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97" r:id="rId2"/>
    <p:sldId id="331" r:id="rId3"/>
    <p:sldId id="332" r:id="rId4"/>
    <p:sldId id="301" r:id="rId5"/>
    <p:sldId id="325" r:id="rId6"/>
    <p:sldId id="302" r:id="rId7"/>
    <p:sldId id="303" r:id="rId8"/>
    <p:sldId id="304" r:id="rId9"/>
    <p:sldId id="305" r:id="rId10"/>
    <p:sldId id="306" r:id="rId11"/>
    <p:sldId id="334" r:id="rId12"/>
    <p:sldId id="272" r:id="rId13"/>
    <p:sldId id="307" r:id="rId14"/>
    <p:sldId id="335" r:id="rId15"/>
    <p:sldId id="279" r:id="rId16"/>
    <p:sldId id="308" r:id="rId17"/>
    <p:sldId id="333" r:id="rId18"/>
    <p:sldId id="339" r:id="rId19"/>
    <p:sldId id="309" r:id="rId20"/>
    <p:sldId id="310" r:id="rId21"/>
    <p:sldId id="336" r:id="rId22"/>
    <p:sldId id="338" r:id="rId23"/>
    <p:sldId id="311" r:id="rId24"/>
    <p:sldId id="312" r:id="rId25"/>
    <p:sldId id="313" r:id="rId26"/>
    <p:sldId id="314" r:id="rId27"/>
    <p:sldId id="315" r:id="rId28"/>
    <p:sldId id="326" r:id="rId29"/>
    <p:sldId id="316" r:id="rId30"/>
    <p:sldId id="337" r:id="rId31"/>
    <p:sldId id="317" r:id="rId32"/>
    <p:sldId id="327" r:id="rId33"/>
    <p:sldId id="319" r:id="rId34"/>
    <p:sldId id="329" r:id="rId35"/>
    <p:sldId id="321" r:id="rId36"/>
    <p:sldId id="322" r:id="rId37"/>
    <p:sldId id="323" r:id="rId38"/>
    <p:sldId id="324" r:id="rId39"/>
    <p:sldId id="33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1F8391"/>
    <a:srgbClr val="003399"/>
    <a:srgbClr val="56952B"/>
    <a:srgbClr val="005800"/>
    <a:srgbClr val="FF33CC"/>
    <a:srgbClr val="C47500"/>
    <a:srgbClr val="3D7F6E"/>
    <a:srgbClr val="7A3D00"/>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466" autoAdjust="0"/>
    <p:restoredTop sz="94660"/>
  </p:normalViewPr>
  <p:slideViewPr>
    <p:cSldViewPr snapToGrid="0">
      <p:cViewPr varScale="1">
        <p:scale>
          <a:sx n="86" d="100"/>
          <a:sy n="86" d="100"/>
        </p:scale>
        <p:origin x="403" y="41"/>
      </p:cViewPr>
      <p:guideLst/>
    </p:cSldViewPr>
  </p:slideViewPr>
  <p:notesTextViewPr>
    <p:cViewPr>
      <p:scale>
        <a:sx n="1" d="1"/>
        <a:sy n="1" d="1"/>
      </p:scale>
      <p:origin x="0" y="0"/>
    </p:cViewPr>
  </p:notesTextViewPr>
  <p:sorterViewPr>
    <p:cViewPr>
      <p:scale>
        <a:sx n="100" d="100"/>
        <a:sy n="100" d="100"/>
      </p:scale>
      <p:origin x="0" y="-4091"/>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Copy%20of%20Korrel%20M%20Heterosis-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73808548409117E-2"/>
          <c:y val="8.2162381671585752E-2"/>
          <c:w val="0.81840694355032739"/>
          <c:h val="0.8223721917325667"/>
        </c:manualLayout>
      </c:layout>
      <c:scatterChart>
        <c:scatterStyle val="lineMarker"/>
        <c:varyColors val="0"/>
        <c:ser>
          <c:idx val="1"/>
          <c:order val="0"/>
          <c:spPr>
            <a:ln w="25400" cap="rnd">
              <a:noFill/>
              <a:round/>
            </a:ln>
            <a:effectLst/>
          </c:spPr>
          <c:marker>
            <c:symbol val="circle"/>
            <c:size val="5"/>
            <c:spPr>
              <a:solidFill>
                <a:schemeClr val="tx1">
                  <a:lumMod val="50000"/>
                  <a:lumOff val="50000"/>
                </a:schemeClr>
              </a:solidFill>
              <a:ln w="9525">
                <a:solidFill>
                  <a:schemeClr val="tx1"/>
                </a:solidFill>
              </a:ln>
              <a:effectLst/>
            </c:spPr>
          </c:marker>
          <c:xVal>
            <c:numRef>
              <c:f>Tabelle1!$A$5:$A$35</c:f>
              <c:numCache>
                <c:formatCode>0.00</c:formatCode>
                <c:ptCount val="31"/>
                <c:pt idx="0">
                  <c:v>0</c:v>
                </c:pt>
                <c:pt idx="1">
                  <c:v>0.05</c:v>
                </c:pt>
                <c:pt idx="2">
                  <c:v>0.1</c:v>
                </c:pt>
                <c:pt idx="3">
                  <c:v>0.15</c:v>
                </c:pt>
                <c:pt idx="4">
                  <c:v>0.2</c:v>
                </c:pt>
                <c:pt idx="5">
                  <c:v>0.25</c:v>
                </c:pt>
                <c:pt idx="6">
                  <c:v>0.3</c:v>
                </c:pt>
                <c:pt idx="7">
                  <c:v>0.35</c:v>
                </c:pt>
                <c:pt idx="8">
                  <c:v>0.4</c:v>
                </c:pt>
                <c:pt idx="9">
                  <c:v>0.45</c:v>
                </c:pt>
                <c:pt idx="10">
                  <c:v>0.5</c:v>
                </c:pt>
                <c:pt idx="11">
                  <c:v>0.55000000000000004</c:v>
                </c:pt>
                <c:pt idx="12">
                  <c:v>0.6</c:v>
                </c:pt>
                <c:pt idx="13">
                  <c:v>0.66666666659999996</c:v>
                </c:pt>
                <c:pt idx="14">
                  <c:v>0.65</c:v>
                </c:pt>
                <c:pt idx="15">
                  <c:v>0.7</c:v>
                </c:pt>
                <c:pt idx="16">
                  <c:v>0.75</c:v>
                </c:pt>
                <c:pt idx="17">
                  <c:v>0.8</c:v>
                </c:pt>
                <c:pt idx="18">
                  <c:v>0.85</c:v>
                </c:pt>
                <c:pt idx="19">
                  <c:v>0.86</c:v>
                </c:pt>
                <c:pt idx="20">
                  <c:v>0.8571428571428571</c:v>
                </c:pt>
                <c:pt idx="21">
                  <c:v>0.88</c:v>
                </c:pt>
                <c:pt idx="22" formatCode="0.00000">
                  <c:v>0.89</c:v>
                </c:pt>
                <c:pt idx="23">
                  <c:v>0.9</c:v>
                </c:pt>
                <c:pt idx="24">
                  <c:v>0.92500000000000004</c:v>
                </c:pt>
                <c:pt idx="25">
                  <c:v>0.96</c:v>
                </c:pt>
                <c:pt idx="26">
                  <c:v>0.97</c:v>
                </c:pt>
                <c:pt idx="27" formatCode="0.0000">
                  <c:v>0.967741935483871</c:v>
                </c:pt>
                <c:pt idx="28">
                  <c:v>0.99</c:v>
                </c:pt>
                <c:pt idx="29" formatCode="0.000000">
                  <c:v>0.999</c:v>
                </c:pt>
                <c:pt idx="30">
                  <c:v>1</c:v>
                </c:pt>
              </c:numCache>
            </c:numRef>
          </c:xVal>
          <c:yVal>
            <c:numRef>
              <c:f>Tabelle1!$L$5:$L$35</c:f>
              <c:numCache>
                <c:formatCode>General</c:formatCode>
                <c:ptCount val="31"/>
                <c:pt idx="1">
                  <c:v>0.98709623358564902</c:v>
                </c:pt>
                <c:pt idx="2">
                  <c:v>0.97332852678457527</c:v>
                </c:pt>
                <c:pt idx="3">
                  <c:v>0.95860258653882169</c:v>
                </c:pt>
                <c:pt idx="4">
                  <c:v>0.94280904158206325</c:v>
                </c:pt>
                <c:pt idx="5">
                  <c:v>0.92582009977255142</c:v>
                </c:pt>
                <c:pt idx="6">
                  <c:v>0.90748521297303031</c:v>
                </c:pt>
                <c:pt idx="7">
                  <c:v>0.88762536459859431</c:v>
                </c:pt>
                <c:pt idx="8">
                  <c:v>0.8660254037844386</c:v>
                </c:pt>
                <c:pt idx="9">
                  <c:v>0.84242353917423196</c:v>
                </c:pt>
                <c:pt idx="10">
                  <c:v>0.81649658092772592</c:v>
                </c:pt>
                <c:pt idx="11">
                  <c:v>0.78783859715833526</c:v>
                </c:pt>
                <c:pt idx="12">
                  <c:v>0.7559289460184544</c:v>
                </c:pt>
                <c:pt idx="13">
                  <c:v>0.7071067812395806</c:v>
                </c:pt>
                <c:pt idx="14">
                  <c:v>0.72008229982309568</c:v>
                </c:pt>
                <c:pt idx="15">
                  <c:v>0.67936622048675732</c:v>
                </c:pt>
                <c:pt idx="16">
                  <c:v>0.63245553203367588</c:v>
                </c:pt>
                <c:pt idx="17">
                  <c:v>0.57735026918962562</c:v>
                </c:pt>
                <c:pt idx="18">
                  <c:v>0.51075391845524931</c:v>
                </c:pt>
                <c:pt idx="19">
                  <c:v>0.49559462778335212</c:v>
                </c:pt>
                <c:pt idx="20">
                  <c:v>0.5</c:v>
                </c:pt>
                <c:pt idx="21">
                  <c:v>0.46291004988627571</c:v>
                </c:pt>
                <c:pt idx="22">
                  <c:v>0.44519456218399417</c:v>
                </c:pt>
                <c:pt idx="23">
                  <c:v>0.42640143271122077</c:v>
                </c:pt>
                <c:pt idx="24">
                  <c:v>0.37354368381881409</c:v>
                </c:pt>
                <c:pt idx="25">
                  <c:v>0.27735009811261468</c:v>
                </c:pt>
                <c:pt idx="26">
                  <c:v>0.241355396012739</c:v>
                </c:pt>
                <c:pt idx="27">
                  <c:v>0.24999999999999994</c:v>
                </c:pt>
                <c:pt idx="28">
                  <c:v>0.14071950894605842</c:v>
                </c:pt>
                <c:pt idx="29">
                  <c:v>4.4699015626767438E-2</c:v>
                </c:pt>
              </c:numCache>
            </c:numRef>
          </c:yVal>
          <c:smooth val="0"/>
          <c:extLst>
            <c:ext xmlns:c16="http://schemas.microsoft.com/office/drawing/2014/chart" uri="{C3380CC4-5D6E-409C-BE32-E72D297353CC}">
              <c16:uniqueId val="{00000000-9156-44FF-ACD8-A99F7458CC92}"/>
            </c:ext>
          </c:extLst>
        </c:ser>
        <c:dLbls>
          <c:showLegendKey val="0"/>
          <c:showVal val="0"/>
          <c:showCatName val="0"/>
          <c:showSerName val="0"/>
          <c:showPercent val="0"/>
          <c:showBubbleSize val="0"/>
        </c:dLbls>
        <c:axId val="1605128879"/>
        <c:axId val="1605130543"/>
      </c:scatterChart>
      <c:valAx>
        <c:axId val="1605128879"/>
        <c:scaling>
          <c:orientation val="minMax"/>
          <c:max val="1"/>
        </c:scaling>
        <c:delete val="1"/>
        <c:axPos val="b"/>
        <c:numFmt formatCode="0.0" sourceLinked="0"/>
        <c:majorTickMark val="in"/>
        <c:minorTickMark val="none"/>
        <c:tickLblPos val="nextTo"/>
        <c:crossAx val="1605130543"/>
        <c:crossesAt val="0"/>
        <c:crossBetween val="midCat"/>
        <c:minorUnit val="0.1"/>
      </c:valAx>
      <c:valAx>
        <c:axId val="1605130543"/>
        <c:scaling>
          <c:orientation val="minMax"/>
          <c:max val="1"/>
        </c:scaling>
        <c:delete val="0"/>
        <c:axPos val="l"/>
        <c:numFmt formatCode="#,##0.0" sourceLinked="0"/>
        <c:majorTickMark val="out"/>
        <c:minorTickMark val="none"/>
        <c:tickLblPos val="high"/>
        <c:spPr>
          <a:noFill/>
          <a:ln w="28575" cap="flat" cmpd="sng" algn="ctr">
            <a:solidFill>
              <a:schemeClr val="tx1">
                <a:lumMod val="50000"/>
                <a:lumOff val="50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05128879"/>
        <c:crossesAt val="1"/>
        <c:crossBetween val="midCat"/>
        <c:majorUnit val="0.1"/>
        <c:minorUnit val="0.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image" Target="../media/image29.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image" Target="../media/image3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image" Target="../media/image3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F91534-22EE-4EB7-B2A2-AB6CCE8F5BBF}" type="datetimeFigureOut">
              <a:rPr lang="en-GB" smtClean="0"/>
              <a:t>29/07/2026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433069-991B-4549-8452-1FF7096404DF}" type="slidenum">
              <a:rPr lang="en-GB" smtClean="0"/>
              <a:t>‹#›</a:t>
            </a:fld>
            <a:endParaRPr lang="en-GB"/>
          </a:p>
        </p:txBody>
      </p:sp>
    </p:spTree>
    <p:extLst>
      <p:ext uri="{BB962C8B-B14F-4D97-AF65-F5344CB8AC3E}">
        <p14:creationId xmlns:p14="http://schemas.microsoft.com/office/powerpoint/2010/main" val="3878123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CFC0783-8636-49B3-866E-E782613FD832}" type="slidenum">
              <a:rPr lang="de-DE" altLang="de-DE"/>
              <a:pPr eaLnBrk="1" hangingPunct="1"/>
              <a:t>31</a:t>
            </a:fld>
            <a:endParaRPr lang="de-DE" altLang="de-DE"/>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eaLnBrk="1" hangingPunct="1"/>
            <a:endParaRPr lang="en-GB" altLang="de-DE">
              <a:latin typeface="Arial" panose="020B0604020202020204" pitchFamily="34" charset="0"/>
            </a:endParaRPr>
          </a:p>
        </p:txBody>
      </p:sp>
    </p:spTree>
    <p:extLst>
      <p:ext uri="{BB962C8B-B14F-4D97-AF65-F5344CB8AC3E}">
        <p14:creationId xmlns:p14="http://schemas.microsoft.com/office/powerpoint/2010/main" val="124081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CFC0783-8636-49B3-866E-E782613FD832}" type="slidenum">
              <a:rPr lang="de-DE" altLang="de-DE"/>
              <a:pPr eaLnBrk="1" hangingPunct="1"/>
              <a:t>32</a:t>
            </a:fld>
            <a:endParaRPr lang="de-DE" altLang="de-DE"/>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eaLnBrk="1" hangingPunct="1"/>
            <a:endParaRPr lang="en-GB" altLang="de-DE">
              <a:latin typeface="Arial" panose="020B0604020202020204" pitchFamily="34" charset="0"/>
            </a:endParaRPr>
          </a:p>
        </p:txBody>
      </p:sp>
    </p:spTree>
    <p:extLst>
      <p:ext uri="{BB962C8B-B14F-4D97-AF65-F5344CB8AC3E}">
        <p14:creationId xmlns:p14="http://schemas.microsoft.com/office/powerpoint/2010/main" val="1333768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95F626C-7854-46CE-96C1-51CCFF6A694D}"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2392214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95F626C-7854-46CE-96C1-51CCFF6A694D}"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3481215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95F626C-7854-46CE-96C1-51CCFF6A694D}"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3250236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9437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95F626C-7854-46CE-96C1-51CCFF6A694D}"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2625273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95F626C-7854-46CE-96C1-51CCFF6A694D}"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3515066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95F626C-7854-46CE-96C1-51CCFF6A694D}"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2933198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95F626C-7854-46CE-96C1-51CCFF6A694D}" type="datetimeFigureOut">
              <a:rPr lang="en-GB" smtClean="0"/>
              <a:t>29/07/2026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2928399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95F626C-7854-46CE-96C1-51CCFF6A694D}"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2439504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5F626C-7854-46CE-96C1-51CCFF6A694D}" type="datetimeFigureOut">
              <a:rPr lang="en-GB" smtClean="0"/>
              <a:t>29/07/2026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3651425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5F626C-7854-46CE-96C1-51CCFF6A694D}"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230481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5F626C-7854-46CE-96C1-51CCFF6A694D}"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2210322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5F626C-7854-46CE-96C1-51CCFF6A694D}" type="datetimeFigureOut">
              <a:rPr lang="en-GB" smtClean="0"/>
              <a:t>29/07/2026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E9D968-FFB2-451A-BC28-D07A43A107F3}" type="slidenum">
              <a:rPr lang="en-GB" smtClean="0"/>
              <a:t>‹#›</a:t>
            </a:fld>
            <a:endParaRPr lang="en-GB"/>
          </a:p>
        </p:txBody>
      </p:sp>
    </p:spTree>
    <p:extLst>
      <p:ext uri="{BB962C8B-B14F-4D97-AF65-F5344CB8AC3E}">
        <p14:creationId xmlns:p14="http://schemas.microsoft.com/office/powerpoint/2010/main" val="924575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heterosiszugewinn%20ohne%20leistungszugewinn%20(1).docx"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3.emf"/></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heterosiszugewinn%20ohne%20leistungszugewinn%20(1).docx" TargetMode="Externa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15.emf"/></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heterosiszugewinn%20ohne%20leistungszugewinn%20(VAr2).docx" TargetMode="External"/><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6.emf"/></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png"/><Relationship Id="rId7"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microsoft.com/office/2007/relationships/hdphoto" Target="../media/hdphoto1.wdp"/><Relationship Id="rId9" Type="http://schemas.openxmlformats.org/officeDocument/2006/relationships/image" Target="../media/image28.png"/></Relationships>
</file>

<file path=ppt/slides/_rels/slide27.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31.jpg"/><Relationship Id="rId7" Type="http://schemas.openxmlformats.org/officeDocument/2006/relationships/oleObject" Target="file:///C:\G&#246;ttingen\W.Link\Daten%20(D)\pdf-Dateien\F&#252;r%20Lehre\ab%20Februar%202022\die%20Chapter%20Zuchtmethodik\2%20F1%20gibt%201%204way(B).docx" TargetMode="Externa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32.png"/><Relationship Id="rId5" Type="http://schemas.openxmlformats.org/officeDocument/2006/relationships/image" Target="../media/image29.emf"/><Relationship Id="rId4" Type="http://schemas.openxmlformats.org/officeDocument/2006/relationships/oleObject" Target="file:///C:\G&#246;ttingen\W.Link\Daten%20(D)\pdf-Dateien\F&#252;r%20Lehre\ab%20Februar%202022\die%20Chapter%20Zuchtmethodik\2%20F1%20gibt%201%204way.docx" TargetMode="External"/></Relationships>
</file>

<file path=ppt/slides/_rels/slide28.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Zuchtmethodik\2%20F1%20gibt%201%204way.docx" TargetMode="External"/><Relationship Id="rId7" Type="http://schemas.openxmlformats.org/officeDocument/2006/relationships/image" Target="../media/image34.e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file:///C:\G&#246;ttingen\W.Link\Daten%20(D)\pdf-Dateien\F&#252;r%20Lehre\ab%20Februar%202022\die%20Chapter%20Zuchtmethodik\2%20F1%20gibt%201%204way(B).docx" TargetMode="External"/><Relationship Id="rId5" Type="http://schemas.openxmlformats.org/officeDocument/2006/relationships/image" Target="../media/image32.png"/><Relationship Id="rId4" Type="http://schemas.openxmlformats.org/officeDocument/2006/relationships/image" Target="../media/image33.emf"/></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37.jpg"/><Relationship Id="rId5" Type="http://schemas.openxmlformats.org/officeDocument/2006/relationships/image" Target="../media/image35.emf"/><Relationship Id="rId4" Type="http://schemas.openxmlformats.org/officeDocument/2006/relationships/oleObject" Target="file:///C:\G&#246;ttingen\W.Link\Daten%20(D)\pdf-Dateien\F&#252;r%20Lehre\ab%20Februar%202022\die%20Chapter%20Zuchtmethodik\wricke%20weber%20tab%209.5%20two%20way%20four%20way.docx"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37.jpg"/><Relationship Id="rId5" Type="http://schemas.openxmlformats.org/officeDocument/2006/relationships/image" Target="../media/image35.emf"/><Relationship Id="rId4" Type="http://schemas.openxmlformats.org/officeDocument/2006/relationships/oleObject" Target="file:///C:\G&#246;ttingen\W.Link\Daten%20(D)\pdf-Dateien\F&#252;r%20Lehre\ab%20Februar%202022\die%20Chapter%20Zuchtmethodik\wricke%20weber%20tab%209.5%20two%20way%20four%20way.docx" TargetMode="Externa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38.emf"/><Relationship Id="rId4" Type="http://schemas.openxmlformats.org/officeDocument/2006/relationships/oleObject" Target="file:///D:\MODULE\Modul%20PBMGR\Sommer%202012\wricke+weber%20single%20corss%20yields.doc"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Zuchtmethodik\zwei%20Loci%204%2016.docx" TargetMode="External"/><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40.emf"/><Relationship Id="rId5" Type="http://schemas.openxmlformats.org/officeDocument/2006/relationships/oleObject" Target="file:///C:\G&#246;ttingen\W.Link\Daten%20(D)\pdf-Dateien\F&#252;r%20Lehre\ab%20Februar%202022\die%20Chapter%20Zuchtmethodik\Inbred%20lineQ1.docx" TargetMode="External"/><Relationship Id="rId4" Type="http://schemas.openxmlformats.org/officeDocument/2006/relationships/image" Target="../media/image39.emf"/></Relationships>
</file>

<file path=ppt/slides/_rels/slide34.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Zuchtmethodik\wricke%20weber%20tab%209.5%20modif%20f&#252;r%203-way.docx" TargetMode="External"/><Relationship Id="rId2" Type="http://schemas.openxmlformats.org/officeDocument/2006/relationships/slideLayout" Target="../slideLayouts/slideLayout1.xml"/><Relationship Id="rId1" Type="http://schemas.openxmlformats.org/officeDocument/2006/relationships/vmlDrawing" Target="../drawings/vmlDrawing10.vml"/><Relationship Id="rId5" Type="http://schemas.openxmlformats.org/officeDocument/2006/relationships/image" Target="../media/image37.jpg"/><Relationship Id="rId4" Type="http://schemas.openxmlformats.org/officeDocument/2006/relationships/image" Target="../media/image41.emf"/></Relationships>
</file>

<file path=ppt/slides/_rels/slide35.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2023+2024\sol%20assignment%205%20old%20wegen%20Fehr%20Walter.docx" TargetMode="External"/><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42.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95999" y="5643827"/>
            <a:ext cx="7117727" cy="10772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3200" dirty="0">
                <a:latin typeface="Arial" panose="020B0604020202020204" pitchFamily="34" charset="0"/>
                <a:cs typeface="Arial" panose="020B0604020202020204" pitchFamily="34" charset="0"/>
              </a:rPr>
              <a:t>Chapter 13 of &lt;Breeding Method&gt;</a:t>
            </a:r>
          </a:p>
          <a:p>
            <a:r>
              <a:rPr lang="de-DE" sz="3200" dirty="0">
                <a:latin typeface="Arial" panose="020B0604020202020204" pitchFamily="34" charset="0"/>
                <a:cs typeface="Arial" panose="020B0604020202020204" pitchFamily="34" charset="0"/>
              </a:rPr>
              <a:t>UNPLAB-BrMeth_Ch13[</a:t>
            </a:r>
            <a:r>
              <a:rPr lang="de-DE" sz="3200" dirty="0" err="1">
                <a:latin typeface="Arial" panose="020B0604020202020204" pitchFamily="34" charset="0"/>
                <a:cs typeface="Arial" panose="020B0604020202020204" pitchFamily="34" charset="0"/>
              </a:rPr>
              <a:t>TheFour</a:t>
            </a:r>
            <a:r>
              <a:rPr lang="de-DE" sz="3200" dirty="0">
                <a:latin typeface="Arial" panose="020B0604020202020204" pitchFamily="34" charset="0"/>
                <a:cs typeface="Arial" panose="020B0604020202020204" pitchFamily="34" charset="0"/>
              </a:rPr>
              <a:t> V]</a:t>
            </a:r>
            <a:endParaRPr lang="en-GB" sz="32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3BF0999-CB01-46B7-B3ED-A1780463A18B}"/>
              </a:ext>
            </a:extLst>
          </p:cNvPr>
          <p:cNvSpPr txBox="1"/>
          <p:nvPr/>
        </p:nvSpPr>
        <p:spPr>
          <a:xfrm>
            <a:off x="86149" y="3568625"/>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9864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B7022B4-F829-4634-BF4F-4F47625600B5}"/>
              </a:ext>
            </a:extLst>
          </p:cNvPr>
          <p:cNvPicPr>
            <a:picLocks noChangeAspect="1"/>
          </p:cNvPicPr>
          <p:nvPr/>
        </p:nvPicPr>
        <p:blipFill>
          <a:blip r:embed="rId2"/>
          <a:stretch>
            <a:fillRect/>
          </a:stretch>
        </p:blipFill>
        <p:spPr>
          <a:xfrm>
            <a:off x="-1" y="-1"/>
            <a:ext cx="8109751" cy="6859667"/>
          </a:xfrm>
          <a:prstGeom prst="rect">
            <a:avLst/>
          </a:prstGeom>
          <a:effectLst>
            <a:outerShdw blurRad="50800" dist="38100" dir="2700000" algn="tl" rotWithShape="0">
              <a:prstClr val="black">
                <a:alpha val="40000"/>
              </a:prstClr>
            </a:outerShdw>
          </a:effectLst>
        </p:spPr>
      </p:pic>
      <p:sp>
        <p:nvSpPr>
          <p:cNvPr id="475" name="TextBox 474"/>
          <p:cNvSpPr txBox="1"/>
          <p:nvPr/>
        </p:nvSpPr>
        <p:spPr>
          <a:xfrm>
            <a:off x="7591710" y="151179"/>
            <a:ext cx="4527398" cy="655564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Hybrid Breeding in cross-fertilizers is not because we want heterosis to be realised; heterosis is realised in populations any-way.</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Hybrid breeding is successful because we can cherry-pick a single, outstanding hybrid genotype and mass-produce seed for just this unique type (make it immortal). </a:t>
            </a:r>
            <a:r>
              <a:rPr lang="en-GB" dirty="0">
                <a:solidFill>
                  <a:schemeClr val="tx1">
                    <a:lumMod val="50000"/>
                    <a:lumOff val="50000"/>
                  </a:schemeClr>
                </a:solidFill>
                <a:latin typeface="Arial" panose="020B0604020202020204" pitchFamily="34" charset="0"/>
                <a:cs typeface="Arial" panose="020B0604020202020204" pitchFamily="34" charset="0"/>
              </a:rPr>
              <a:t>Not by vegetative propagation, that would be clone breeding;</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but by maintaining and mass-propagation its female and male (homozygous, non-segregating) parents.</a:t>
            </a: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Selection intensity is extremely high in hybrid breeding: </a:t>
            </a:r>
            <a:r>
              <a:rPr lang="en-GB" dirty="0">
                <a:latin typeface="Arial" panose="020B0604020202020204" pitchFamily="34" charset="0"/>
                <a:cs typeface="Arial" panose="020B0604020202020204" pitchFamily="34" charset="0"/>
              </a:rPr>
              <a:t>Just one genotype makes the cultivar.</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This</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is a reason to go for hybrid breeding; for its success story.</a:t>
            </a:r>
            <a:r>
              <a:rPr lang="en-GB" sz="1200" dirty="0">
                <a:latin typeface="Arial" panose="020B0604020202020204" pitchFamily="34" charset="0"/>
                <a:cs typeface="Arial" panose="020B0604020202020204" pitchFamily="34" charset="0"/>
              </a:rPr>
              <a:t> </a:t>
            </a:r>
          </a:p>
          <a:p>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And this strict selection is no option in Population Breeding, because of the threat of inbreeding depression there. </a:t>
            </a:r>
          </a:p>
        </p:txBody>
      </p:sp>
      <p:grpSp>
        <p:nvGrpSpPr>
          <p:cNvPr id="3" name="Group 2"/>
          <p:cNvGrpSpPr/>
          <p:nvPr/>
        </p:nvGrpSpPr>
        <p:grpSpPr>
          <a:xfrm>
            <a:off x="1974259" y="2622627"/>
            <a:ext cx="5602288" cy="4159250"/>
            <a:chOff x="2010253" y="2533727"/>
            <a:chExt cx="5602288" cy="4159250"/>
          </a:xfrm>
          <a:solidFill>
            <a:schemeClr val="bg1">
              <a:alpha val="36078"/>
            </a:schemeClr>
          </a:solidFill>
        </p:grpSpPr>
        <p:sp>
          <p:nvSpPr>
            <p:cNvPr id="22" name="Line 425"/>
            <p:cNvSpPr>
              <a:spLocks noChangeShapeType="1"/>
            </p:cNvSpPr>
            <p:nvPr/>
          </p:nvSpPr>
          <p:spPr bwMode="auto">
            <a:xfrm>
              <a:off x="7101366" y="6692977"/>
              <a:ext cx="6350" cy="0"/>
            </a:xfrm>
            <a:prstGeom prst="line">
              <a:avLst/>
            </a:prstGeom>
            <a:grpFill/>
            <a:ln w="25400">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 name="Line 426"/>
            <p:cNvSpPr>
              <a:spLocks noChangeShapeType="1"/>
            </p:cNvSpPr>
            <p:nvPr/>
          </p:nvSpPr>
          <p:spPr bwMode="auto">
            <a:xfrm>
              <a:off x="7136291" y="6692977"/>
              <a:ext cx="6350" cy="0"/>
            </a:xfrm>
            <a:prstGeom prst="line">
              <a:avLst/>
            </a:prstGeom>
            <a:grpFill/>
            <a:ln w="25400">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 name="Line 427"/>
            <p:cNvSpPr>
              <a:spLocks noChangeShapeType="1"/>
            </p:cNvSpPr>
            <p:nvPr/>
          </p:nvSpPr>
          <p:spPr bwMode="auto">
            <a:xfrm>
              <a:off x="7172803" y="6692977"/>
              <a:ext cx="4763" cy="0"/>
            </a:xfrm>
            <a:prstGeom prst="line">
              <a:avLst/>
            </a:prstGeom>
            <a:grpFill/>
            <a:ln w="25400">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 name="Line 428"/>
            <p:cNvSpPr>
              <a:spLocks noChangeShapeType="1"/>
            </p:cNvSpPr>
            <p:nvPr/>
          </p:nvSpPr>
          <p:spPr bwMode="auto">
            <a:xfrm>
              <a:off x="7207728" y="6692977"/>
              <a:ext cx="6350" cy="0"/>
            </a:xfrm>
            <a:prstGeom prst="line">
              <a:avLst/>
            </a:prstGeom>
            <a:grpFill/>
            <a:ln w="25400">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 name="Line 429"/>
            <p:cNvSpPr>
              <a:spLocks noChangeShapeType="1"/>
            </p:cNvSpPr>
            <p:nvPr/>
          </p:nvSpPr>
          <p:spPr bwMode="auto">
            <a:xfrm>
              <a:off x="7242653" y="6692977"/>
              <a:ext cx="6350" cy="0"/>
            </a:xfrm>
            <a:prstGeom prst="line">
              <a:avLst/>
            </a:prstGeom>
            <a:grpFill/>
            <a:ln w="25400">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 name="Line 430"/>
            <p:cNvSpPr>
              <a:spLocks noChangeShapeType="1"/>
            </p:cNvSpPr>
            <p:nvPr/>
          </p:nvSpPr>
          <p:spPr bwMode="auto">
            <a:xfrm>
              <a:off x="7277578" y="6692977"/>
              <a:ext cx="6350" cy="0"/>
            </a:xfrm>
            <a:prstGeom prst="line">
              <a:avLst/>
            </a:prstGeom>
            <a:grpFill/>
            <a:ln w="25400">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 name="Line 431"/>
            <p:cNvSpPr>
              <a:spLocks noChangeShapeType="1"/>
            </p:cNvSpPr>
            <p:nvPr/>
          </p:nvSpPr>
          <p:spPr bwMode="auto">
            <a:xfrm>
              <a:off x="7314091" y="6692977"/>
              <a:ext cx="4763" cy="0"/>
            </a:xfrm>
            <a:prstGeom prst="line">
              <a:avLst/>
            </a:prstGeom>
            <a:grpFill/>
            <a:ln w="25400">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 name="Line 432"/>
            <p:cNvSpPr>
              <a:spLocks noChangeShapeType="1"/>
            </p:cNvSpPr>
            <p:nvPr/>
          </p:nvSpPr>
          <p:spPr bwMode="auto">
            <a:xfrm>
              <a:off x="7349016" y="6692977"/>
              <a:ext cx="6350" cy="0"/>
            </a:xfrm>
            <a:prstGeom prst="line">
              <a:avLst/>
            </a:prstGeom>
            <a:grpFill/>
            <a:ln w="25400">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 name="Line 433"/>
            <p:cNvSpPr>
              <a:spLocks noChangeShapeType="1"/>
            </p:cNvSpPr>
            <p:nvPr/>
          </p:nvSpPr>
          <p:spPr bwMode="auto">
            <a:xfrm>
              <a:off x="7383941" y="6692977"/>
              <a:ext cx="6350" cy="0"/>
            </a:xfrm>
            <a:prstGeom prst="line">
              <a:avLst/>
            </a:prstGeom>
            <a:grpFill/>
            <a:ln w="25400">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 name="Line 434"/>
            <p:cNvSpPr>
              <a:spLocks noChangeShapeType="1"/>
            </p:cNvSpPr>
            <p:nvPr/>
          </p:nvSpPr>
          <p:spPr bwMode="auto">
            <a:xfrm>
              <a:off x="7418866" y="6692977"/>
              <a:ext cx="6350" cy="0"/>
            </a:xfrm>
            <a:prstGeom prst="line">
              <a:avLst/>
            </a:prstGeom>
            <a:grpFill/>
            <a:ln w="25400">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 name="Line 435"/>
            <p:cNvSpPr>
              <a:spLocks noChangeShapeType="1"/>
            </p:cNvSpPr>
            <p:nvPr/>
          </p:nvSpPr>
          <p:spPr bwMode="auto">
            <a:xfrm>
              <a:off x="7455378" y="6692977"/>
              <a:ext cx="4763" cy="0"/>
            </a:xfrm>
            <a:prstGeom prst="line">
              <a:avLst/>
            </a:prstGeom>
            <a:grpFill/>
            <a:ln w="25400">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 name="Line 436"/>
            <p:cNvSpPr>
              <a:spLocks noChangeShapeType="1"/>
            </p:cNvSpPr>
            <p:nvPr/>
          </p:nvSpPr>
          <p:spPr bwMode="auto">
            <a:xfrm>
              <a:off x="7487128" y="6692977"/>
              <a:ext cx="6350" cy="0"/>
            </a:xfrm>
            <a:prstGeom prst="line">
              <a:avLst/>
            </a:prstGeom>
            <a:grpFill/>
            <a:ln w="25400">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 name="Line 437"/>
            <p:cNvSpPr>
              <a:spLocks noChangeShapeType="1"/>
            </p:cNvSpPr>
            <p:nvPr/>
          </p:nvSpPr>
          <p:spPr bwMode="auto">
            <a:xfrm>
              <a:off x="7522053" y="6692977"/>
              <a:ext cx="6350" cy="0"/>
            </a:xfrm>
            <a:prstGeom prst="line">
              <a:avLst/>
            </a:prstGeom>
            <a:grpFill/>
            <a:ln w="25400">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 name="Freeform 439"/>
            <p:cNvSpPr>
              <a:spLocks/>
            </p:cNvSpPr>
            <p:nvPr/>
          </p:nvSpPr>
          <p:spPr bwMode="auto">
            <a:xfrm>
              <a:off x="2010253" y="2535314"/>
              <a:ext cx="5602288" cy="4157663"/>
            </a:xfrm>
            <a:custGeom>
              <a:avLst/>
              <a:gdLst>
                <a:gd name="T0" fmla="*/ 78 w 7059"/>
                <a:gd name="T1" fmla="*/ 5238 h 5238"/>
                <a:gd name="T2" fmla="*/ 234 w 7059"/>
                <a:gd name="T3" fmla="*/ 5238 h 5238"/>
                <a:gd name="T4" fmla="*/ 391 w 7059"/>
                <a:gd name="T5" fmla="*/ 5238 h 5238"/>
                <a:gd name="T6" fmla="*/ 548 w 7059"/>
                <a:gd name="T7" fmla="*/ 5238 h 5238"/>
                <a:gd name="T8" fmla="*/ 705 w 7059"/>
                <a:gd name="T9" fmla="*/ 5238 h 5238"/>
                <a:gd name="T10" fmla="*/ 861 w 7059"/>
                <a:gd name="T11" fmla="*/ 5238 h 5238"/>
                <a:gd name="T12" fmla="*/ 1018 w 7059"/>
                <a:gd name="T13" fmla="*/ 5238 h 5238"/>
                <a:gd name="T14" fmla="*/ 1177 w 7059"/>
                <a:gd name="T15" fmla="*/ 5238 h 5238"/>
                <a:gd name="T16" fmla="*/ 1334 w 7059"/>
                <a:gd name="T17" fmla="*/ 5238 h 5238"/>
                <a:gd name="T18" fmla="*/ 1490 w 7059"/>
                <a:gd name="T19" fmla="*/ 5238 h 5238"/>
                <a:gd name="T20" fmla="*/ 1647 w 7059"/>
                <a:gd name="T21" fmla="*/ 5238 h 5238"/>
                <a:gd name="T22" fmla="*/ 1804 w 7059"/>
                <a:gd name="T23" fmla="*/ 5238 h 5238"/>
                <a:gd name="T24" fmla="*/ 1960 w 7059"/>
                <a:gd name="T25" fmla="*/ 5238 h 5238"/>
                <a:gd name="T26" fmla="*/ 2117 w 7059"/>
                <a:gd name="T27" fmla="*/ 5238 h 5238"/>
                <a:gd name="T28" fmla="*/ 2274 w 7059"/>
                <a:gd name="T29" fmla="*/ 5238 h 5238"/>
                <a:gd name="T30" fmla="*/ 2431 w 7059"/>
                <a:gd name="T31" fmla="*/ 5238 h 5238"/>
                <a:gd name="T32" fmla="*/ 2587 w 7059"/>
                <a:gd name="T33" fmla="*/ 5238 h 5238"/>
                <a:gd name="T34" fmla="*/ 2744 w 7059"/>
                <a:gd name="T35" fmla="*/ 5238 h 5238"/>
                <a:gd name="T36" fmla="*/ 2901 w 7059"/>
                <a:gd name="T37" fmla="*/ 5238 h 5238"/>
                <a:gd name="T38" fmla="*/ 3058 w 7059"/>
                <a:gd name="T39" fmla="*/ 5233 h 5238"/>
                <a:gd name="T40" fmla="*/ 3214 w 7059"/>
                <a:gd name="T41" fmla="*/ 5218 h 5238"/>
                <a:gd name="T42" fmla="*/ 3371 w 7059"/>
                <a:gd name="T43" fmla="*/ 5169 h 5238"/>
                <a:gd name="T44" fmla="*/ 3530 w 7059"/>
                <a:gd name="T45" fmla="*/ 5037 h 5238"/>
                <a:gd name="T46" fmla="*/ 3687 w 7059"/>
                <a:gd name="T47" fmla="*/ 4735 h 5238"/>
                <a:gd name="T48" fmla="*/ 3843 w 7059"/>
                <a:gd name="T49" fmla="*/ 4158 h 5238"/>
                <a:gd name="T50" fmla="*/ 4000 w 7059"/>
                <a:gd name="T51" fmla="*/ 3242 h 5238"/>
                <a:gd name="T52" fmla="*/ 4157 w 7059"/>
                <a:gd name="T53" fmla="*/ 2063 h 5238"/>
                <a:gd name="T54" fmla="*/ 4314 w 7059"/>
                <a:gd name="T55" fmla="*/ 895 h 5238"/>
                <a:gd name="T56" fmla="*/ 4470 w 7059"/>
                <a:gd name="T57" fmla="*/ 128 h 5238"/>
                <a:gd name="T58" fmla="*/ 4627 w 7059"/>
                <a:gd name="T59" fmla="*/ 67 h 5238"/>
                <a:gd name="T60" fmla="*/ 4784 w 7059"/>
                <a:gd name="T61" fmla="*/ 736 h 5238"/>
                <a:gd name="T62" fmla="*/ 4941 w 7059"/>
                <a:gd name="T63" fmla="*/ 1866 h 5238"/>
                <a:gd name="T64" fmla="*/ 5097 w 7059"/>
                <a:gd name="T65" fmla="*/ 3066 h 5238"/>
                <a:gd name="T66" fmla="*/ 5254 w 7059"/>
                <a:gd name="T67" fmla="*/ 4035 h 5238"/>
                <a:gd name="T68" fmla="*/ 5411 w 7059"/>
                <a:gd name="T69" fmla="*/ 4663 h 5238"/>
                <a:gd name="T70" fmla="*/ 5568 w 7059"/>
                <a:gd name="T71" fmla="*/ 5002 h 5238"/>
                <a:gd name="T72" fmla="*/ 5724 w 7059"/>
                <a:gd name="T73" fmla="*/ 5155 h 5238"/>
                <a:gd name="T74" fmla="*/ 5883 w 7059"/>
                <a:gd name="T75" fmla="*/ 5213 h 5238"/>
                <a:gd name="T76" fmla="*/ 6040 w 7059"/>
                <a:gd name="T77" fmla="*/ 5231 h 5238"/>
                <a:gd name="T78" fmla="*/ 6196 w 7059"/>
                <a:gd name="T79" fmla="*/ 5236 h 5238"/>
                <a:gd name="T80" fmla="*/ 6353 w 7059"/>
                <a:gd name="T81" fmla="*/ 5238 h 5238"/>
                <a:gd name="T82" fmla="*/ 6510 w 7059"/>
                <a:gd name="T83" fmla="*/ 5238 h 5238"/>
                <a:gd name="T84" fmla="*/ 6667 w 7059"/>
                <a:gd name="T85" fmla="*/ 5238 h 5238"/>
                <a:gd name="T86" fmla="*/ 6823 w 7059"/>
                <a:gd name="T87" fmla="*/ 5238 h 5238"/>
                <a:gd name="T88" fmla="*/ 6980 w 7059"/>
                <a:gd name="T89" fmla="*/ 5238 h 5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059" h="5238">
                  <a:moveTo>
                    <a:pt x="0" y="5238"/>
                  </a:moveTo>
                  <a:lnTo>
                    <a:pt x="78" y="5238"/>
                  </a:lnTo>
                  <a:lnTo>
                    <a:pt x="157" y="5238"/>
                  </a:lnTo>
                  <a:lnTo>
                    <a:pt x="234" y="5238"/>
                  </a:lnTo>
                  <a:lnTo>
                    <a:pt x="314" y="5238"/>
                  </a:lnTo>
                  <a:lnTo>
                    <a:pt x="391" y="5238"/>
                  </a:lnTo>
                  <a:lnTo>
                    <a:pt x="470" y="5238"/>
                  </a:lnTo>
                  <a:lnTo>
                    <a:pt x="548" y="5238"/>
                  </a:lnTo>
                  <a:lnTo>
                    <a:pt x="627" y="5238"/>
                  </a:lnTo>
                  <a:lnTo>
                    <a:pt x="705" y="5238"/>
                  </a:lnTo>
                  <a:lnTo>
                    <a:pt x="784" y="5238"/>
                  </a:lnTo>
                  <a:lnTo>
                    <a:pt x="861" y="5238"/>
                  </a:lnTo>
                  <a:lnTo>
                    <a:pt x="941" y="5238"/>
                  </a:lnTo>
                  <a:lnTo>
                    <a:pt x="1018" y="5238"/>
                  </a:lnTo>
                  <a:lnTo>
                    <a:pt x="1097" y="5238"/>
                  </a:lnTo>
                  <a:lnTo>
                    <a:pt x="1177" y="5238"/>
                  </a:lnTo>
                  <a:lnTo>
                    <a:pt x="1254" y="5238"/>
                  </a:lnTo>
                  <a:lnTo>
                    <a:pt x="1334" y="5238"/>
                  </a:lnTo>
                  <a:lnTo>
                    <a:pt x="1411" y="5238"/>
                  </a:lnTo>
                  <a:lnTo>
                    <a:pt x="1490" y="5238"/>
                  </a:lnTo>
                  <a:lnTo>
                    <a:pt x="1568" y="5238"/>
                  </a:lnTo>
                  <a:lnTo>
                    <a:pt x="1647" y="5238"/>
                  </a:lnTo>
                  <a:lnTo>
                    <a:pt x="1724" y="5238"/>
                  </a:lnTo>
                  <a:lnTo>
                    <a:pt x="1804" y="5238"/>
                  </a:lnTo>
                  <a:lnTo>
                    <a:pt x="1881" y="5238"/>
                  </a:lnTo>
                  <a:lnTo>
                    <a:pt x="1960" y="5238"/>
                  </a:lnTo>
                  <a:lnTo>
                    <a:pt x="2038" y="5238"/>
                  </a:lnTo>
                  <a:lnTo>
                    <a:pt x="2117" y="5238"/>
                  </a:lnTo>
                  <a:lnTo>
                    <a:pt x="2195" y="5238"/>
                  </a:lnTo>
                  <a:lnTo>
                    <a:pt x="2274" y="5238"/>
                  </a:lnTo>
                  <a:lnTo>
                    <a:pt x="2353" y="5238"/>
                  </a:lnTo>
                  <a:lnTo>
                    <a:pt x="2431" y="5238"/>
                  </a:lnTo>
                  <a:lnTo>
                    <a:pt x="2510" y="5238"/>
                  </a:lnTo>
                  <a:lnTo>
                    <a:pt x="2587" y="5238"/>
                  </a:lnTo>
                  <a:lnTo>
                    <a:pt x="2667" y="5238"/>
                  </a:lnTo>
                  <a:lnTo>
                    <a:pt x="2744" y="5238"/>
                  </a:lnTo>
                  <a:lnTo>
                    <a:pt x="2824" y="5238"/>
                  </a:lnTo>
                  <a:lnTo>
                    <a:pt x="2901" y="5238"/>
                  </a:lnTo>
                  <a:lnTo>
                    <a:pt x="2980" y="5236"/>
                  </a:lnTo>
                  <a:lnTo>
                    <a:pt x="3058" y="5233"/>
                  </a:lnTo>
                  <a:lnTo>
                    <a:pt x="3137" y="5227"/>
                  </a:lnTo>
                  <a:lnTo>
                    <a:pt x="3214" y="5218"/>
                  </a:lnTo>
                  <a:lnTo>
                    <a:pt x="3294" y="5200"/>
                  </a:lnTo>
                  <a:lnTo>
                    <a:pt x="3371" y="5169"/>
                  </a:lnTo>
                  <a:lnTo>
                    <a:pt x="3451" y="5118"/>
                  </a:lnTo>
                  <a:lnTo>
                    <a:pt x="3530" y="5037"/>
                  </a:lnTo>
                  <a:lnTo>
                    <a:pt x="3607" y="4914"/>
                  </a:lnTo>
                  <a:lnTo>
                    <a:pt x="3687" y="4735"/>
                  </a:lnTo>
                  <a:lnTo>
                    <a:pt x="3764" y="4487"/>
                  </a:lnTo>
                  <a:lnTo>
                    <a:pt x="3843" y="4158"/>
                  </a:lnTo>
                  <a:lnTo>
                    <a:pt x="3921" y="3741"/>
                  </a:lnTo>
                  <a:lnTo>
                    <a:pt x="4000" y="3242"/>
                  </a:lnTo>
                  <a:lnTo>
                    <a:pt x="4077" y="2672"/>
                  </a:lnTo>
                  <a:lnTo>
                    <a:pt x="4157" y="2063"/>
                  </a:lnTo>
                  <a:lnTo>
                    <a:pt x="4234" y="1454"/>
                  </a:lnTo>
                  <a:lnTo>
                    <a:pt x="4314" y="895"/>
                  </a:lnTo>
                  <a:lnTo>
                    <a:pt x="4391" y="438"/>
                  </a:lnTo>
                  <a:lnTo>
                    <a:pt x="4470" y="128"/>
                  </a:lnTo>
                  <a:lnTo>
                    <a:pt x="4548" y="0"/>
                  </a:lnTo>
                  <a:lnTo>
                    <a:pt x="4627" y="67"/>
                  </a:lnTo>
                  <a:lnTo>
                    <a:pt x="4706" y="321"/>
                  </a:lnTo>
                  <a:lnTo>
                    <a:pt x="4784" y="736"/>
                  </a:lnTo>
                  <a:lnTo>
                    <a:pt x="4863" y="1267"/>
                  </a:lnTo>
                  <a:lnTo>
                    <a:pt x="4941" y="1866"/>
                  </a:lnTo>
                  <a:lnTo>
                    <a:pt x="5020" y="2479"/>
                  </a:lnTo>
                  <a:lnTo>
                    <a:pt x="5097" y="3066"/>
                  </a:lnTo>
                  <a:lnTo>
                    <a:pt x="5177" y="3590"/>
                  </a:lnTo>
                  <a:lnTo>
                    <a:pt x="5254" y="4035"/>
                  </a:lnTo>
                  <a:lnTo>
                    <a:pt x="5333" y="4392"/>
                  </a:lnTo>
                  <a:lnTo>
                    <a:pt x="5411" y="4663"/>
                  </a:lnTo>
                  <a:lnTo>
                    <a:pt x="5490" y="4864"/>
                  </a:lnTo>
                  <a:lnTo>
                    <a:pt x="5568" y="5002"/>
                  </a:lnTo>
                  <a:lnTo>
                    <a:pt x="5647" y="5096"/>
                  </a:lnTo>
                  <a:lnTo>
                    <a:pt x="5724" y="5155"/>
                  </a:lnTo>
                  <a:lnTo>
                    <a:pt x="5804" y="5192"/>
                  </a:lnTo>
                  <a:lnTo>
                    <a:pt x="5883" y="5213"/>
                  </a:lnTo>
                  <a:lnTo>
                    <a:pt x="5960" y="5225"/>
                  </a:lnTo>
                  <a:lnTo>
                    <a:pt x="6040" y="5231"/>
                  </a:lnTo>
                  <a:lnTo>
                    <a:pt x="6117" y="5234"/>
                  </a:lnTo>
                  <a:lnTo>
                    <a:pt x="6196" y="5236"/>
                  </a:lnTo>
                  <a:lnTo>
                    <a:pt x="6274" y="5238"/>
                  </a:lnTo>
                  <a:lnTo>
                    <a:pt x="6353" y="5238"/>
                  </a:lnTo>
                  <a:lnTo>
                    <a:pt x="6431" y="5238"/>
                  </a:lnTo>
                  <a:lnTo>
                    <a:pt x="6510" y="5238"/>
                  </a:lnTo>
                  <a:lnTo>
                    <a:pt x="6587" y="5238"/>
                  </a:lnTo>
                  <a:lnTo>
                    <a:pt x="6667" y="5238"/>
                  </a:lnTo>
                  <a:lnTo>
                    <a:pt x="6744" y="5238"/>
                  </a:lnTo>
                  <a:lnTo>
                    <a:pt x="6823" y="5238"/>
                  </a:lnTo>
                  <a:lnTo>
                    <a:pt x="6901" y="5238"/>
                  </a:lnTo>
                  <a:lnTo>
                    <a:pt x="6980" y="5238"/>
                  </a:lnTo>
                  <a:lnTo>
                    <a:pt x="7059" y="5238"/>
                  </a:lnTo>
                </a:path>
              </a:pathLst>
            </a:custGeom>
            <a:grpFill/>
            <a:ln w="2540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 name="Line 440"/>
            <p:cNvSpPr>
              <a:spLocks noChangeShapeType="1"/>
            </p:cNvSpPr>
            <p:nvPr/>
          </p:nvSpPr>
          <p:spPr bwMode="auto">
            <a:xfrm>
              <a:off x="5620228" y="2533727"/>
              <a:ext cx="0" cy="4157663"/>
            </a:xfrm>
            <a:prstGeom prst="line">
              <a:avLst/>
            </a:prstGeom>
            <a:grp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cxnSp>
          <p:nvCxnSpPr>
            <p:cNvPr id="481" name="Straight Connector 480"/>
            <p:cNvCxnSpPr/>
            <p:nvPr/>
          </p:nvCxnSpPr>
          <p:spPr>
            <a:xfrm>
              <a:off x="5623560" y="5639889"/>
              <a:ext cx="0" cy="1035231"/>
            </a:xfrm>
            <a:prstGeom prst="line">
              <a:avLst/>
            </a:prstGeom>
            <a:grpFill/>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603DB6D5-0E0A-479A-9508-4A062C3EC290}"/>
              </a:ext>
            </a:extLst>
          </p:cNvPr>
          <p:cNvSpPr txBox="1"/>
          <p:nvPr/>
        </p:nvSpPr>
        <p:spPr>
          <a:xfrm>
            <a:off x="5325863" y="6148065"/>
            <a:ext cx="60642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168</a:t>
            </a:r>
          </a:p>
        </p:txBody>
      </p:sp>
      <p:sp>
        <p:nvSpPr>
          <p:cNvPr id="39" name="Textfeld 5">
            <a:extLst>
              <a:ext uri="{FF2B5EF4-FFF2-40B4-BE49-F238E27FC236}">
                <a16:creationId xmlns:a16="http://schemas.microsoft.com/office/drawing/2014/main" id="{BF350390-A61E-4120-8D38-DA28F501CD4C}"/>
              </a:ext>
            </a:extLst>
          </p:cNvPr>
          <p:cNvSpPr txBox="1"/>
          <p:nvPr/>
        </p:nvSpPr>
        <p:spPr>
          <a:xfrm>
            <a:off x="11225238" y="6351233"/>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10</a:t>
            </a:fld>
            <a:endParaRPr lang="en-GB" sz="2400" dirty="0">
              <a:latin typeface="Arial" panose="020B0604020202020204" pitchFamily="34" charset="0"/>
              <a:cs typeface="Arial" panose="020B0604020202020204" pitchFamily="34" charset="0"/>
            </a:endParaRPr>
          </a:p>
        </p:txBody>
      </p:sp>
      <p:sp>
        <p:nvSpPr>
          <p:cNvPr id="35" name="Right Triangle 4">
            <a:extLst>
              <a:ext uri="{FF2B5EF4-FFF2-40B4-BE49-F238E27FC236}">
                <a16:creationId xmlns:a16="http://schemas.microsoft.com/office/drawing/2014/main" id="{EE0B0392-0D6A-48DB-B2A7-2E51B99A27C2}"/>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F5966AC6-DF4E-4F76-9C48-1BB7D74D653D}"/>
              </a:ext>
            </a:extLst>
          </p:cNvPr>
          <p:cNvSpPr txBox="1"/>
          <p:nvPr/>
        </p:nvSpPr>
        <p:spPr>
          <a:xfrm>
            <a:off x="70003" y="57530"/>
            <a:ext cx="746956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Here the take-home message</a:t>
            </a:r>
          </a:p>
        </p:txBody>
      </p:sp>
      <p:sp>
        <p:nvSpPr>
          <p:cNvPr id="41" name="TextBox 40">
            <a:extLst>
              <a:ext uri="{FF2B5EF4-FFF2-40B4-BE49-F238E27FC236}">
                <a16:creationId xmlns:a16="http://schemas.microsoft.com/office/drawing/2014/main" id="{21508140-6D6B-4A6F-B131-6401217CF67D}"/>
              </a:ext>
            </a:extLst>
          </p:cNvPr>
          <p:cNvSpPr txBox="1"/>
          <p:nvPr/>
        </p:nvSpPr>
        <p:spPr>
          <a:xfrm>
            <a:off x="109513" y="623031"/>
            <a:ext cx="156945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A population</a:t>
            </a:r>
          </a:p>
        </p:txBody>
      </p:sp>
    </p:spTree>
    <p:extLst>
      <p:ext uri="{BB962C8B-B14F-4D97-AF65-F5344CB8AC3E}">
        <p14:creationId xmlns:p14="http://schemas.microsoft.com/office/powerpoint/2010/main" val="45671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TextBox 473"/>
          <p:cNvSpPr txBox="1"/>
          <p:nvPr/>
        </p:nvSpPr>
        <p:spPr>
          <a:xfrm>
            <a:off x="70002" y="57530"/>
            <a:ext cx="1205758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But what about Heterosis, don’t we increase Heterosis if we select for the best F1’s ?!</a:t>
            </a:r>
          </a:p>
          <a:p>
            <a:r>
              <a:rPr lang="en-GB" sz="2400" dirty="0">
                <a:highlight>
                  <a:srgbClr val="C0C0C0"/>
                </a:highlight>
                <a:latin typeface="Arial" panose="020B0604020202020204" pitchFamily="34" charset="0"/>
                <a:cs typeface="Arial" panose="020B0604020202020204" pitchFamily="34" charset="0"/>
              </a:rPr>
              <a:t>Answer is at the bottom of next page</a:t>
            </a:r>
            <a:r>
              <a:rPr lang="en-GB" sz="2400" dirty="0">
                <a:solidFill>
                  <a:schemeClr val="tx1">
                    <a:lumMod val="50000"/>
                    <a:lumOff val="50000"/>
                  </a:schemeClr>
                </a:solidFill>
                <a:latin typeface="Arial" panose="020B0604020202020204" pitchFamily="34" charset="0"/>
                <a:cs typeface="Arial" panose="020B0604020202020204" pitchFamily="34" charset="0"/>
              </a:rPr>
              <a:t>.</a:t>
            </a:r>
          </a:p>
        </p:txBody>
      </p:sp>
      <p:sp>
        <p:nvSpPr>
          <p:cNvPr id="39" name="Textfeld 5">
            <a:extLst>
              <a:ext uri="{FF2B5EF4-FFF2-40B4-BE49-F238E27FC236}">
                <a16:creationId xmlns:a16="http://schemas.microsoft.com/office/drawing/2014/main" id="{BF350390-A61E-4120-8D38-DA28F501CD4C}"/>
              </a:ext>
            </a:extLst>
          </p:cNvPr>
          <p:cNvSpPr txBox="1"/>
          <p:nvPr/>
        </p:nvSpPr>
        <p:spPr>
          <a:xfrm>
            <a:off x="49101" y="6286564"/>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11</a:t>
            </a:fld>
            <a:endParaRPr lang="en-GB" sz="2400" dirty="0">
              <a:latin typeface="Arial" panose="020B0604020202020204" pitchFamily="34" charset="0"/>
              <a:cs typeface="Arial" panose="020B0604020202020204" pitchFamily="34" charset="0"/>
            </a:endParaRPr>
          </a:p>
        </p:txBody>
      </p:sp>
      <p:sp>
        <p:nvSpPr>
          <p:cNvPr id="35" name="Right Triangle 4">
            <a:extLst>
              <a:ext uri="{FF2B5EF4-FFF2-40B4-BE49-F238E27FC236}">
                <a16:creationId xmlns:a16="http://schemas.microsoft.com/office/drawing/2014/main" id="{EE0B0392-0D6A-48DB-B2A7-2E51B99A27C2}"/>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8C28D54F-B107-4EB0-8F49-4B29353AF5E9}"/>
              </a:ext>
            </a:extLst>
          </p:cNvPr>
          <p:cNvSpPr txBox="1"/>
          <p:nvPr/>
        </p:nvSpPr>
        <p:spPr>
          <a:xfrm>
            <a:off x="109513" y="1243390"/>
            <a:ext cx="8308623" cy="286232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Yes, of course, the best genotype that will be selected with this extremely strict selection is expectedly realising a higher Heterosis than average,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and</a:t>
            </a:r>
            <a:r>
              <a:rPr lang="en-GB" dirty="0">
                <a:latin typeface="Arial" panose="020B0604020202020204" pitchFamily="34" charset="0"/>
                <a:cs typeface="Arial" panose="020B0604020202020204" pitchFamily="34" charset="0"/>
              </a:rPr>
              <a:t> at the same time a higher than average (homozygous) Parental Mean; otherwise such genotype would have hard times to be the best one.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How do Parental Mean and Heterosis jointly impact performance as we select for maximum performing F1 hybrids?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Quantitative Genetics may bring some enlightenment to this, it may help us to better discuss these topics; </a:t>
            </a:r>
            <a:r>
              <a:rPr lang="en-GB" dirty="0">
                <a:solidFill>
                  <a:schemeClr val="tx1">
                    <a:lumMod val="50000"/>
                    <a:lumOff val="50000"/>
                  </a:schemeClr>
                </a:solidFill>
                <a:latin typeface="Arial" panose="020B0604020202020204" pitchFamily="34" charset="0"/>
                <a:cs typeface="Arial" panose="020B0604020202020204" pitchFamily="34" charset="0"/>
              </a:rPr>
              <a:t>UNPLAB-</a:t>
            </a:r>
            <a:r>
              <a:rPr lang="en-GB" dirty="0" err="1">
                <a:solidFill>
                  <a:schemeClr val="tx1">
                    <a:lumMod val="50000"/>
                    <a:lumOff val="50000"/>
                  </a:schemeClr>
                </a:solidFill>
                <a:latin typeface="Arial" panose="020B0604020202020204" pitchFamily="34" charset="0"/>
                <a:cs typeface="Arial" panose="020B0604020202020204" pitchFamily="34" charset="0"/>
              </a:rPr>
              <a:t>QuGen</a:t>
            </a:r>
            <a:r>
              <a:rPr lang="en-GB" dirty="0">
                <a:solidFill>
                  <a:schemeClr val="tx1">
                    <a:lumMod val="50000"/>
                    <a:lumOff val="50000"/>
                  </a:schemeClr>
                </a:solidFill>
                <a:latin typeface="Arial" panose="020B0604020202020204" pitchFamily="34" charset="0"/>
                <a:cs typeface="Arial" panose="020B0604020202020204" pitchFamily="34" charset="0"/>
              </a:rPr>
              <a:t>, Ch-1 to Ch-14.</a:t>
            </a:r>
          </a:p>
        </p:txBody>
      </p:sp>
      <p:pic>
        <p:nvPicPr>
          <p:cNvPr id="40" name="Picture 39">
            <a:extLst>
              <a:ext uri="{FF2B5EF4-FFF2-40B4-BE49-F238E27FC236}">
                <a16:creationId xmlns:a16="http://schemas.microsoft.com/office/drawing/2014/main" id="{88096C6B-5363-4739-947C-9FFA25A41CCE}"/>
              </a:ext>
            </a:extLst>
          </p:cNvPr>
          <p:cNvPicPr>
            <a:picLocks noChangeAspect="1"/>
          </p:cNvPicPr>
          <p:nvPr/>
        </p:nvPicPr>
        <p:blipFill>
          <a:blip r:embed="rId2"/>
          <a:stretch>
            <a:fillRect/>
          </a:stretch>
        </p:blipFill>
        <p:spPr>
          <a:xfrm>
            <a:off x="109512" y="4194927"/>
            <a:ext cx="2060531" cy="1899501"/>
          </a:xfrm>
          <a:prstGeom prst="rect">
            <a:avLst/>
          </a:prstGeom>
        </p:spPr>
      </p:pic>
      <p:pic>
        <p:nvPicPr>
          <p:cNvPr id="42" name="Picture 41">
            <a:extLst>
              <a:ext uri="{FF2B5EF4-FFF2-40B4-BE49-F238E27FC236}">
                <a16:creationId xmlns:a16="http://schemas.microsoft.com/office/drawing/2014/main" id="{A8FCFCB5-1227-4F93-A344-1222344F9B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8245" y="4177609"/>
            <a:ext cx="1208059" cy="2557804"/>
          </a:xfrm>
          <a:prstGeom prst="rect">
            <a:avLst/>
          </a:prstGeom>
        </p:spPr>
      </p:pic>
      <p:pic>
        <p:nvPicPr>
          <p:cNvPr id="12" name="Picture 11">
            <a:extLst>
              <a:ext uri="{FF2B5EF4-FFF2-40B4-BE49-F238E27FC236}">
                <a16:creationId xmlns:a16="http://schemas.microsoft.com/office/drawing/2014/main" id="{55CEB022-5215-4CD8-82EF-61CA82D020ED}"/>
              </a:ext>
            </a:extLst>
          </p:cNvPr>
          <p:cNvPicPr>
            <a:picLocks noChangeAspect="1"/>
          </p:cNvPicPr>
          <p:nvPr/>
        </p:nvPicPr>
        <p:blipFill>
          <a:blip r:embed="rId4"/>
          <a:stretch>
            <a:fillRect/>
          </a:stretch>
        </p:blipFill>
        <p:spPr>
          <a:xfrm>
            <a:off x="6803756" y="4180018"/>
            <a:ext cx="1600240" cy="2555395"/>
          </a:xfrm>
          <a:prstGeom prst="rect">
            <a:avLst/>
          </a:prstGeom>
        </p:spPr>
      </p:pic>
      <p:pic>
        <p:nvPicPr>
          <p:cNvPr id="14" name="Picture 13">
            <a:extLst>
              <a:ext uri="{FF2B5EF4-FFF2-40B4-BE49-F238E27FC236}">
                <a16:creationId xmlns:a16="http://schemas.microsoft.com/office/drawing/2014/main" id="{85BFAA95-0D79-4A9F-82CC-F5240362B4A4}"/>
              </a:ext>
            </a:extLst>
          </p:cNvPr>
          <p:cNvPicPr>
            <a:picLocks noChangeAspect="1"/>
          </p:cNvPicPr>
          <p:nvPr/>
        </p:nvPicPr>
        <p:blipFill>
          <a:blip r:embed="rId5"/>
          <a:stretch>
            <a:fillRect/>
          </a:stretch>
        </p:blipFill>
        <p:spPr>
          <a:xfrm>
            <a:off x="2286164" y="4194928"/>
            <a:ext cx="2125197" cy="2540486"/>
          </a:xfrm>
          <a:prstGeom prst="rect">
            <a:avLst/>
          </a:prstGeom>
        </p:spPr>
      </p:pic>
      <p:sp>
        <p:nvSpPr>
          <p:cNvPr id="15" name="TextBox 14">
            <a:extLst>
              <a:ext uri="{FF2B5EF4-FFF2-40B4-BE49-F238E27FC236}">
                <a16:creationId xmlns:a16="http://schemas.microsoft.com/office/drawing/2014/main" id="{ECB18002-0EF5-4B10-AE5E-D1730B6B6389}"/>
              </a:ext>
            </a:extLst>
          </p:cNvPr>
          <p:cNvSpPr txBox="1"/>
          <p:nvPr/>
        </p:nvSpPr>
        <p:spPr>
          <a:xfrm>
            <a:off x="2268567" y="4177609"/>
            <a:ext cx="422008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W Link  ...  © Mila </a:t>
            </a:r>
            <a:r>
              <a:rPr lang="en-GB" dirty="0" err="1">
                <a:latin typeface="Arial" panose="020B0604020202020204" pitchFamily="34" charset="0"/>
                <a:cs typeface="Arial" panose="020B0604020202020204" pitchFamily="34" charset="0"/>
              </a:rPr>
              <a:t>Tost</a:t>
            </a:r>
            <a:r>
              <a:rPr lang="en-GB" dirty="0">
                <a:latin typeface="Arial" panose="020B0604020202020204" pitchFamily="34" charset="0"/>
                <a:cs typeface="Arial" panose="020B0604020202020204" pitchFamily="34" charset="0"/>
              </a:rPr>
              <a:t> ... © W Link</a:t>
            </a:r>
          </a:p>
        </p:txBody>
      </p:sp>
      <p:pic>
        <p:nvPicPr>
          <p:cNvPr id="19" name="Picture 18">
            <a:extLst>
              <a:ext uri="{FF2B5EF4-FFF2-40B4-BE49-F238E27FC236}">
                <a16:creationId xmlns:a16="http://schemas.microsoft.com/office/drawing/2014/main" id="{AC24A27F-091C-43E6-9B56-71ADDE0D25B8}"/>
              </a:ext>
            </a:extLst>
          </p:cNvPr>
          <p:cNvPicPr>
            <a:picLocks noChangeAspect="1"/>
          </p:cNvPicPr>
          <p:nvPr/>
        </p:nvPicPr>
        <p:blipFill>
          <a:blip r:embed="rId6"/>
          <a:stretch>
            <a:fillRect/>
          </a:stretch>
        </p:blipFill>
        <p:spPr>
          <a:xfrm>
            <a:off x="8491218" y="1257891"/>
            <a:ext cx="3651681" cy="5477522"/>
          </a:xfrm>
          <a:prstGeom prst="rect">
            <a:avLst/>
          </a:prstGeom>
          <a:effectLst>
            <a:outerShdw blurRad="50800" dist="38100" dir="2700000" algn="tl" rotWithShape="0">
              <a:prstClr val="black">
                <a:alpha val="40000"/>
              </a:prstClr>
            </a:outerShdw>
          </a:effectLst>
        </p:spPr>
      </p:pic>
      <p:sp>
        <p:nvSpPr>
          <p:cNvPr id="20" name="TextBox 19">
            <a:extLst>
              <a:ext uri="{FF2B5EF4-FFF2-40B4-BE49-F238E27FC236}">
                <a16:creationId xmlns:a16="http://schemas.microsoft.com/office/drawing/2014/main" id="{EAB847A4-FA06-4B93-A39B-A15428F49033}"/>
              </a:ext>
            </a:extLst>
          </p:cNvPr>
          <p:cNvSpPr txBox="1"/>
          <p:nvPr/>
        </p:nvSpPr>
        <p:spPr>
          <a:xfrm>
            <a:off x="8418136" y="847820"/>
            <a:ext cx="3709447" cy="35394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1700" dirty="0">
                <a:latin typeface="Arial" panose="020B0604020202020204" pitchFamily="34" charset="0"/>
                <a:cs typeface="Arial" panose="020B0604020202020204" pitchFamily="34" charset="0"/>
              </a:rPr>
              <a:t>Welcome gesture </a:t>
            </a:r>
          </a:p>
        </p:txBody>
      </p:sp>
    </p:spTree>
    <p:extLst>
      <p:ext uri="{BB962C8B-B14F-4D97-AF65-F5344CB8AC3E}">
        <p14:creationId xmlns:p14="http://schemas.microsoft.com/office/powerpoint/2010/main" val="928970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 name="Chart 88">
            <a:extLst>
              <a:ext uri="{FF2B5EF4-FFF2-40B4-BE49-F238E27FC236}">
                <a16:creationId xmlns:a16="http://schemas.microsoft.com/office/drawing/2014/main" id="{BEAE1A4A-58AB-4B1B-8B86-776BB1213A43}"/>
              </a:ext>
            </a:extLst>
          </p:cNvPr>
          <p:cNvGraphicFramePr>
            <a:graphicFrameLocks/>
          </p:cNvGraphicFramePr>
          <p:nvPr/>
        </p:nvGraphicFramePr>
        <p:xfrm>
          <a:off x="-127359" y="451367"/>
          <a:ext cx="7600046" cy="5508624"/>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Box 14">
            <a:extLst>
              <a:ext uri="{FF2B5EF4-FFF2-40B4-BE49-F238E27FC236}">
                <a16:creationId xmlns:a16="http://schemas.microsoft.com/office/drawing/2014/main" id="{F6001B8F-D275-4DC1-800C-261777E07036}"/>
              </a:ext>
            </a:extLst>
          </p:cNvPr>
          <p:cNvSpPr txBox="1"/>
          <p:nvPr/>
        </p:nvSpPr>
        <p:spPr>
          <a:xfrm>
            <a:off x="7634796" y="798991"/>
            <a:ext cx="4463746" cy="507831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The </a:t>
            </a:r>
            <a:r>
              <a:rPr lang="de-DE" dirty="0" err="1">
                <a:latin typeface="Arial" panose="020B0604020202020204" pitchFamily="34" charset="0"/>
                <a:cs typeface="Arial" panose="020B0604020202020204" pitchFamily="34" charset="0"/>
              </a:rPr>
              <a:t>correlation</a:t>
            </a:r>
            <a:r>
              <a:rPr lang="de-DE" dirty="0">
                <a:latin typeface="Arial" panose="020B0604020202020204" pitchFamily="34" charset="0"/>
                <a:cs typeface="Arial" panose="020B0604020202020204" pitchFamily="34" charset="0"/>
              </a:rPr>
              <a:t> </a:t>
            </a:r>
            <a:r>
              <a:rPr lang="de-DE" b="1" dirty="0">
                <a:solidFill>
                  <a:schemeClr val="tx1">
                    <a:lumMod val="50000"/>
                    <a:lumOff val="50000"/>
                  </a:schemeClr>
                </a:solidFill>
                <a:effectLst>
                  <a:outerShdw blurRad="38100" dist="38100" dir="2700000" algn="tl">
                    <a:srgbClr val="000000">
                      <a:alpha val="43137"/>
                    </a:srgbClr>
                  </a:outerShdw>
                </a:effectLst>
                <a:latin typeface="Georgia" panose="02040502050405020303" pitchFamily="18" charset="0"/>
                <a:cs typeface="Arial" panose="020B0604020202020204" pitchFamily="34" charset="0"/>
              </a:rPr>
              <a:t>r</a:t>
            </a:r>
            <a:r>
              <a:rPr lang="de-DE" b="1" dirty="0">
                <a:latin typeface="Georgia" panose="02040502050405020303" pitchFamily="18" charset="0"/>
                <a:cs typeface="Arial" panose="020B0604020202020204" pitchFamily="34" charset="0"/>
              </a:rPr>
              <a:t> </a:t>
            </a:r>
            <a:r>
              <a:rPr lang="de-DE" dirty="0" err="1">
                <a:latin typeface="Arial" panose="020B0604020202020204" pitchFamily="34" charset="0"/>
                <a:cs typeface="Arial" panose="020B0604020202020204" pitchFamily="34" charset="0"/>
              </a:rPr>
              <a:t>between</a:t>
            </a:r>
            <a:r>
              <a:rPr lang="de-DE" dirty="0">
                <a:latin typeface="Arial" panose="020B0604020202020204" pitchFamily="34" charset="0"/>
                <a:cs typeface="Arial" panose="020B0604020202020204" pitchFamily="34" charset="0"/>
              </a:rPr>
              <a:t> Parental Mean and F1-performance </a:t>
            </a:r>
            <a:r>
              <a:rPr lang="de-DE" dirty="0" err="1">
                <a:latin typeface="Arial" panose="020B0604020202020204" pitchFamily="34" charset="0"/>
                <a:cs typeface="Arial" panose="020B0604020202020204" pitchFamily="34" charset="0"/>
              </a:rPr>
              <a:t>depends</a:t>
            </a:r>
            <a:r>
              <a:rPr lang="de-DE" dirty="0">
                <a:latin typeface="Arial" panose="020B0604020202020204" pitchFamily="34" charset="0"/>
                <a:cs typeface="Arial" panose="020B0604020202020204" pitchFamily="34" charset="0"/>
              </a:rPr>
              <a:t> on </a:t>
            </a:r>
            <a:r>
              <a:rPr lang="de-DE" dirty="0" err="1">
                <a:latin typeface="Arial" panose="020B0604020202020204" pitchFamily="34" charset="0"/>
                <a:cs typeface="Arial" panose="020B0604020202020204" pitchFamily="34" charset="0"/>
              </a:rPr>
              <a:t>the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ratio</a:t>
            </a:r>
            <a:r>
              <a:rPr lang="de-DE" dirty="0">
                <a:latin typeface="Arial" panose="020B0604020202020204" pitchFamily="34" charset="0"/>
                <a:cs typeface="Arial" panose="020B0604020202020204" pitchFamily="34" charset="0"/>
              </a:rPr>
              <a:t> </a:t>
            </a:r>
            <a:r>
              <a:rPr lang="en-GB" altLang="en-US" dirty="0">
                <a:latin typeface="Arial" charset="0"/>
                <a:cs typeface="Times New Roman" pitchFamily="18" charset="0"/>
              </a:rPr>
              <a:t>σ²</a:t>
            </a:r>
            <a:r>
              <a:rPr lang="en-GB" altLang="en-US" baseline="-25000" dirty="0">
                <a:latin typeface="Arial" charset="0"/>
                <a:cs typeface="Times New Roman" pitchFamily="18" charset="0"/>
              </a:rPr>
              <a:t>D </a:t>
            </a:r>
            <a:r>
              <a:rPr lang="en-GB" altLang="en-US" dirty="0">
                <a:latin typeface="Arial" charset="0"/>
                <a:cs typeface="Times New Roman" pitchFamily="18" charset="0"/>
              </a:rPr>
              <a:t>to </a:t>
            </a:r>
            <a:r>
              <a:rPr lang="en-GB" altLang="en-US" dirty="0">
                <a:solidFill>
                  <a:srgbClr val="C00000"/>
                </a:solidFill>
                <a:latin typeface="Arial" charset="0"/>
                <a:cs typeface="Times New Roman" pitchFamily="18" charset="0"/>
              </a:rPr>
              <a:t>σ²</a:t>
            </a:r>
            <a:r>
              <a:rPr lang="en-GB" altLang="en-US" baseline="-25000" dirty="0">
                <a:solidFill>
                  <a:srgbClr val="C00000"/>
                </a:solidFill>
                <a:latin typeface="Arial" charset="0"/>
                <a:cs typeface="Times New Roman" pitchFamily="18" charset="0"/>
              </a:rPr>
              <a:t>A</a:t>
            </a:r>
            <a:r>
              <a:rPr lang="en-GB" altLang="en-US" dirty="0">
                <a:latin typeface="Arial" charset="0"/>
                <a:cs typeface="Times New Roman" pitchFamily="18" charset="0"/>
              </a:rPr>
              <a:t>. </a:t>
            </a:r>
            <a:r>
              <a:rPr lang="en-GB" altLang="en-US" dirty="0">
                <a:solidFill>
                  <a:srgbClr val="C00000"/>
                </a:solidFill>
                <a:latin typeface="Arial" charset="0"/>
                <a:cs typeface="Times New Roman" pitchFamily="18" charset="0"/>
              </a:rPr>
              <a:t>Breeding values (~GCA) </a:t>
            </a:r>
            <a:r>
              <a:rPr lang="en-GB" altLang="en-US" dirty="0">
                <a:latin typeface="Arial" charset="0"/>
                <a:cs typeface="Times New Roman" pitchFamily="18" charset="0"/>
              </a:rPr>
              <a:t>are (highly) correlated with Parental Mean; </a:t>
            </a:r>
            <a:r>
              <a:rPr lang="en-GB" altLang="en-US" dirty="0">
                <a:solidFill>
                  <a:srgbClr val="0000FF"/>
                </a:solidFill>
                <a:latin typeface="Arial" charset="0"/>
                <a:cs typeface="Times New Roman" pitchFamily="18" charset="0"/>
              </a:rPr>
              <a:t>Dominance Deviations (~SCA) </a:t>
            </a:r>
            <a:r>
              <a:rPr lang="en-GB" altLang="en-US" dirty="0">
                <a:latin typeface="Arial" charset="0"/>
                <a:cs typeface="Times New Roman" pitchFamily="18" charset="0"/>
              </a:rPr>
              <a:t>aren’t. The higher the ratio </a:t>
            </a:r>
            <a:r>
              <a:rPr lang="en-GB" altLang="en-US" dirty="0">
                <a:solidFill>
                  <a:srgbClr val="0000FF"/>
                </a:solidFill>
                <a:latin typeface="Arial" charset="0"/>
                <a:cs typeface="Times New Roman" pitchFamily="18" charset="0"/>
              </a:rPr>
              <a:t>σ²</a:t>
            </a:r>
            <a:r>
              <a:rPr lang="en-GB" altLang="en-US" baseline="-25000" dirty="0">
                <a:solidFill>
                  <a:srgbClr val="0000FF"/>
                </a:solidFill>
                <a:latin typeface="Arial" charset="0"/>
                <a:cs typeface="Times New Roman" pitchFamily="18" charset="0"/>
              </a:rPr>
              <a:t>D</a:t>
            </a:r>
            <a:r>
              <a:rPr lang="en-GB" altLang="en-US" baseline="-25000" dirty="0">
                <a:latin typeface="Arial" charset="0"/>
                <a:cs typeface="Times New Roman" pitchFamily="18" charset="0"/>
              </a:rPr>
              <a:t> </a:t>
            </a:r>
            <a:r>
              <a:rPr lang="en-GB" altLang="en-US" dirty="0">
                <a:latin typeface="Arial" charset="0"/>
                <a:cs typeface="Times New Roman" pitchFamily="18" charset="0"/>
              </a:rPr>
              <a:t>/ </a:t>
            </a:r>
            <a:r>
              <a:rPr lang="en-GB" altLang="en-US" dirty="0">
                <a:solidFill>
                  <a:srgbClr val="C00000"/>
                </a:solidFill>
                <a:latin typeface="Arial" charset="0"/>
                <a:cs typeface="Times New Roman" pitchFamily="18" charset="0"/>
              </a:rPr>
              <a:t>σ²</a:t>
            </a:r>
            <a:r>
              <a:rPr lang="en-GB" altLang="en-US" baseline="-25000" dirty="0">
                <a:solidFill>
                  <a:srgbClr val="C00000"/>
                </a:solidFill>
                <a:latin typeface="Arial" charset="0"/>
                <a:cs typeface="Times New Roman" pitchFamily="18" charset="0"/>
              </a:rPr>
              <a:t>A</a:t>
            </a:r>
            <a:r>
              <a:rPr lang="en-GB" altLang="en-US" dirty="0">
                <a:latin typeface="Arial" charset="0"/>
                <a:cs typeface="Times New Roman" pitchFamily="18" charset="0"/>
              </a:rPr>
              <a:t>, the smaller is </a:t>
            </a:r>
            <a:r>
              <a:rPr lang="en-GB" altLang="en-US" b="1" dirty="0">
                <a:effectLst>
                  <a:outerShdw blurRad="38100" dist="38100" dir="2700000" algn="tl">
                    <a:srgbClr val="000000">
                      <a:alpha val="43137"/>
                    </a:srgbClr>
                  </a:outerShdw>
                </a:effectLst>
                <a:latin typeface="Georgia" panose="02040502050405020303" pitchFamily="18" charset="0"/>
                <a:cs typeface="Arial" panose="020B0604020202020204" pitchFamily="34" charset="0"/>
              </a:rPr>
              <a:t>r</a:t>
            </a:r>
            <a:r>
              <a:rPr lang="en-GB" altLang="en-US" dirty="0">
                <a:latin typeface="Arial" charset="0"/>
                <a:cs typeface="Times New Roman" pitchFamily="18" charset="0"/>
              </a:rPr>
              <a:t> . The diagram has it. With </a:t>
            </a:r>
            <a:r>
              <a:rPr lang="en-GB" altLang="en-US" dirty="0">
                <a:solidFill>
                  <a:srgbClr val="7030A0"/>
                </a:solidFill>
                <a:latin typeface="Arial" charset="0"/>
                <a:cs typeface="Times New Roman" pitchFamily="18" charset="0"/>
              </a:rPr>
              <a:t>p </a:t>
            </a:r>
            <a:r>
              <a:rPr lang="en-GB" altLang="en-US" dirty="0">
                <a:solidFill>
                  <a:srgbClr val="7030A0"/>
                </a:solidFill>
                <a:latin typeface="Arial" panose="020B0604020202020204" pitchFamily="34" charset="0"/>
                <a:cs typeface="Arial" panose="020B0604020202020204" pitchFamily="34" charset="0"/>
              </a:rPr>
              <a:t>≥</a:t>
            </a:r>
            <a:r>
              <a:rPr lang="en-GB" altLang="en-US" dirty="0">
                <a:solidFill>
                  <a:srgbClr val="7030A0"/>
                </a:solidFill>
                <a:latin typeface="Arial" charset="0"/>
                <a:cs typeface="Times New Roman" pitchFamily="18" charset="0"/>
              </a:rPr>
              <a:t> 2/3</a:t>
            </a:r>
            <a:r>
              <a:rPr lang="en-GB" altLang="en-US" dirty="0">
                <a:latin typeface="Arial" charset="0"/>
                <a:cs typeface="Times New Roman" pitchFamily="18" charset="0"/>
              </a:rPr>
              <a:t>, </a:t>
            </a:r>
            <a:r>
              <a:rPr lang="en-GB" altLang="en-US" dirty="0">
                <a:solidFill>
                  <a:srgbClr val="0000FF"/>
                </a:solidFill>
                <a:latin typeface="Arial" charset="0"/>
                <a:cs typeface="Times New Roman" pitchFamily="18" charset="0"/>
              </a:rPr>
              <a:t>σ²</a:t>
            </a:r>
            <a:r>
              <a:rPr lang="en-GB" altLang="en-US" baseline="-25000" dirty="0">
                <a:solidFill>
                  <a:srgbClr val="0000FF"/>
                </a:solidFill>
                <a:latin typeface="Arial" charset="0"/>
                <a:cs typeface="Times New Roman" pitchFamily="18" charset="0"/>
              </a:rPr>
              <a:t>D</a:t>
            </a:r>
            <a:r>
              <a:rPr lang="en-GB" altLang="en-US" baseline="-25000" dirty="0">
                <a:solidFill>
                  <a:srgbClr val="7030A0"/>
                </a:solidFill>
                <a:latin typeface="Arial" charset="0"/>
                <a:cs typeface="Times New Roman" pitchFamily="18" charset="0"/>
              </a:rPr>
              <a:t> </a:t>
            </a:r>
            <a:r>
              <a:rPr lang="en-GB" altLang="en-US" dirty="0">
                <a:solidFill>
                  <a:srgbClr val="7030A0"/>
                </a:solidFill>
                <a:latin typeface="Arial" panose="020B0604020202020204" pitchFamily="34" charset="0"/>
                <a:cs typeface="Arial" panose="020B0604020202020204" pitchFamily="34" charset="0"/>
              </a:rPr>
              <a:t> ≥</a:t>
            </a:r>
            <a:r>
              <a:rPr lang="en-GB" altLang="en-US" dirty="0">
                <a:solidFill>
                  <a:srgbClr val="7030A0"/>
                </a:solidFill>
                <a:latin typeface="Arial" charset="0"/>
                <a:cs typeface="Times New Roman" pitchFamily="18" charset="0"/>
              </a:rPr>
              <a:t> </a:t>
            </a:r>
            <a:r>
              <a:rPr lang="en-GB" altLang="en-US" dirty="0">
                <a:solidFill>
                  <a:srgbClr val="C00000"/>
                </a:solidFill>
                <a:latin typeface="Arial" charset="0"/>
                <a:cs typeface="Times New Roman" pitchFamily="18" charset="0"/>
              </a:rPr>
              <a:t>σ²</a:t>
            </a:r>
            <a:r>
              <a:rPr lang="en-GB" altLang="en-US" baseline="-25000" dirty="0">
                <a:solidFill>
                  <a:srgbClr val="C00000"/>
                </a:solidFill>
                <a:latin typeface="Arial" charset="0"/>
                <a:cs typeface="Times New Roman" pitchFamily="18" charset="0"/>
              </a:rPr>
              <a:t>A</a:t>
            </a:r>
            <a:r>
              <a:rPr lang="en-GB" altLang="en-US" dirty="0">
                <a:latin typeface="Arial" charset="0"/>
                <a:cs typeface="Times New Roman" pitchFamily="18" charset="0"/>
              </a:rPr>
              <a:t>; </a:t>
            </a:r>
            <a:r>
              <a:rPr lang="en-GB" altLang="en-US" b="1" dirty="0">
                <a:solidFill>
                  <a:schemeClr val="tx1">
                    <a:lumMod val="50000"/>
                    <a:lumOff val="50000"/>
                  </a:schemeClr>
                </a:solidFill>
                <a:latin typeface="Georgia" panose="02040502050405020303" pitchFamily="18" charset="0"/>
                <a:cs typeface="Arial" panose="020B0604020202020204" pitchFamily="34" charset="0"/>
              </a:rPr>
              <a:t>r</a:t>
            </a:r>
            <a:r>
              <a:rPr lang="en-GB" altLang="en-US" dirty="0">
                <a:latin typeface="Arial" charset="0"/>
                <a:cs typeface="Times New Roman" pitchFamily="18" charset="0"/>
              </a:rPr>
              <a:t> = 1/2</a:t>
            </a:r>
            <a:r>
              <a:rPr lang="en-GB" altLang="en-US" baseline="30000" dirty="0">
                <a:latin typeface="Arial" charset="0"/>
                <a:cs typeface="Times New Roman" pitchFamily="18" charset="0"/>
              </a:rPr>
              <a:t>0.5</a:t>
            </a:r>
            <a:r>
              <a:rPr lang="en-GB" altLang="en-US" dirty="0">
                <a:latin typeface="Arial" charset="0"/>
                <a:cs typeface="Times New Roman" pitchFamily="18" charset="0"/>
              </a:rPr>
              <a:t> </a:t>
            </a:r>
            <a:r>
              <a:rPr lang="en-GB" altLang="en-US" dirty="0">
                <a:solidFill>
                  <a:srgbClr val="7030A0"/>
                </a:solidFill>
                <a:latin typeface="Arial" charset="0"/>
                <a:cs typeface="Times New Roman" pitchFamily="18" charset="0"/>
              </a:rPr>
              <a:t>there</a:t>
            </a:r>
            <a:r>
              <a:rPr lang="en-GB" altLang="en-US" dirty="0">
                <a:latin typeface="Arial" charset="0"/>
                <a:cs typeface="Times New Roman" pitchFamily="18" charset="0"/>
              </a:rPr>
              <a:t>;</a:t>
            </a:r>
            <a:r>
              <a:rPr lang="en-GB" dirty="0">
                <a:latin typeface="Arial" panose="020B0604020202020204" pitchFamily="34" charset="0"/>
                <a:cs typeface="Arial" panose="020B0604020202020204" pitchFamily="34" charset="0"/>
              </a:rPr>
              <a:t> with p=6/7,</a:t>
            </a:r>
            <a:r>
              <a:rPr lang="en-GB" altLang="en-US" dirty="0">
                <a:solidFill>
                  <a:srgbClr val="C00000"/>
                </a:solidFill>
                <a:latin typeface="Arial" charset="0"/>
                <a:cs typeface="Times New Roman" pitchFamily="18" charset="0"/>
              </a:rPr>
              <a:t> </a:t>
            </a:r>
            <a:r>
              <a:rPr lang="en-GB" b="1" dirty="0">
                <a:solidFill>
                  <a:schemeClr val="tx1">
                    <a:lumMod val="50000"/>
                    <a:lumOff val="50000"/>
                  </a:schemeClr>
                </a:solidFill>
                <a:effectLst>
                  <a:outerShdw blurRad="38100" dist="38100" dir="2700000" algn="tl">
                    <a:srgbClr val="000000">
                      <a:alpha val="43137"/>
                    </a:srgbClr>
                  </a:outerShdw>
                </a:effectLst>
                <a:latin typeface="Georgia" panose="02040502050405020303" pitchFamily="18" charset="0"/>
                <a:cs typeface="Arial" panose="020B0604020202020204" pitchFamily="34" charset="0"/>
              </a:rPr>
              <a:t>r</a:t>
            </a:r>
            <a:r>
              <a:rPr lang="en-GB" dirty="0">
                <a:solidFill>
                  <a:srgbClr val="C00000"/>
                </a:solidFill>
                <a:latin typeface="Arial" panose="020B0604020202020204" pitchFamily="34" charset="0"/>
                <a:cs typeface="Arial" panose="020B0604020202020204" pitchFamily="34" charset="0"/>
              </a:rPr>
              <a:t>=0.5; </a:t>
            </a:r>
            <a:r>
              <a:rPr lang="en-GB" dirty="0">
                <a:latin typeface="Arial" panose="020B0604020202020204" pitchFamily="34" charset="0"/>
                <a:cs typeface="Arial" panose="020B0604020202020204" pitchFamily="34" charset="0"/>
              </a:rPr>
              <a:t> and </a:t>
            </a:r>
            <a:r>
              <a:rPr lang="en-GB" b="1" dirty="0">
                <a:solidFill>
                  <a:schemeClr val="tx1">
                    <a:lumMod val="50000"/>
                    <a:lumOff val="50000"/>
                  </a:schemeClr>
                </a:solidFill>
                <a:effectLst>
                  <a:outerShdw blurRad="38100" dist="38100" dir="2700000" algn="tl">
                    <a:srgbClr val="000000">
                      <a:alpha val="43137"/>
                    </a:srgbClr>
                  </a:outerShdw>
                </a:effectLst>
                <a:latin typeface="Georgia" panose="02040502050405020303" pitchFamily="18" charset="0"/>
                <a:cs typeface="Arial" panose="020B0604020202020204" pitchFamily="34" charset="0"/>
              </a:rPr>
              <a:t>r</a:t>
            </a:r>
            <a:r>
              <a:rPr lang="en-GB" dirty="0">
                <a:solidFill>
                  <a:srgbClr val="C00000"/>
                </a:solidFill>
                <a:latin typeface="Arial" panose="020B0604020202020204" pitchFamily="34" charset="0"/>
                <a:cs typeface="Arial" panose="020B0604020202020204" pitchFamily="34" charset="0"/>
              </a:rPr>
              <a:t>=0.25 </a:t>
            </a:r>
            <a:r>
              <a:rPr lang="en-GB" dirty="0">
                <a:latin typeface="Arial" panose="020B0604020202020204" pitchFamily="34" charset="0"/>
                <a:cs typeface="Arial" panose="020B0604020202020204" pitchFamily="34" charset="0"/>
              </a:rPr>
              <a:t>with p=30/31. In </a:t>
            </a:r>
            <a:r>
              <a:rPr lang="en-GB" dirty="0">
                <a:solidFill>
                  <a:srgbClr val="7030A0"/>
                </a:solidFill>
                <a:latin typeface="Arial" charset="0"/>
                <a:cs typeface="Times New Roman" pitchFamily="18" charset="0"/>
              </a:rPr>
              <a:t>this</a:t>
            </a:r>
            <a:r>
              <a:rPr lang="en-GB" dirty="0">
                <a:latin typeface="Arial" panose="020B0604020202020204" pitchFamily="34" charset="0"/>
                <a:cs typeface="Arial" panose="020B0604020202020204" pitchFamily="34" charset="0"/>
              </a:rPr>
              <a:t> region of p(A1), it is the exploitation of </a:t>
            </a:r>
            <a:r>
              <a:rPr lang="en-GB" altLang="en-US" dirty="0">
                <a:solidFill>
                  <a:srgbClr val="0000FF"/>
                </a:solidFill>
                <a:latin typeface="Arial" charset="0"/>
                <a:cs typeface="Times New Roman" pitchFamily="18" charset="0"/>
              </a:rPr>
              <a:t>σ²</a:t>
            </a:r>
            <a:r>
              <a:rPr lang="en-GB" altLang="en-US" baseline="-25000" dirty="0">
                <a:solidFill>
                  <a:srgbClr val="0000FF"/>
                </a:solidFill>
                <a:latin typeface="Arial" charset="0"/>
                <a:cs typeface="Times New Roman" pitchFamily="18" charset="0"/>
              </a:rPr>
              <a:t>D</a:t>
            </a:r>
            <a:r>
              <a:rPr lang="en-GB" altLang="en-US" baseline="-25000" dirty="0">
                <a:latin typeface="Arial" charset="0"/>
                <a:cs typeface="Times New Roman" pitchFamily="18" charset="0"/>
              </a:rPr>
              <a:t> </a:t>
            </a:r>
            <a:r>
              <a:rPr lang="en-GB" dirty="0">
                <a:latin typeface="Arial" panose="020B0604020202020204" pitchFamily="34" charset="0"/>
                <a:cs typeface="Arial" panose="020B0604020202020204" pitchFamily="34" charset="0"/>
              </a:rPr>
              <a:t> rather than of </a:t>
            </a:r>
            <a:r>
              <a:rPr lang="en-GB" altLang="en-US" dirty="0">
                <a:solidFill>
                  <a:srgbClr val="C00000"/>
                </a:solidFill>
                <a:latin typeface="Arial" charset="0"/>
                <a:cs typeface="Times New Roman" pitchFamily="18" charset="0"/>
              </a:rPr>
              <a:t>σ²</a:t>
            </a:r>
            <a:r>
              <a:rPr lang="en-GB" altLang="en-US" baseline="-25000" dirty="0">
                <a:solidFill>
                  <a:srgbClr val="C00000"/>
                </a:solidFill>
                <a:latin typeface="Arial" charset="0"/>
                <a:cs typeface="Times New Roman" pitchFamily="18" charset="0"/>
              </a:rPr>
              <a:t>A</a:t>
            </a:r>
            <a:r>
              <a:rPr lang="en-GB" altLang="en-US" baseline="-25000" dirty="0">
                <a:latin typeface="Arial" charset="0"/>
                <a:cs typeface="Times New Roman" pitchFamily="18" charset="0"/>
              </a:rPr>
              <a:t> </a:t>
            </a:r>
            <a:r>
              <a:rPr lang="en-GB" dirty="0">
                <a:latin typeface="Arial" panose="020B0604020202020204" pitchFamily="34" charset="0"/>
                <a:cs typeface="Arial" panose="020B0604020202020204" pitchFamily="34" charset="0"/>
              </a:rPr>
              <a:t>that allows for some (limited) further gain from selection. </a:t>
            </a:r>
            <a:r>
              <a:rPr lang="en-GB" altLang="en-US" dirty="0">
                <a:latin typeface="Arial" panose="020B0604020202020204" pitchFamily="34" charset="0"/>
                <a:cs typeface="Arial" panose="020B0604020202020204" pitchFamily="34" charset="0"/>
              </a:rPr>
              <a:t>The contrary is true for p&lt;</a:t>
            </a:r>
            <a:r>
              <a:rPr lang="en-GB" altLang="en-US" dirty="0">
                <a:solidFill>
                  <a:srgbClr val="7030A0"/>
                </a:solidFill>
                <a:latin typeface="Arial" panose="020B0604020202020204" pitchFamily="34" charset="0"/>
                <a:cs typeface="Arial" panose="020B0604020202020204" pitchFamily="34" charset="0"/>
              </a:rPr>
              <a:t>2/3</a:t>
            </a:r>
            <a:r>
              <a:rPr lang="en-GB" altLang="en-US" dirty="0">
                <a:latin typeface="Arial" panose="020B0604020202020204" pitchFamily="34" charset="0"/>
                <a:cs typeface="Arial" panose="020B0604020202020204" pitchFamily="34" charset="0"/>
              </a:rPr>
              <a:t>, when we see a high </a:t>
            </a:r>
            <a:r>
              <a:rPr lang="en-GB" altLang="en-US" b="1" dirty="0">
                <a:solidFill>
                  <a:schemeClr val="tx1">
                    <a:lumMod val="50000"/>
                    <a:lumOff val="50000"/>
                  </a:schemeClr>
                </a:solidFill>
                <a:effectLst>
                  <a:outerShdw blurRad="38100" dist="38100" dir="2700000" algn="tl">
                    <a:srgbClr val="000000">
                      <a:alpha val="43137"/>
                    </a:srgbClr>
                  </a:outerShdw>
                </a:effectLst>
                <a:latin typeface="Georgia" panose="02040502050405020303" pitchFamily="18" charset="0"/>
                <a:cs typeface="Arial" panose="020B0604020202020204" pitchFamily="34" charset="0"/>
              </a:rPr>
              <a:t>r</a:t>
            </a:r>
            <a:r>
              <a:rPr lang="en-GB" altLang="en-US" dirty="0">
                <a:latin typeface="Arial" panose="020B0604020202020204" pitchFamily="34" charset="0"/>
                <a:cs typeface="Arial" panose="020B0604020202020204" pitchFamily="34" charset="0"/>
              </a:rPr>
              <a:t> between parental mean and F1-perfor-mance and there, it is mainly the </a:t>
            </a:r>
            <a:r>
              <a:rPr lang="en-GB" altLang="en-US" dirty="0">
                <a:solidFill>
                  <a:srgbClr val="C00000"/>
                </a:solidFill>
                <a:latin typeface="Arial" panose="020B0604020202020204" pitchFamily="34" charset="0"/>
                <a:cs typeface="Arial" panose="020B0604020202020204" pitchFamily="34" charset="0"/>
              </a:rPr>
              <a:t>additive</a:t>
            </a:r>
            <a:r>
              <a:rPr lang="en-GB" altLang="en-US" dirty="0">
                <a:latin typeface="Arial" panose="020B0604020202020204" pitchFamily="34" charset="0"/>
                <a:cs typeface="Arial" panose="020B0604020202020204" pitchFamily="34" charset="0"/>
              </a:rPr>
              <a:t> share of the variance that determines what happens (cf. </a:t>
            </a:r>
            <a:r>
              <a:rPr lang="en-GB" altLang="en-US" dirty="0" err="1">
                <a:latin typeface="Arial" panose="020B0604020202020204" pitchFamily="34" charset="0"/>
                <a:cs typeface="Arial" panose="020B0604020202020204" pitchFamily="34" charset="0"/>
              </a:rPr>
              <a:t>Wricke</a:t>
            </a:r>
            <a:r>
              <a:rPr lang="en-GB" altLang="en-US" dirty="0">
                <a:latin typeface="Arial" panose="020B0604020202020204" pitchFamily="34" charset="0"/>
                <a:cs typeface="Arial" panose="020B0604020202020204" pitchFamily="34" charset="0"/>
              </a:rPr>
              <a:t> and Weber 1986; Schnell and Geiger, 1978). </a:t>
            </a:r>
            <a:endParaRPr lang="en-GB"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6D669296-C5A5-4768-9652-A79B4BF10DAD}"/>
              </a:ext>
            </a:extLst>
          </p:cNvPr>
          <p:cNvSpPr txBox="1"/>
          <p:nvPr/>
        </p:nvSpPr>
        <p:spPr>
          <a:xfrm>
            <a:off x="128726" y="66582"/>
            <a:ext cx="11972802"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Simplified assumptions: a=d=1, zero Epistasis. For the polygenic perspective, take LD=0. </a:t>
            </a:r>
            <a:r>
              <a:rPr lang="en-GB" dirty="0">
                <a:latin typeface="Arial" panose="020B0604020202020204" pitchFamily="34" charset="0"/>
                <a:cs typeface="Arial" panose="020B0604020202020204" pitchFamily="34" charset="0"/>
              </a:rPr>
              <a:t>We are getting ahead of ourselves - for this page; as if we've already covered up to UNPLAB-QuGen_Ch9[Decomp-</a:t>
            </a:r>
            <a:r>
              <a:rPr lang="en-GB" dirty="0" err="1">
                <a:latin typeface="Arial" panose="020B0604020202020204" pitchFamily="34" charset="0"/>
                <a:cs typeface="Arial" panose="020B0604020202020204" pitchFamily="34" charset="0"/>
              </a:rPr>
              <a:t>GenV</a:t>
            </a:r>
            <a:r>
              <a:rPr lang="en-GB" dirty="0">
                <a:latin typeface="Arial" panose="020B0604020202020204" pitchFamily="34" charset="0"/>
                <a:cs typeface="Arial" panose="020B0604020202020204" pitchFamily="34" charset="0"/>
              </a:rPr>
              <a:t>  II]. </a:t>
            </a:r>
          </a:p>
        </p:txBody>
      </p:sp>
      <p:sp>
        <p:nvSpPr>
          <p:cNvPr id="23" name="TextBox 22">
            <a:extLst>
              <a:ext uri="{FF2B5EF4-FFF2-40B4-BE49-F238E27FC236}">
                <a16:creationId xmlns:a16="http://schemas.microsoft.com/office/drawing/2014/main" id="{1BA98884-5A28-428E-AF87-059DB0B254D9}"/>
              </a:ext>
            </a:extLst>
          </p:cNvPr>
          <p:cNvSpPr txBox="1"/>
          <p:nvPr/>
        </p:nvSpPr>
        <p:spPr>
          <a:xfrm>
            <a:off x="103560" y="6087757"/>
            <a:ext cx="11994982"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highlight>
                  <a:srgbClr val="C0C0C0"/>
                </a:highlight>
                <a:latin typeface="Arial" panose="020B0604020202020204" pitchFamily="34" charset="0"/>
                <a:cs typeface="Arial" panose="020B0604020202020204" pitchFamily="34" charset="0"/>
              </a:rPr>
              <a:t>Except at very elite level (p&gt;2/3), gain from selection for F1 performance is driven by exploitation of differences bet-ween inbred lines (and correlated GCA effects) rather than by differences between dominance (~heterotic) effects.</a:t>
            </a:r>
            <a:r>
              <a:rPr lang="en-GB" dirty="0">
                <a:latin typeface="Arial" panose="020B0604020202020204" pitchFamily="34" charset="0"/>
                <a:cs typeface="Arial" panose="020B0604020202020204" pitchFamily="34" charset="0"/>
              </a:rPr>
              <a:t> </a:t>
            </a:r>
          </a:p>
        </p:txBody>
      </p:sp>
      <p:grpSp>
        <p:nvGrpSpPr>
          <p:cNvPr id="86" name="Group 85">
            <a:extLst>
              <a:ext uri="{FF2B5EF4-FFF2-40B4-BE49-F238E27FC236}">
                <a16:creationId xmlns:a16="http://schemas.microsoft.com/office/drawing/2014/main" id="{C1451CAA-7088-4A70-8CA8-18E1D9FAA59A}"/>
              </a:ext>
            </a:extLst>
          </p:cNvPr>
          <p:cNvGrpSpPr/>
          <p:nvPr/>
        </p:nvGrpSpPr>
        <p:grpSpPr>
          <a:xfrm>
            <a:off x="19523" y="757657"/>
            <a:ext cx="7458142" cy="5398328"/>
            <a:chOff x="19523" y="757657"/>
            <a:chExt cx="7458142" cy="5398328"/>
          </a:xfrm>
        </p:grpSpPr>
        <p:sp>
          <p:nvSpPr>
            <p:cNvPr id="5" name="Line 4"/>
            <p:cNvSpPr>
              <a:spLocks noChangeShapeType="1"/>
            </p:cNvSpPr>
            <p:nvPr/>
          </p:nvSpPr>
          <p:spPr bwMode="auto">
            <a:xfrm flipV="1">
              <a:off x="504416" y="910887"/>
              <a:ext cx="1587" cy="4537075"/>
            </a:xfrm>
            <a:prstGeom prst="line">
              <a:avLst/>
            </a:prstGeom>
            <a:noFill/>
            <a:ln w="31750">
              <a:solidFill>
                <a:srgbClr val="00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dirty="0"/>
            </a:p>
          </p:txBody>
        </p:sp>
        <p:sp>
          <p:nvSpPr>
            <p:cNvPr id="7" name="Line 5"/>
            <p:cNvSpPr>
              <a:spLocks noChangeShapeType="1"/>
            </p:cNvSpPr>
            <p:nvPr/>
          </p:nvSpPr>
          <p:spPr bwMode="auto">
            <a:xfrm flipH="1">
              <a:off x="407579" y="5447962"/>
              <a:ext cx="96837" cy="1587"/>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6" name="Line 23"/>
            <p:cNvSpPr>
              <a:spLocks noChangeShapeType="1"/>
            </p:cNvSpPr>
            <p:nvPr/>
          </p:nvSpPr>
          <p:spPr bwMode="auto">
            <a:xfrm>
              <a:off x="504416" y="5447962"/>
              <a:ext cx="6156325" cy="1587"/>
            </a:xfrm>
            <a:prstGeom prst="line">
              <a:avLst/>
            </a:prstGeom>
            <a:noFill/>
            <a:ln w="31750">
              <a:solidFill>
                <a:srgbClr val="00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dirty="0"/>
            </a:p>
          </p:txBody>
        </p:sp>
        <p:sp>
          <p:nvSpPr>
            <p:cNvPr id="27" name="Line 24"/>
            <p:cNvSpPr>
              <a:spLocks noChangeShapeType="1"/>
            </p:cNvSpPr>
            <p:nvPr/>
          </p:nvSpPr>
          <p:spPr bwMode="auto">
            <a:xfrm>
              <a:off x="504416" y="5447962"/>
              <a:ext cx="1587" cy="96837"/>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8" name="Rectangle 25"/>
            <p:cNvSpPr>
              <a:spLocks noChangeArrowheads="1"/>
            </p:cNvSpPr>
            <p:nvPr/>
          </p:nvSpPr>
          <p:spPr bwMode="auto">
            <a:xfrm>
              <a:off x="271054" y="5571787"/>
              <a:ext cx="352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000" dirty="0">
                  <a:solidFill>
                    <a:srgbClr val="000000"/>
                  </a:solidFill>
                  <a:latin typeface="Arial" panose="020B0604020202020204" pitchFamily="34" charset="0"/>
                </a:rPr>
                <a:t>0.0</a:t>
              </a:r>
              <a:endParaRPr lang="en-GB" altLang="en-US" dirty="0"/>
            </a:p>
          </p:txBody>
        </p:sp>
        <p:sp>
          <p:nvSpPr>
            <p:cNvPr id="29" name="Line 26"/>
            <p:cNvSpPr>
              <a:spLocks noChangeShapeType="1"/>
            </p:cNvSpPr>
            <p:nvPr/>
          </p:nvSpPr>
          <p:spPr bwMode="auto">
            <a:xfrm>
              <a:off x="658404"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0" name="Line 27"/>
            <p:cNvSpPr>
              <a:spLocks noChangeShapeType="1"/>
            </p:cNvSpPr>
            <p:nvPr/>
          </p:nvSpPr>
          <p:spPr bwMode="auto">
            <a:xfrm>
              <a:off x="812391"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1" name="Line 28"/>
            <p:cNvSpPr>
              <a:spLocks noChangeShapeType="1"/>
            </p:cNvSpPr>
            <p:nvPr/>
          </p:nvSpPr>
          <p:spPr bwMode="auto">
            <a:xfrm>
              <a:off x="966379"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2" name="Line 29"/>
            <p:cNvSpPr>
              <a:spLocks noChangeShapeType="1"/>
            </p:cNvSpPr>
            <p:nvPr/>
          </p:nvSpPr>
          <p:spPr bwMode="auto">
            <a:xfrm>
              <a:off x="1120366" y="5447962"/>
              <a:ext cx="1587" cy="96837"/>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3" name="Rectangle 30"/>
            <p:cNvSpPr>
              <a:spLocks noChangeArrowheads="1"/>
            </p:cNvSpPr>
            <p:nvPr/>
          </p:nvSpPr>
          <p:spPr bwMode="auto">
            <a:xfrm>
              <a:off x="887004" y="5571787"/>
              <a:ext cx="352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000" dirty="0">
                  <a:solidFill>
                    <a:srgbClr val="000000"/>
                  </a:solidFill>
                  <a:latin typeface="Arial" panose="020B0604020202020204" pitchFamily="34" charset="0"/>
                </a:rPr>
                <a:t>0.1</a:t>
              </a:r>
              <a:endParaRPr lang="en-GB" altLang="en-US" dirty="0"/>
            </a:p>
          </p:txBody>
        </p:sp>
        <p:sp>
          <p:nvSpPr>
            <p:cNvPr id="34" name="Line 31"/>
            <p:cNvSpPr>
              <a:spLocks noChangeShapeType="1"/>
            </p:cNvSpPr>
            <p:nvPr/>
          </p:nvSpPr>
          <p:spPr bwMode="auto">
            <a:xfrm>
              <a:off x="1274354"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5" name="Line 32"/>
            <p:cNvSpPr>
              <a:spLocks noChangeShapeType="1"/>
            </p:cNvSpPr>
            <p:nvPr/>
          </p:nvSpPr>
          <p:spPr bwMode="auto">
            <a:xfrm>
              <a:off x="1428341"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6" name="Line 33"/>
            <p:cNvSpPr>
              <a:spLocks noChangeShapeType="1"/>
            </p:cNvSpPr>
            <p:nvPr/>
          </p:nvSpPr>
          <p:spPr bwMode="auto">
            <a:xfrm>
              <a:off x="1582329"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7" name="Line 34"/>
            <p:cNvSpPr>
              <a:spLocks noChangeShapeType="1"/>
            </p:cNvSpPr>
            <p:nvPr/>
          </p:nvSpPr>
          <p:spPr bwMode="auto">
            <a:xfrm>
              <a:off x="1734729" y="5447962"/>
              <a:ext cx="1587" cy="96837"/>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8" name="Rectangle 35"/>
            <p:cNvSpPr>
              <a:spLocks noChangeArrowheads="1"/>
            </p:cNvSpPr>
            <p:nvPr/>
          </p:nvSpPr>
          <p:spPr bwMode="auto">
            <a:xfrm>
              <a:off x="1502954" y="5571787"/>
              <a:ext cx="352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000" dirty="0">
                  <a:solidFill>
                    <a:srgbClr val="000000"/>
                  </a:solidFill>
                  <a:latin typeface="Arial" panose="020B0604020202020204" pitchFamily="34" charset="0"/>
                </a:rPr>
                <a:t>0.2</a:t>
              </a:r>
              <a:endParaRPr lang="en-GB" altLang="en-US" dirty="0"/>
            </a:p>
          </p:txBody>
        </p:sp>
        <p:sp>
          <p:nvSpPr>
            <p:cNvPr id="39" name="Line 36"/>
            <p:cNvSpPr>
              <a:spLocks noChangeShapeType="1"/>
            </p:cNvSpPr>
            <p:nvPr/>
          </p:nvSpPr>
          <p:spPr bwMode="auto">
            <a:xfrm>
              <a:off x="1890304"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0" name="Line 37"/>
            <p:cNvSpPr>
              <a:spLocks noChangeShapeType="1"/>
            </p:cNvSpPr>
            <p:nvPr/>
          </p:nvSpPr>
          <p:spPr bwMode="auto">
            <a:xfrm>
              <a:off x="2044291"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1" name="Line 38"/>
            <p:cNvSpPr>
              <a:spLocks noChangeShapeType="1"/>
            </p:cNvSpPr>
            <p:nvPr/>
          </p:nvSpPr>
          <p:spPr bwMode="auto">
            <a:xfrm>
              <a:off x="2196691"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2" name="Line 39"/>
            <p:cNvSpPr>
              <a:spLocks noChangeShapeType="1"/>
            </p:cNvSpPr>
            <p:nvPr/>
          </p:nvSpPr>
          <p:spPr bwMode="auto">
            <a:xfrm>
              <a:off x="2352266" y="5447962"/>
              <a:ext cx="1587" cy="96837"/>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3" name="Rectangle 40"/>
            <p:cNvSpPr>
              <a:spLocks noChangeArrowheads="1"/>
            </p:cNvSpPr>
            <p:nvPr/>
          </p:nvSpPr>
          <p:spPr bwMode="auto">
            <a:xfrm>
              <a:off x="2118904" y="5571787"/>
              <a:ext cx="352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000" dirty="0">
                  <a:solidFill>
                    <a:srgbClr val="000000"/>
                  </a:solidFill>
                  <a:latin typeface="Arial" panose="020B0604020202020204" pitchFamily="34" charset="0"/>
                </a:rPr>
                <a:t>0.3</a:t>
              </a:r>
              <a:endParaRPr lang="en-GB" altLang="en-US" dirty="0"/>
            </a:p>
          </p:txBody>
        </p:sp>
        <p:sp>
          <p:nvSpPr>
            <p:cNvPr id="44" name="Line 41"/>
            <p:cNvSpPr>
              <a:spLocks noChangeShapeType="1"/>
            </p:cNvSpPr>
            <p:nvPr/>
          </p:nvSpPr>
          <p:spPr bwMode="auto">
            <a:xfrm>
              <a:off x="2504666"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5" name="Line 42"/>
            <p:cNvSpPr>
              <a:spLocks noChangeShapeType="1"/>
            </p:cNvSpPr>
            <p:nvPr/>
          </p:nvSpPr>
          <p:spPr bwMode="auto">
            <a:xfrm>
              <a:off x="2658654"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6" name="Line 43"/>
            <p:cNvSpPr>
              <a:spLocks noChangeShapeType="1"/>
            </p:cNvSpPr>
            <p:nvPr/>
          </p:nvSpPr>
          <p:spPr bwMode="auto">
            <a:xfrm>
              <a:off x="2814229"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7" name="Line 44"/>
            <p:cNvSpPr>
              <a:spLocks noChangeShapeType="1"/>
            </p:cNvSpPr>
            <p:nvPr/>
          </p:nvSpPr>
          <p:spPr bwMode="auto">
            <a:xfrm>
              <a:off x="2966629" y="5447962"/>
              <a:ext cx="1587" cy="96837"/>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8" name="Rectangle 45"/>
            <p:cNvSpPr>
              <a:spLocks noChangeArrowheads="1"/>
            </p:cNvSpPr>
            <p:nvPr/>
          </p:nvSpPr>
          <p:spPr bwMode="auto">
            <a:xfrm>
              <a:off x="2734854" y="5571787"/>
              <a:ext cx="352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000" dirty="0">
                  <a:solidFill>
                    <a:srgbClr val="000000"/>
                  </a:solidFill>
                  <a:latin typeface="Arial" panose="020B0604020202020204" pitchFamily="34" charset="0"/>
                </a:rPr>
                <a:t>0.4</a:t>
              </a:r>
              <a:endParaRPr lang="en-GB" altLang="en-US" dirty="0"/>
            </a:p>
          </p:txBody>
        </p:sp>
        <p:sp>
          <p:nvSpPr>
            <p:cNvPr id="49" name="Line 46"/>
            <p:cNvSpPr>
              <a:spLocks noChangeShapeType="1"/>
            </p:cNvSpPr>
            <p:nvPr/>
          </p:nvSpPr>
          <p:spPr bwMode="auto">
            <a:xfrm>
              <a:off x="3120616"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50" name="Line 47"/>
            <p:cNvSpPr>
              <a:spLocks noChangeShapeType="1"/>
            </p:cNvSpPr>
            <p:nvPr/>
          </p:nvSpPr>
          <p:spPr bwMode="auto">
            <a:xfrm>
              <a:off x="3274604"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51" name="Line 48"/>
            <p:cNvSpPr>
              <a:spLocks noChangeShapeType="1"/>
            </p:cNvSpPr>
            <p:nvPr/>
          </p:nvSpPr>
          <p:spPr bwMode="auto">
            <a:xfrm>
              <a:off x="3428591"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52" name="Line 49"/>
            <p:cNvSpPr>
              <a:spLocks noChangeShapeType="1"/>
            </p:cNvSpPr>
            <p:nvPr/>
          </p:nvSpPr>
          <p:spPr bwMode="auto">
            <a:xfrm>
              <a:off x="3582579" y="5447962"/>
              <a:ext cx="1587" cy="96837"/>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53" name="Rectangle 50"/>
            <p:cNvSpPr>
              <a:spLocks noChangeArrowheads="1"/>
            </p:cNvSpPr>
            <p:nvPr/>
          </p:nvSpPr>
          <p:spPr bwMode="auto">
            <a:xfrm>
              <a:off x="3349216" y="5571787"/>
              <a:ext cx="352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000" dirty="0">
                  <a:solidFill>
                    <a:srgbClr val="000000"/>
                  </a:solidFill>
                  <a:latin typeface="Arial" panose="020B0604020202020204" pitchFamily="34" charset="0"/>
                </a:rPr>
                <a:t>0.5</a:t>
              </a:r>
              <a:endParaRPr lang="en-GB" altLang="en-US" dirty="0"/>
            </a:p>
          </p:txBody>
        </p:sp>
        <p:sp>
          <p:nvSpPr>
            <p:cNvPr id="54" name="Line 51"/>
            <p:cNvSpPr>
              <a:spLocks noChangeShapeType="1"/>
            </p:cNvSpPr>
            <p:nvPr/>
          </p:nvSpPr>
          <p:spPr bwMode="auto">
            <a:xfrm>
              <a:off x="3736566"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55" name="Line 52"/>
            <p:cNvSpPr>
              <a:spLocks noChangeShapeType="1"/>
            </p:cNvSpPr>
            <p:nvPr/>
          </p:nvSpPr>
          <p:spPr bwMode="auto">
            <a:xfrm>
              <a:off x="3890554"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56" name="Line 53"/>
            <p:cNvSpPr>
              <a:spLocks noChangeShapeType="1"/>
            </p:cNvSpPr>
            <p:nvPr/>
          </p:nvSpPr>
          <p:spPr bwMode="auto">
            <a:xfrm>
              <a:off x="4044541"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57" name="Line 54"/>
            <p:cNvSpPr>
              <a:spLocks noChangeShapeType="1"/>
            </p:cNvSpPr>
            <p:nvPr/>
          </p:nvSpPr>
          <p:spPr bwMode="auto">
            <a:xfrm>
              <a:off x="4198529" y="5447962"/>
              <a:ext cx="1587" cy="96837"/>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58" name="Rectangle 55"/>
            <p:cNvSpPr>
              <a:spLocks noChangeArrowheads="1"/>
            </p:cNvSpPr>
            <p:nvPr/>
          </p:nvSpPr>
          <p:spPr bwMode="auto">
            <a:xfrm>
              <a:off x="3965166" y="5571787"/>
              <a:ext cx="352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000" dirty="0">
                  <a:solidFill>
                    <a:srgbClr val="000000"/>
                  </a:solidFill>
                  <a:latin typeface="Arial" panose="020B0604020202020204" pitchFamily="34" charset="0"/>
                </a:rPr>
                <a:t>0.6</a:t>
              </a:r>
              <a:endParaRPr lang="en-GB" altLang="en-US" dirty="0"/>
            </a:p>
          </p:txBody>
        </p:sp>
        <p:sp>
          <p:nvSpPr>
            <p:cNvPr id="59" name="Line 56"/>
            <p:cNvSpPr>
              <a:spLocks noChangeShapeType="1"/>
            </p:cNvSpPr>
            <p:nvPr/>
          </p:nvSpPr>
          <p:spPr bwMode="auto">
            <a:xfrm>
              <a:off x="4352516"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60" name="Line 57"/>
            <p:cNvSpPr>
              <a:spLocks noChangeShapeType="1"/>
            </p:cNvSpPr>
            <p:nvPr/>
          </p:nvSpPr>
          <p:spPr bwMode="auto">
            <a:xfrm>
              <a:off x="4506504"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61" name="Line 58"/>
            <p:cNvSpPr>
              <a:spLocks noChangeShapeType="1"/>
            </p:cNvSpPr>
            <p:nvPr/>
          </p:nvSpPr>
          <p:spPr bwMode="auto">
            <a:xfrm>
              <a:off x="4660491"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62" name="Line 59"/>
            <p:cNvSpPr>
              <a:spLocks noChangeShapeType="1"/>
            </p:cNvSpPr>
            <p:nvPr/>
          </p:nvSpPr>
          <p:spPr bwMode="auto">
            <a:xfrm>
              <a:off x="4812891" y="5447962"/>
              <a:ext cx="1587" cy="96837"/>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63" name="Rectangle 60"/>
            <p:cNvSpPr>
              <a:spLocks noChangeArrowheads="1"/>
            </p:cNvSpPr>
            <p:nvPr/>
          </p:nvSpPr>
          <p:spPr bwMode="auto">
            <a:xfrm>
              <a:off x="4581116" y="5571787"/>
              <a:ext cx="352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000" dirty="0">
                  <a:solidFill>
                    <a:srgbClr val="000000"/>
                  </a:solidFill>
                  <a:latin typeface="Arial" panose="020B0604020202020204" pitchFamily="34" charset="0"/>
                </a:rPr>
                <a:t>0.7</a:t>
              </a:r>
              <a:endParaRPr lang="en-GB" altLang="en-US" dirty="0"/>
            </a:p>
          </p:txBody>
        </p:sp>
        <p:sp>
          <p:nvSpPr>
            <p:cNvPr id="64" name="Line 61"/>
            <p:cNvSpPr>
              <a:spLocks noChangeShapeType="1"/>
            </p:cNvSpPr>
            <p:nvPr/>
          </p:nvSpPr>
          <p:spPr bwMode="auto">
            <a:xfrm>
              <a:off x="4968466"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65" name="Line 62"/>
            <p:cNvSpPr>
              <a:spLocks noChangeShapeType="1"/>
            </p:cNvSpPr>
            <p:nvPr/>
          </p:nvSpPr>
          <p:spPr bwMode="auto">
            <a:xfrm>
              <a:off x="5122454"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66" name="Line 63"/>
            <p:cNvSpPr>
              <a:spLocks noChangeShapeType="1"/>
            </p:cNvSpPr>
            <p:nvPr/>
          </p:nvSpPr>
          <p:spPr bwMode="auto">
            <a:xfrm>
              <a:off x="5274854"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67" name="Line 64"/>
            <p:cNvSpPr>
              <a:spLocks noChangeShapeType="1"/>
            </p:cNvSpPr>
            <p:nvPr/>
          </p:nvSpPr>
          <p:spPr bwMode="auto">
            <a:xfrm>
              <a:off x="5430429" y="5447962"/>
              <a:ext cx="1587" cy="96837"/>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68" name="Rectangle 65"/>
            <p:cNvSpPr>
              <a:spLocks noChangeArrowheads="1"/>
            </p:cNvSpPr>
            <p:nvPr/>
          </p:nvSpPr>
          <p:spPr bwMode="auto">
            <a:xfrm>
              <a:off x="5197066" y="5571787"/>
              <a:ext cx="352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000" dirty="0">
                  <a:solidFill>
                    <a:srgbClr val="000000"/>
                  </a:solidFill>
                  <a:latin typeface="Arial" panose="020B0604020202020204" pitchFamily="34" charset="0"/>
                </a:rPr>
                <a:t>0.8</a:t>
              </a:r>
              <a:endParaRPr lang="en-GB" altLang="en-US" dirty="0"/>
            </a:p>
          </p:txBody>
        </p:sp>
        <p:sp>
          <p:nvSpPr>
            <p:cNvPr id="69" name="Line 66"/>
            <p:cNvSpPr>
              <a:spLocks noChangeShapeType="1"/>
            </p:cNvSpPr>
            <p:nvPr/>
          </p:nvSpPr>
          <p:spPr bwMode="auto">
            <a:xfrm>
              <a:off x="5582829"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70" name="Line 67"/>
            <p:cNvSpPr>
              <a:spLocks noChangeShapeType="1"/>
            </p:cNvSpPr>
            <p:nvPr/>
          </p:nvSpPr>
          <p:spPr bwMode="auto">
            <a:xfrm>
              <a:off x="5736816"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71" name="Line 68"/>
            <p:cNvSpPr>
              <a:spLocks noChangeShapeType="1"/>
            </p:cNvSpPr>
            <p:nvPr/>
          </p:nvSpPr>
          <p:spPr bwMode="auto">
            <a:xfrm>
              <a:off x="5892391"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72" name="Line 69"/>
            <p:cNvSpPr>
              <a:spLocks noChangeShapeType="1"/>
            </p:cNvSpPr>
            <p:nvPr/>
          </p:nvSpPr>
          <p:spPr bwMode="auto">
            <a:xfrm>
              <a:off x="6044791" y="5447962"/>
              <a:ext cx="1587" cy="96837"/>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73" name="Rectangle 70"/>
            <p:cNvSpPr>
              <a:spLocks noChangeArrowheads="1"/>
            </p:cNvSpPr>
            <p:nvPr/>
          </p:nvSpPr>
          <p:spPr bwMode="auto">
            <a:xfrm>
              <a:off x="5813016" y="5571787"/>
              <a:ext cx="352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000" dirty="0">
                  <a:solidFill>
                    <a:srgbClr val="000000"/>
                  </a:solidFill>
                  <a:latin typeface="Arial" panose="020B0604020202020204" pitchFamily="34" charset="0"/>
                </a:rPr>
                <a:t>0.9</a:t>
              </a:r>
              <a:endParaRPr lang="en-GB" altLang="en-US" dirty="0"/>
            </a:p>
          </p:txBody>
        </p:sp>
        <p:sp>
          <p:nvSpPr>
            <p:cNvPr id="74" name="Line 71"/>
            <p:cNvSpPr>
              <a:spLocks noChangeShapeType="1"/>
            </p:cNvSpPr>
            <p:nvPr/>
          </p:nvSpPr>
          <p:spPr bwMode="auto">
            <a:xfrm>
              <a:off x="6198779"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75" name="Line 72"/>
            <p:cNvSpPr>
              <a:spLocks noChangeShapeType="1"/>
            </p:cNvSpPr>
            <p:nvPr/>
          </p:nvSpPr>
          <p:spPr bwMode="auto">
            <a:xfrm>
              <a:off x="6352766"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76" name="Line 73"/>
            <p:cNvSpPr>
              <a:spLocks noChangeShapeType="1"/>
            </p:cNvSpPr>
            <p:nvPr/>
          </p:nvSpPr>
          <p:spPr bwMode="auto">
            <a:xfrm>
              <a:off x="6506754" y="5447962"/>
              <a:ext cx="1587" cy="492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77" name="Line 74"/>
            <p:cNvSpPr>
              <a:spLocks noChangeShapeType="1"/>
            </p:cNvSpPr>
            <p:nvPr/>
          </p:nvSpPr>
          <p:spPr bwMode="auto">
            <a:xfrm>
              <a:off x="6660741" y="5447962"/>
              <a:ext cx="1587" cy="96837"/>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79" name="Rectangle 76"/>
            <p:cNvSpPr>
              <a:spLocks noChangeArrowheads="1"/>
            </p:cNvSpPr>
            <p:nvPr/>
          </p:nvSpPr>
          <p:spPr bwMode="auto">
            <a:xfrm>
              <a:off x="1537879" y="5833724"/>
              <a:ext cx="62837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rPr>
                <a:t>p(A1) </a:t>
              </a:r>
              <a:endParaRPr lang="en-GB" altLang="en-US" dirty="0"/>
            </a:p>
          </p:txBody>
        </p:sp>
        <p:sp>
          <p:nvSpPr>
            <p:cNvPr id="80" name="Freeform 77"/>
            <p:cNvSpPr>
              <a:spLocks/>
            </p:cNvSpPr>
            <p:nvPr/>
          </p:nvSpPr>
          <p:spPr bwMode="auto">
            <a:xfrm>
              <a:off x="504416" y="912474"/>
              <a:ext cx="6032500" cy="4535487"/>
            </a:xfrm>
            <a:custGeom>
              <a:avLst/>
              <a:gdLst>
                <a:gd name="T0" fmla="*/ 76 w 7600"/>
                <a:gd name="T1" fmla="*/ 5268 h 5713"/>
                <a:gd name="T2" fmla="*/ 231 w 7600"/>
                <a:gd name="T3" fmla="*/ 4442 h 5713"/>
                <a:gd name="T4" fmla="*/ 387 w 7600"/>
                <a:gd name="T5" fmla="*/ 3702 h 5713"/>
                <a:gd name="T6" fmla="*/ 542 w 7600"/>
                <a:gd name="T7" fmla="*/ 3042 h 5713"/>
                <a:gd name="T8" fmla="*/ 697 w 7600"/>
                <a:gd name="T9" fmla="*/ 2460 h 5713"/>
                <a:gd name="T10" fmla="*/ 853 w 7600"/>
                <a:gd name="T11" fmla="*/ 1948 h 5713"/>
                <a:gd name="T12" fmla="*/ 1008 w 7600"/>
                <a:gd name="T13" fmla="*/ 1506 h 5713"/>
                <a:gd name="T14" fmla="*/ 1162 w 7600"/>
                <a:gd name="T15" fmla="*/ 1130 h 5713"/>
                <a:gd name="T16" fmla="*/ 1317 w 7600"/>
                <a:gd name="T17" fmla="*/ 814 h 5713"/>
                <a:gd name="T18" fmla="*/ 1473 w 7600"/>
                <a:gd name="T19" fmla="*/ 556 h 5713"/>
                <a:gd name="T20" fmla="*/ 1628 w 7600"/>
                <a:gd name="T21" fmla="*/ 350 h 5713"/>
                <a:gd name="T22" fmla="*/ 1783 w 7600"/>
                <a:gd name="T23" fmla="*/ 196 h 5713"/>
                <a:gd name="T24" fmla="*/ 1939 w 7600"/>
                <a:gd name="T25" fmla="*/ 87 h 5713"/>
                <a:gd name="T26" fmla="*/ 2094 w 7600"/>
                <a:gd name="T27" fmla="*/ 23 h 5713"/>
                <a:gd name="T28" fmla="*/ 2248 w 7600"/>
                <a:gd name="T29" fmla="*/ 0 h 5713"/>
                <a:gd name="T30" fmla="*/ 2403 w 7600"/>
                <a:gd name="T31" fmla="*/ 11 h 5713"/>
                <a:gd name="T32" fmla="*/ 2559 w 7600"/>
                <a:gd name="T33" fmla="*/ 59 h 5713"/>
                <a:gd name="T34" fmla="*/ 2714 w 7600"/>
                <a:gd name="T35" fmla="*/ 135 h 5713"/>
                <a:gd name="T36" fmla="*/ 2869 w 7600"/>
                <a:gd name="T37" fmla="*/ 242 h 5713"/>
                <a:gd name="T38" fmla="*/ 3023 w 7600"/>
                <a:gd name="T39" fmla="*/ 373 h 5713"/>
                <a:gd name="T40" fmla="*/ 3179 w 7600"/>
                <a:gd name="T41" fmla="*/ 526 h 5713"/>
                <a:gd name="T42" fmla="*/ 3334 w 7600"/>
                <a:gd name="T43" fmla="*/ 700 h 5713"/>
                <a:gd name="T44" fmla="*/ 3489 w 7600"/>
                <a:gd name="T45" fmla="*/ 889 h 5713"/>
                <a:gd name="T46" fmla="*/ 3645 w 7600"/>
                <a:gd name="T47" fmla="*/ 1095 h 5713"/>
                <a:gd name="T48" fmla="*/ 3800 w 7600"/>
                <a:gd name="T49" fmla="*/ 1314 h 5713"/>
                <a:gd name="T50" fmla="*/ 3954 w 7600"/>
                <a:gd name="T51" fmla="*/ 1543 h 5713"/>
                <a:gd name="T52" fmla="*/ 4109 w 7600"/>
                <a:gd name="T53" fmla="*/ 1779 h 5713"/>
                <a:gd name="T54" fmla="*/ 4265 w 7600"/>
                <a:gd name="T55" fmla="*/ 2022 h 5713"/>
                <a:gd name="T56" fmla="*/ 4420 w 7600"/>
                <a:gd name="T57" fmla="*/ 2269 h 5713"/>
                <a:gd name="T58" fmla="*/ 4575 w 7600"/>
                <a:gd name="T59" fmla="*/ 2518 h 5713"/>
                <a:gd name="T60" fmla="*/ 4731 w 7600"/>
                <a:gd name="T61" fmla="*/ 2765 h 5713"/>
                <a:gd name="T62" fmla="*/ 4886 w 7600"/>
                <a:gd name="T63" fmla="*/ 3012 h 5713"/>
                <a:gd name="T64" fmla="*/ 5040 w 7600"/>
                <a:gd name="T65" fmla="*/ 3256 h 5713"/>
                <a:gd name="T66" fmla="*/ 5195 w 7600"/>
                <a:gd name="T67" fmla="*/ 3495 h 5713"/>
                <a:gd name="T68" fmla="*/ 5351 w 7600"/>
                <a:gd name="T69" fmla="*/ 3728 h 5713"/>
                <a:gd name="T70" fmla="*/ 5506 w 7600"/>
                <a:gd name="T71" fmla="*/ 3953 h 5713"/>
                <a:gd name="T72" fmla="*/ 5661 w 7600"/>
                <a:gd name="T73" fmla="*/ 4168 h 5713"/>
                <a:gd name="T74" fmla="*/ 5817 w 7600"/>
                <a:gd name="T75" fmla="*/ 4374 h 5713"/>
                <a:gd name="T76" fmla="*/ 5972 w 7600"/>
                <a:gd name="T77" fmla="*/ 4568 h 5713"/>
                <a:gd name="T78" fmla="*/ 6126 w 7600"/>
                <a:gd name="T79" fmla="*/ 4750 h 5713"/>
                <a:gd name="T80" fmla="*/ 6281 w 7600"/>
                <a:gd name="T81" fmla="*/ 4918 h 5713"/>
                <a:gd name="T82" fmla="*/ 6437 w 7600"/>
                <a:gd name="T83" fmla="*/ 5072 h 5713"/>
                <a:gd name="T84" fmla="*/ 6592 w 7600"/>
                <a:gd name="T85" fmla="*/ 5211 h 5713"/>
                <a:gd name="T86" fmla="*/ 6747 w 7600"/>
                <a:gd name="T87" fmla="*/ 5334 h 5713"/>
                <a:gd name="T88" fmla="*/ 6901 w 7600"/>
                <a:gd name="T89" fmla="*/ 5441 h 5713"/>
                <a:gd name="T90" fmla="*/ 7057 w 7600"/>
                <a:gd name="T91" fmla="*/ 5530 h 5713"/>
                <a:gd name="T92" fmla="*/ 7212 w 7600"/>
                <a:gd name="T93" fmla="*/ 5602 h 5713"/>
                <a:gd name="T94" fmla="*/ 7367 w 7600"/>
                <a:gd name="T95" fmla="*/ 5657 h 5713"/>
                <a:gd name="T96" fmla="*/ 7523 w 7600"/>
                <a:gd name="T97" fmla="*/ 5693 h 5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600" h="5713">
                  <a:moveTo>
                    <a:pt x="0" y="5713"/>
                  </a:moveTo>
                  <a:lnTo>
                    <a:pt x="76" y="5268"/>
                  </a:lnTo>
                  <a:lnTo>
                    <a:pt x="155" y="4844"/>
                  </a:lnTo>
                  <a:lnTo>
                    <a:pt x="231" y="4442"/>
                  </a:lnTo>
                  <a:lnTo>
                    <a:pt x="309" y="4061"/>
                  </a:lnTo>
                  <a:lnTo>
                    <a:pt x="387" y="3702"/>
                  </a:lnTo>
                  <a:lnTo>
                    <a:pt x="464" y="3363"/>
                  </a:lnTo>
                  <a:lnTo>
                    <a:pt x="542" y="3042"/>
                  </a:lnTo>
                  <a:lnTo>
                    <a:pt x="620" y="2742"/>
                  </a:lnTo>
                  <a:lnTo>
                    <a:pt x="697" y="2460"/>
                  </a:lnTo>
                  <a:lnTo>
                    <a:pt x="775" y="2195"/>
                  </a:lnTo>
                  <a:lnTo>
                    <a:pt x="853" y="1948"/>
                  </a:lnTo>
                  <a:lnTo>
                    <a:pt x="930" y="1720"/>
                  </a:lnTo>
                  <a:lnTo>
                    <a:pt x="1008" y="1506"/>
                  </a:lnTo>
                  <a:lnTo>
                    <a:pt x="1084" y="1310"/>
                  </a:lnTo>
                  <a:lnTo>
                    <a:pt x="1162" y="1130"/>
                  </a:lnTo>
                  <a:lnTo>
                    <a:pt x="1240" y="964"/>
                  </a:lnTo>
                  <a:lnTo>
                    <a:pt x="1317" y="814"/>
                  </a:lnTo>
                  <a:lnTo>
                    <a:pt x="1395" y="677"/>
                  </a:lnTo>
                  <a:lnTo>
                    <a:pt x="1473" y="556"/>
                  </a:lnTo>
                  <a:lnTo>
                    <a:pt x="1550" y="446"/>
                  </a:lnTo>
                  <a:lnTo>
                    <a:pt x="1628" y="350"/>
                  </a:lnTo>
                  <a:lnTo>
                    <a:pt x="1706" y="267"/>
                  </a:lnTo>
                  <a:lnTo>
                    <a:pt x="1783" y="196"/>
                  </a:lnTo>
                  <a:lnTo>
                    <a:pt x="1861" y="137"/>
                  </a:lnTo>
                  <a:lnTo>
                    <a:pt x="1939" y="87"/>
                  </a:lnTo>
                  <a:lnTo>
                    <a:pt x="2015" y="51"/>
                  </a:lnTo>
                  <a:lnTo>
                    <a:pt x="2094" y="23"/>
                  </a:lnTo>
                  <a:lnTo>
                    <a:pt x="2170" y="6"/>
                  </a:lnTo>
                  <a:lnTo>
                    <a:pt x="2248" y="0"/>
                  </a:lnTo>
                  <a:lnTo>
                    <a:pt x="2326" y="1"/>
                  </a:lnTo>
                  <a:lnTo>
                    <a:pt x="2403" y="11"/>
                  </a:lnTo>
                  <a:lnTo>
                    <a:pt x="2481" y="31"/>
                  </a:lnTo>
                  <a:lnTo>
                    <a:pt x="2559" y="59"/>
                  </a:lnTo>
                  <a:lnTo>
                    <a:pt x="2636" y="94"/>
                  </a:lnTo>
                  <a:lnTo>
                    <a:pt x="2714" y="135"/>
                  </a:lnTo>
                  <a:lnTo>
                    <a:pt x="2792" y="184"/>
                  </a:lnTo>
                  <a:lnTo>
                    <a:pt x="2869" y="242"/>
                  </a:lnTo>
                  <a:lnTo>
                    <a:pt x="2947" y="304"/>
                  </a:lnTo>
                  <a:lnTo>
                    <a:pt x="3023" y="373"/>
                  </a:lnTo>
                  <a:lnTo>
                    <a:pt x="3101" y="446"/>
                  </a:lnTo>
                  <a:lnTo>
                    <a:pt x="3179" y="526"/>
                  </a:lnTo>
                  <a:lnTo>
                    <a:pt x="3256" y="610"/>
                  </a:lnTo>
                  <a:lnTo>
                    <a:pt x="3334" y="700"/>
                  </a:lnTo>
                  <a:lnTo>
                    <a:pt x="3412" y="792"/>
                  </a:lnTo>
                  <a:lnTo>
                    <a:pt x="3489" y="889"/>
                  </a:lnTo>
                  <a:lnTo>
                    <a:pt x="3567" y="991"/>
                  </a:lnTo>
                  <a:lnTo>
                    <a:pt x="3645" y="1095"/>
                  </a:lnTo>
                  <a:lnTo>
                    <a:pt x="3722" y="1204"/>
                  </a:lnTo>
                  <a:lnTo>
                    <a:pt x="3800" y="1314"/>
                  </a:lnTo>
                  <a:lnTo>
                    <a:pt x="3878" y="1427"/>
                  </a:lnTo>
                  <a:lnTo>
                    <a:pt x="3954" y="1543"/>
                  </a:lnTo>
                  <a:lnTo>
                    <a:pt x="4033" y="1660"/>
                  </a:lnTo>
                  <a:lnTo>
                    <a:pt x="4109" y="1779"/>
                  </a:lnTo>
                  <a:lnTo>
                    <a:pt x="4187" y="1900"/>
                  </a:lnTo>
                  <a:lnTo>
                    <a:pt x="4265" y="2022"/>
                  </a:lnTo>
                  <a:lnTo>
                    <a:pt x="4342" y="2144"/>
                  </a:lnTo>
                  <a:lnTo>
                    <a:pt x="4420" y="2269"/>
                  </a:lnTo>
                  <a:lnTo>
                    <a:pt x="4498" y="2393"/>
                  </a:lnTo>
                  <a:lnTo>
                    <a:pt x="4575" y="2518"/>
                  </a:lnTo>
                  <a:lnTo>
                    <a:pt x="4653" y="2642"/>
                  </a:lnTo>
                  <a:lnTo>
                    <a:pt x="4731" y="2765"/>
                  </a:lnTo>
                  <a:lnTo>
                    <a:pt x="4808" y="2889"/>
                  </a:lnTo>
                  <a:lnTo>
                    <a:pt x="4886" y="3012"/>
                  </a:lnTo>
                  <a:lnTo>
                    <a:pt x="4962" y="3135"/>
                  </a:lnTo>
                  <a:lnTo>
                    <a:pt x="5040" y="3256"/>
                  </a:lnTo>
                  <a:lnTo>
                    <a:pt x="5118" y="3377"/>
                  </a:lnTo>
                  <a:lnTo>
                    <a:pt x="5195" y="3495"/>
                  </a:lnTo>
                  <a:lnTo>
                    <a:pt x="5273" y="3613"/>
                  </a:lnTo>
                  <a:lnTo>
                    <a:pt x="5351" y="3728"/>
                  </a:lnTo>
                  <a:lnTo>
                    <a:pt x="5428" y="3841"/>
                  </a:lnTo>
                  <a:lnTo>
                    <a:pt x="5506" y="3953"/>
                  </a:lnTo>
                  <a:lnTo>
                    <a:pt x="5584" y="4061"/>
                  </a:lnTo>
                  <a:lnTo>
                    <a:pt x="5661" y="4168"/>
                  </a:lnTo>
                  <a:lnTo>
                    <a:pt x="5739" y="4273"/>
                  </a:lnTo>
                  <a:lnTo>
                    <a:pt x="5817" y="4374"/>
                  </a:lnTo>
                  <a:lnTo>
                    <a:pt x="5893" y="4473"/>
                  </a:lnTo>
                  <a:lnTo>
                    <a:pt x="5972" y="4568"/>
                  </a:lnTo>
                  <a:lnTo>
                    <a:pt x="6048" y="4661"/>
                  </a:lnTo>
                  <a:lnTo>
                    <a:pt x="6126" y="4750"/>
                  </a:lnTo>
                  <a:lnTo>
                    <a:pt x="6204" y="4836"/>
                  </a:lnTo>
                  <a:lnTo>
                    <a:pt x="6281" y="4918"/>
                  </a:lnTo>
                  <a:lnTo>
                    <a:pt x="6359" y="4997"/>
                  </a:lnTo>
                  <a:lnTo>
                    <a:pt x="6437" y="5072"/>
                  </a:lnTo>
                  <a:lnTo>
                    <a:pt x="6514" y="5144"/>
                  </a:lnTo>
                  <a:lnTo>
                    <a:pt x="6592" y="5211"/>
                  </a:lnTo>
                  <a:lnTo>
                    <a:pt x="6670" y="5275"/>
                  </a:lnTo>
                  <a:lnTo>
                    <a:pt x="6747" y="5334"/>
                  </a:lnTo>
                  <a:lnTo>
                    <a:pt x="6825" y="5390"/>
                  </a:lnTo>
                  <a:lnTo>
                    <a:pt x="6901" y="5441"/>
                  </a:lnTo>
                  <a:lnTo>
                    <a:pt x="6979" y="5487"/>
                  </a:lnTo>
                  <a:lnTo>
                    <a:pt x="7057" y="5530"/>
                  </a:lnTo>
                  <a:lnTo>
                    <a:pt x="7134" y="5568"/>
                  </a:lnTo>
                  <a:lnTo>
                    <a:pt x="7212" y="5602"/>
                  </a:lnTo>
                  <a:lnTo>
                    <a:pt x="7290" y="5632"/>
                  </a:lnTo>
                  <a:lnTo>
                    <a:pt x="7367" y="5657"/>
                  </a:lnTo>
                  <a:lnTo>
                    <a:pt x="7445" y="5677"/>
                  </a:lnTo>
                  <a:lnTo>
                    <a:pt x="7523" y="5693"/>
                  </a:lnTo>
                  <a:lnTo>
                    <a:pt x="7600" y="5705"/>
                  </a:lnTo>
                </a:path>
              </a:pathLst>
            </a:custGeom>
            <a:noFill/>
            <a:ln w="31750">
              <a:solidFill>
                <a:srgbClr val="000066"/>
              </a:solidFill>
              <a:prstDash val="sysDash"/>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81" name="Freeform 78"/>
            <p:cNvSpPr>
              <a:spLocks/>
            </p:cNvSpPr>
            <p:nvPr/>
          </p:nvSpPr>
          <p:spPr bwMode="auto">
            <a:xfrm>
              <a:off x="6536916" y="5441612"/>
              <a:ext cx="123825" cy="6350"/>
            </a:xfrm>
            <a:custGeom>
              <a:avLst/>
              <a:gdLst>
                <a:gd name="T0" fmla="*/ 0 w 156"/>
                <a:gd name="T1" fmla="*/ 0 h 8"/>
                <a:gd name="T2" fmla="*/ 78 w 156"/>
                <a:gd name="T3" fmla="*/ 7 h 8"/>
                <a:gd name="T4" fmla="*/ 156 w 156"/>
                <a:gd name="T5" fmla="*/ 8 h 8"/>
              </a:gdLst>
              <a:ahLst/>
              <a:cxnLst>
                <a:cxn ang="0">
                  <a:pos x="T0" y="T1"/>
                </a:cxn>
                <a:cxn ang="0">
                  <a:pos x="T2" y="T3"/>
                </a:cxn>
                <a:cxn ang="0">
                  <a:pos x="T4" y="T5"/>
                </a:cxn>
              </a:cxnLst>
              <a:rect l="0" t="0" r="r" b="b"/>
              <a:pathLst>
                <a:path w="156" h="8">
                  <a:moveTo>
                    <a:pt x="0" y="0"/>
                  </a:moveTo>
                  <a:lnTo>
                    <a:pt x="78" y="7"/>
                  </a:lnTo>
                  <a:lnTo>
                    <a:pt x="156" y="8"/>
                  </a:lnTo>
                </a:path>
              </a:pathLst>
            </a:custGeom>
            <a:noFill/>
            <a:ln w="3175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82" name="Line 148"/>
            <p:cNvSpPr>
              <a:spLocks noChangeShapeType="1"/>
            </p:cNvSpPr>
            <p:nvPr/>
          </p:nvSpPr>
          <p:spPr bwMode="auto">
            <a:xfrm>
              <a:off x="6598829" y="5446374"/>
              <a:ext cx="61912" cy="1587"/>
            </a:xfrm>
            <a:prstGeom prst="line">
              <a:avLst/>
            </a:prstGeom>
            <a:noFill/>
            <a:ln w="9525">
              <a:solidFill>
                <a:srgbClr val="80008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83" name="Line 176"/>
            <p:cNvSpPr>
              <a:spLocks noChangeShapeType="1"/>
            </p:cNvSpPr>
            <p:nvPr/>
          </p:nvSpPr>
          <p:spPr bwMode="auto">
            <a:xfrm>
              <a:off x="6598829" y="5447962"/>
              <a:ext cx="61912" cy="1587"/>
            </a:xfrm>
            <a:prstGeom prst="line">
              <a:avLst/>
            </a:prstGeom>
            <a:noFill/>
            <a:ln w="9525">
              <a:solidFill>
                <a:srgbClr val="00008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3" name="Freeform 178"/>
            <p:cNvSpPr>
              <a:spLocks/>
            </p:cNvSpPr>
            <p:nvPr/>
          </p:nvSpPr>
          <p:spPr bwMode="auto">
            <a:xfrm>
              <a:off x="504416" y="1618912"/>
              <a:ext cx="6094413" cy="3829050"/>
            </a:xfrm>
            <a:custGeom>
              <a:avLst/>
              <a:gdLst>
                <a:gd name="T0" fmla="*/ 76 w 7678"/>
                <a:gd name="T1" fmla="*/ 4379 h 4822"/>
                <a:gd name="T2" fmla="*/ 231 w 7678"/>
                <a:gd name="T3" fmla="*/ 3570 h 4822"/>
                <a:gd name="T4" fmla="*/ 387 w 7678"/>
                <a:gd name="T5" fmla="*/ 2862 h 4822"/>
                <a:gd name="T6" fmla="*/ 542 w 7678"/>
                <a:gd name="T7" fmla="*/ 2248 h 4822"/>
                <a:gd name="T8" fmla="*/ 697 w 7678"/>
                <a:gd name="T9" fmla="*/ 1722 h 4822"/>
                <a:gd name="T10" fmla="*/ 853 w 7678"/>
                <a:gd name="T11" fmla="*/ 1277 h 4822"/>
                <a:gd name="T12" fmla="*/ 1008 w 7678"/>
                <a:gd name="T13" fmla="*/ 909 h 4822"/>
                <a:gd name="T14" fmla="*/ 1162 w 7678"/>
                <a:gd name="T15" fmla="*/ 611 h 4822"/>
                <a:gd name="T16" fmla="*/ 1317 w 7678"/>
                <a:gd name="T17" fmla="*/ 378 h 4822"/>
                <a:gd name="T18" fmla="*/ 1473 w 7678"/>
                <a:gd name="T19" fmla="*/ 206 h 4822"/>
                <a:gd name="T20" fmla="*/ 1628 w 7678"/>
                <a:gd name="T21" fmla="*/ 89 h 4822"/>
                <a:gd name="T22" fmla="*/ 1783 w 7678"/>
                <a:gd name="T23" fmla="*/ 22 h 4822"/>
                <a:gd name="T24" fmla="*/ 1939 w 7678"/>
                <a:gd name="T25" fmla="*/ 0 h 4822"/>
                <a:gd name="T26" fmla="*/ 2094 w 7678"/>
                <a:gd name="T27" fmla="*/ 21 h 4822"/>
                <a:gd name="T28" fmla="*/ 2248 w 7678"/>
                <a:gd name="T29" fmla="*/ 76 h 4822"/>
                <a:gd name="T30" fmla="*/ 2403 w 7678"/>
                <a:gd name="T31" fmla="*/ 166 h 4822"/>
                <a:gd name="T32" fmla="*/ 2559 w 7678"/>
                <a:gd name="T33" fmla="*/ 285 h 4822"/>
                <a:gd name="T34" fmla="*/ 2714 w 7678"/>
                <a:gd name="T35" fmla="*/ 427 h 4822"/>
                <a:gd name="T36" fmla="*/ 2869 w 7678"/>
                <a:gd name="T37" fmla="*/ 593 h 4822"/>
                <a:gd name="T38" fmla="*/ 3023 w 7678"/>
                <a:gd name="T39" fmla="*/ 775 h 4822"/>
                <a:gd name="T40" fmla="*/ 3179 w 7678"/>
                <a:gd name="T41" fmla="*/ 973 h 4822"/>
                <a:gd name="T42" fmla="*/ 3334 w 7678"/>
                <a:gd name="T43" fmla="*/ 1182 h 4822"/>
                <a:gd name="T44" fmla="*/ 3489 w 7678"/>
                <a:gd name="T45" fmla="*/ 1400 h 4822"/>
                <a:gd name="T46" fmla="*/ 3645 w 7678"/>
                <a:gd name="T47" fmla="*/ 1623 h 4822"/>
                <a:gd name="T48" fmla="*/ 3800 w 7678"/>
                <a:gd name="T49" fmla="*/ 1851 h 4822"/>
                <a:gd name="T50" fmla="*/ 3954 w 7678"/>
                <a:gd name="T51" fmla="*/ 2079 h 4822"/>
                <a:gd name="T52" fmla="*/ 4109 w 7678"/>
                <a:gd name="T53" fmla="*/ 2307 h 4822"/>
                <a:gd name="T54" fmla="*/ 4265 w 7678"/>
                <a:gd name="T55" fmla="*/ 2531 h 4822"/>
                <a:gd name="T56" fmla="*/ 4420 w 7678"/>
                <a:gd name="T57" fmla="*/ 2751 h 4822"/>
                <a:gd name="T58" fmla="*/ 4575 w 7678"/>
                <a:gd name="T59" fmla="*/ 2963 h 4822"/>
                <a:gd name="T60" fmla="*/ 4731 w 7678"/>
                <a:gd name="T61" fmla="*/ 3169 h 4822"/>
                <a:gd name="T62" fmla="*/ 4886 w 7678"/>
                <a:gd name="T63" fmla="*/ 3363 h 4822"/>
                <a:gd name="T64" fmla="*/ 5040 w 7678"/>
                <a:gd name="T65" fmla="*/ 3548 h 4822"/>
                <a:gd name="T66" fmla="*/ 5195 w 7678"/>
                <a:gd name="T67" fmla="*/ 3722 h 4822"/>
                <a:gd name="T68" fmla="*/ 5351 w 7678"/>
                <a:gd name="T69" fmla="*/ 3883 h 4822"/>
                <a:gd name="T70" fmla="*/ 5506 w 7678"/>
                <a:gd name="T71" fmla="*/ 4031 h 4822"/>
                <a:gd name="T72" fmla="*/ 5661 w 7678"/>
                <a:gd name="T73" fmla="*/ 4165 h 4822"/>
                <a:gd name="T74" fmla="*/ 5817 w 7678"/>
                <a:gd name="T75" fmla="*/ 4286 h 4822"/>
                <a:gd name="T76" fmla="*/ 5972 w 7678"/>
                <a:gd name="T77" fmla="*/ 4395 h 4822"/>
                <a:gd name="T78" fmla="*/ 6126 w 7678"/>
                <a:gd name="T79" fmla="*/ 4489 h 4822"/>
                <a:gd name="T80" fmla="*/ 6281 w 7678"/>
                <a:gd name="T81" fmla="*/ 4569 h 4822"/>
                <a:gd name="T82" fmla="*/ 6437 w 7678"/>
                <a:gd name="T83" fmla="*/ 4636 h 4822"/>
                <a:gd name="T84" fmla="*/ 6592 w 7678"/>
                <a:gd name="T85" fmla="*/ 4692 h 4822"/>
                <a:gd name="T86" fmla="*/ 6747 w 7678"/>
                <a:gd name="T87" fmla="*/ 4735 h 4822"/>
                <a:gd name="T88" fmla="*/ 6901 w 7678"/>
                <a:gd name="T89" fmla="*/ 4768 h 4822"/>
                <a:gd name="T90" fmla="*/ 7057 w 7678"/>
                <a:gd name="T91" fmla="*/ 4792 h 4822"/>
                <a:gd name="T92" fmla="*/ 7212 w 7678"/>
                <a:gd name="T93" fmla="*/ 4808 h 4822"/>
                <a:gd name="T94" fmla="*/ 7367 w 7678"/>
                <a:gd name="T95" fmla="*/ 4817 h 4822"/>
                <a:gd name="T96" fmla="*/ 7523 w 7678"/>
                <a:gd name="T97" fmla="*/ 4822 h 4822"/>
                <a:gd name="T98" fmla="*/ 7678 w 7678"/>
                <a:gd name="T99" fmla="*/ 4822 h 4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678" h="4822">
                  <a:moveTo>
                    <a:pt x="0" y="4822"/>
                  </a:moveTo>
                  <a:lnTo>
                    <a:pt x="76" y="4379"/>
                  </a:lnTo>
                  <a:lnTo>
                    <a:pt x="155" y="3963"/>
                  </a:lnTo>
                  <a:lnTo>
                    <a:pt x="231" y="3570"/>
                  </a:lnTo>
                  <a:lnTo>
                    <a:pt x="309" y="3205"/>
                  </a:lnTo>
                  <a:lnTo>
                    <a:pt x="387" y="2862"/>
                  </a:lnTo>
                  <a:lnTo>
                    <a:pt x="464" y="2543"/>
                  </a:lnTo>
                  <a:lnTo>
                    <a:pt x="542" y="2248"/>
                  </a:lnTo>
                  <a:lnTo>
                    <a:pt x="620" y="1974"/>
                  </a:lnTo>
                  <a:lnTo>
                    <a:pt x="697" y="1722"/>
                  </a:lnTo>
                  <a:lnTo>
                    <a:pt x="775" y="1489"/>
                  </a:lnTo>
                  <a:lnTo>
                    <a:pt x="853" y="1277"/>
                  </a:lnTo>
                  <a:lnTo>
                    <a:pt x="930" y="1084"/>
                  </a:lnTo>
                  <a:lnTo>
                    <a:pt x="1008" y="909"/>
                  </a:lnTo>
                  <a:lnTo>
                    <a:pt x="1084" y="751"/>
                  </a:lnTo>
                  <a:lnTo>
                    <a:pt x="1162" y="611"/>
                  </a:lnTo>
                  <a:lnTo>
                    <a:pt x="1240" y="486"/>
                  </a:lnTo>
                  <a:lnTo>
                    <a:pt x="1317" y="378"/>
                  </a:lnTo>
                  <a:lnTo>
                    <a:pt x="1395" y="285"/>
                  </a:lnTo>
                  <a:lnTo>
                    <a:pt x="1473" y="206"/>
                  </a:lnTo>
                  <a:lnTo>
                    <a:pt x="1550" y="140"/>
                  </a:lnTo>
                  <a:lnTo>
                    <a:pt x="1628" y="89"/>
                  </a:lnTo>
                  <a:lnTo>
                    <a:pt x="1706" y="49"/>
                  </a:lnTo>
                  <a:lnTo>
                    <a:pt x="1783" y="22"/>
                  </a:lnTo>
                  <a:lnTo>
                    <a:pt x="1861" y="6"/>
                  </a:lnTo>
                  <a:lnTo>
                    <a:pt x="1939" y="0"/>
                  </a:lnTo>
                  <a:lnTo>
                    <a:pt x="2015" y="5"/>
                  </a:lnTo>
                  <a:lnTo>
                    <a:pt x="2094" y="21"/>
                  </a:lnTo>
                  <a:lnTo>
                    <a:pt x="2170" y="45"/>
                  </a:lnTo>
                  <a:lnTo>
                    <a:pt x="2248" y="76"/>
                  </a:lnTo>
                  <a:lnTo>
                    <a:pt x="2326" y="118"/>
                  </a:lnTo>
                  <a:lnTo>
                    <a:pt x="2403" y="166"/>
                  </a:lnTo>
                  <a:lnTo>
                    <a:pt x="2481" y="222"/>
                  </a:lnTo>
                  <a:lnTo>
                    <a:pt x="2559" y="285"/>
                  </a:lnTo>
                  <a:lnTo>
                    <a:pt x="2636" y="354"/>
                  </a:lnTo>
                  <a:lnTo>
                    <a:pt x="2714" y="427"/>
                  </a:lnTo>
                  <a:lnTo>
                    <a:pt x="2792" y="507"/>
                  </a:lnTo>
                  <a:lnTo>
                    <a:pt x="2869" y="593"/>
                  </a:lnTo>
                  <a:lnTo>
                    <a:pt x="2947" y="682"/>
                  </a:lnTo>
                  <a:lnTo>
                    <a:pt x="3023" y="775"/>
                  </a:lnTo>
                  <a:lnTo>
                    <a:pt x="3101" y="872"/>
                  </a:lnTo>
                  <a:lnTo>
                    <a:pt x="3179" y="973"/>
                  </a:lnTo>
                  <a:lnTo>
                    <a:pt x="3256" y="1076"/>
                  </a:lnTo>
                  <a:lnTo>
                    <a:pt x="3334" y="1182"/>
                  </a:lnTo>
                  <a:lnTo>
                    <a:pt x="3412" y="1290"/>
                  </a:lnTo>
                  <a:lnTo>
                    <a:pt x="3489" y="1400"/>
                  </a:lnTo>
                  <a:lnTo>
                    <a:pt x="3567" y="1510"/>
                  </a:lnTo>
                  <a:lnTo>
                    <a:pt x="3645" y="1623"/>
                  </a:lnTo>
                  <a:lnTo>
                    <a:pt x="3722" y="1737"/>
                  </a:lnTo>
                  <a:lnTo>
                    <a:pt x="3800" y="1851"/>
                  </a:lnTo>
                  <a:lnTo>
                    <a:pt x="3878" y="1965"/>
                  </a:lnTo>
                  <a:lnTo>
                    <a:pt x="3954" y="2079"/>
                  </a:lnTo>
                  <a:lnTo>
                    <a:pt x="4033" y="2193"/>
                  </a:lnTo>
                  <a:lnTo>
                    <a:pt x="4109" y="2307"/>
                  </a:lnTo>
                  <a:lnTo>
                    <a:pt x="4187" y="2419"/>
                  </a:lnTo>
                  <a:lnTo>
                    <a:pt x="4265" y="2531"/>
                  </a:lnTo>
                  <a:lnTo>
                    <a:pt x="4342" y="2642"/>
                  </a:lnTo>
                  <a:lnTo>
                    <a:pt x="4420" y="2751"/>
                  </a:lnTo>
                  <a:lnTo>
                    <a:pt x="4498" y="2858"/>
                  </a:lnTo>
                  <a:lnTo>
                    <a:pt x="4575" y="2963"/>
                  </a:lnTo>
                  <a:lnTo>
                    <a:pt x="4653" y="3067"/>
                  </a:lnTo>
                  <a:lnTo>
                    <a:pt x="4731" y="3169"/>
                  </a:lnTo>
                  <a:lnTo>
                    <a:pt x="4808" y="3267"/>
                  </a:lnTo>
                  <a:lnTo>
                    <a:pt x="4886" y="3363"/>
                  </a:lnTo>
                  <a:lnTo>
                    <a:pt x="4962" y="3457"/>
                  </a:lnTo>
                  <a:lnTo>
                    <a:pt x="5040" y="3548"/>
                  </a:lnTo>
                  <a:lnTo>
                    <a:pt x="5118" y="3637"/>
                  </a:lnTo>
                  <a:lnTo>
                    <a:pt x="5195" y="3722"/>
                  </a:lnTo>
                  <a:lnTo>
                    <a:pt x="5273" y="3803"/>
                  </a:lnTo>
                  <a:lnTo>
                    <a:pt x="5351" y="3883"/>
                  </a:lnTo>
                  <a:lnTo>
                    <a:pt x="5428" y="3958"/>
                  </a:lnTo>
                  <a:lnTo>
                    <a:pt x="5506" y="4031"/>
                  </a:lnTo>
                  <a:lnTo>
                    <a:pt x="5584" y="4100"/>
                  </a:lnTo>
                  <a:lnTo>
                    <a:pt x="5661" y="4165"/>
                  </a:lnTo>
                  <a:lnTo>
                    <a:pt x="5739" y="4227"/>
                  </a:lnTo>
                  <a:lnTo>
                    <a:pt x="5817" y="4286"/>
                  </a:lnTo>
                  <a:lnTo>
                    <a:pt x="5893" y="4342"/>
                  </a:lnTo>
                  <a:lnTo>
                    <a:pt x="5972" y="4395"/>
                  </a:lnTo>
                  <a:lnTo>
                    <a:pt x="6048" y="4443"/>
                  </a:lnTo>
                  <a:lnTo>
                    <a:pt x="6126" y="4489"/>
                  </a:lnTo>
                  <a:lnTo>
                    <a:pt x="6204" y="4530"/>
                  </a:lnTo>
                  <a:lnTo>
                    <a:pt x="6281" y="4569"/>
                  </a:lnTo>
                  <a:lnTo>
                    <a:pt x="6359" y="4604"/>
                  </a:lnTo>
                  <a:lnTo>
                    <a:pt x="6437" y="4636"/>
                  </a:lnTo>
                  <a:lnTo>
                    <a:pt x="6514" y="4666"/>
                  </a:lnTo>
                  <a:lnTo>
                    <a:pt x="6592" y="4692"/>
                  </a:lnTo>
                  <a:lnTo>
                    <a:pt x="6670" y="4715"/>
                  </a:lnTo>
                  <a:lnTo>
                    <a:pt x="6747" y="4735"/>
                  </a:lnTo>
                  <a:lnTo>
                    <a:pt x="6825" y="4754"/>
                  </a:lnTo>
                  <a:lnTo>
                    <a:pt x="6901" y="4768"/>
                  </a:lnTo>
                  <a:lnTo>
                    <a:pt x="6979" y="4781"/>
                  </a:lnTo>
                  <a:lnTo>
                    <a:pt x="7057" y="4792"/>
                  </a:lnTo>
                  <a:lnTo>
                    <a:pt x="7134" y="4802"/>
                  </a:lnTo>
                  <a:lnTo>
                    <a:pt x="7212" y="4808"/>
                  </a:lnTo>
                  <a:lnTo>
                    <a:pt x="7290" y="4813"/>
                  </a:lnTo>
                  <a:lnTo>
                    <a:pt x="7367" y="4817"/>
                  </a:lnTo>
                  <a:lnTo>
                    <a:pt x="7445" y="4821"/>
                  </a:lnTo>
                  <a:lnTo>
                    <a:pt x="7523" y="4822"/>
                  </a:lnTo>
                  <a:lnTo>
                    <a:pt x="7600" y="4822"/>
                  </a:lnTo>
                  <a:lnTo>
                    <a:pt x="7678" y="4822"/>
                  </a:lnTo>
                </a:path>
              </a:pathLst>
            </a:custGeom>
            <a:noFill/>
            <a:ln w="285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 name="TextBox 106"/>
            <p:cNvSpPr txBox="1"/>
            <p:nvPr/>
          </p:nvSpPr>
          <p:spPr>
            <a:xfrm rot="16200000">
              <a:off x="-1766864" y="2912435"/>
              <a:ext cx="411018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Size of variance in HWE conditions</a:t>
              </a:r>
            </a:p>
          </p:txBody>
        </p:sp>
        <p:sp>
          <p:nvSpPr>
            <p:cNvPr id="112" name="Freeform 151"/>
            <p:cNvSpPr>
              <a:spLocks/>
            </p:cNvSpPr>
            <p:nvPr/>
          </p:nvSpPr>
          <p:spPr bwMode="auto">
            <a:xfrm>
              <a:off x="504416" y="4312899"/>
              <a:ext cx="6094413" cy="1135063"/>
            </a:xfrm>
            <a:custGeom>
              <a:avLst/>
              <a:gdLst>
                <a:gd name="T0" fmla="*/ 76 w 7678"/>
                <a:gd name="T1" fmla="*/ 1428 h 1429"/>
                <a:gd name="T2" fmla="*/ 231 w 7678"/>
                <a:gd name="T3" fmla="*/ 1410 h 1429"/>
                <a:gd name="T4" fmla="*/ 387 w 7678"/>
                <a:gd name="T5" fmla="*/ 1378 h 1429"/>
                <a:gd name="T6" fmla="*/ 542 w 7678"/>
                <a:gd name="T7" fmla="*/ 1334 h 1429"/>
                <a:gd name="T8" fmla="*/ 697 w 7678"/>
                <a:gd name="T9" fmla="*/ 1276 h 1429"/>
                <a:gd name="T10" fmla="*/ 853 w 7678"/>
                <a:gd name="T11" fmla="*/ 1211 h 1429"/>
                <a:gd name="T12" fmla="*/ 1008 w 7678"/>
                <a:gd name="T13" fmla="*/ 1137 h 1429"/>
                <a:gd name="T14" fmla="*/ 1162 w 7678"/>
                <a:gd name="T15" fmla="*/ 1058 h 1429"/>
                <a:gd name="T16" fmla="*/ 1317 w 7678"/>
                <a:gd name="T17" fmla="*/ 975 h 1429"/>
                <a:gd name="T18" fmla="*/ 1473 w 7678"/>
                <a:gd name="T19" fmla="*/ 889 h 1429"/>
                <a:gd name="T20" fmla="*/ 1628 w 7678"/>
                <a:gd name="T21" fmla="*/ 801 h 1429"/>
                <a:gd name="T22" fmla="*/ 1783 w 7678"/>
                <a:gd name="T23" fmla="*/ 713 h 1429"/>
                <a:gd name="T24" fmla="*/ 1939 w 7678"/>
                <a:gd name="T25" fmla="*/ 626 h 1429"/>
                <a:gd name="T26" fmla="*/ 2094 w 7678"/>
                <a:gd name="T27" fmla="*/ 541 h 1429"/>
                <a:gd name="T28" fmla="*/ 2248 w 7678"/>
                <a:gd name="T29" fmla="*/ 461 h 1429"/>
                <a:gd name="T30" fmla="*/ 2403 w 7678"/>
                <a:gd name="T31" fmla="*/ 383 h 1429"/>
                <a:gd name="T32" fmla="*/ 2559 w 7678"/>
                <a:gd name="T33" fmla="*/ 311 h 1429"/>
                <a:gd name="T34" fmla="*/ 2714 w 7678"/>
                <a:gd name="T35" fmla="*/ 246 h 1429"/>
                <a:gd name="T36" fmla="*/ 2869 w 7678"/>
                <a:gd name="T37" fmla="*/ 187 h 1429"/>
                <a:gd name="T38" fmla="*/ 3023 w 7678"/>
                <a:gd name="T39" fmla="*/ 136 h 1429"/>
                <a:gd name="T40" fmla="*/ 3179 w 7678"/>
                <a:gd name="T41" fmla="*/ 91 h 1429"/>
                <a:gd name="T42" fmla="*/ 3334 w 7678"/>
                <a:gd name="T43" fmla="*/ 56 h 1429"/>
                <a:gd name="T44" fmla="*/ 3489 w 7678"/>
                <a:gd name="T45" fmla="*/ 29 h 1429"/>
                <a:gd name="T46" fmla="*/ 3645 w 7678"/>
                <a:gd name="T47" fmla="*/ 12 h 1429"/>
                <a:gd name="T48" fmla="*/ 3800 w 7678"/>
                <a:gd name="T49" fmla="*/ 2 h 1429"/>
                <a:gd name="T50" fmla="*/ 3954 w 7678"/>
                <a:gd name="T51" fmla="*/ 2 h 1429"/>
                <a:gd name="T52" fmla="*/ 4109 w 7678"/>
                <a:gd name="T53" fmla="*/ 12 h 1429"/>
                <a:gd name="T54" fmla="*/ 4265 w 7678"/>
                <a:gd name="T55" fmla="*/ 29 h 1429"/>
                <a:gd name="T56" fmla="*/ 4420 w 7678"/>
                <a:gd name="T57" fmla="*/ 56 h 1429"/>
                <a:gd name="T58" fmla="*/ 4575 w 7678"/>
                <a:gd name="T59" fmla="*/ 91 h 1429"/>
                <a:gd name="T60" fmla="*/ 4731 w 7678"/>
                <a:gd name="T61" fmla="*/ 136 h 1429"/>
                <a:gd name="T62" fmla="*/ 4886 w 7678"/>
                <a:gd name="T63" fmla="*/ 187 h 1429"/>
                <a:gd name="T64" fmla="*/ 5040 w 7678"/>
                <a:gd name="T65" fmla="*/ 246 h 1429"/>
                <a:gd name="T66" fmla="*/ 5195 w 7678"/>
                <a:gd name="T67" fmla="*/ 311 h 1429"/>
                <a:gd name="T68" fmla="*/ 5351 w 7678"/>
                <a:gd name="T69" fmla="*/ 383 h 1429"/>
                <a:gd name="T70" fmla="*/ 5506 w 7678"/>
                <a:gd name="T71" fmla="*/ 461 h 1429"/>
                <a:gd name="T72" fmla="*/ 5661 w 7678"/>
                <a:gd name="T73" fmla="*/ 541 h 1429"/>
                <a:gd name="T74" fmla="*/ 5817 w 7678"/>
                <a:gd name="T75" fmla="*/ 626 h 1429"/>
                <a:gd name="T76" fmla="*/ 5972 w 7678"/>
                <a:gd name="T77" fmla="*/ 713 h 1429"/>
                <a:gd name="T78" fmla="*/ 6126 w 7678"/>
                <a:gd name="T79" fmla="*/ 801 h 1429"/>
                <a:gd name="T80" fmla="*/ 6281 w 7678"/>
                <a:gd name="T81" fmla="*/ 889 h 1429"/>
                <a:gd name="T82" fmla="*/ 6437 w 7678"/>
                <a:gd name="T83" fmla="*/ 975 h 1429"/>
                <a:gd name="T84" fmla="*/ 6592 w 7678"/>
                <a:gd name="T85" fmla="*/ 1058 h 1429"/>
                <a:gd name="T86" fmla="*/ 6747 w 7678"/>
                <a:gd name="T87" fmla="*/ 1137 h 1429"/>
                <a:gd name="T88" fmla="*/ 6901 w 7678"/>
                <a:gd name="T89" fmla="*/ 1211 h 1429"/>
                <a:gd name="T90" fmla="*/ 7057 w 7678"/>
                <a:gd name="T91" fmla="*/ 1276 h 1429"/>
                <a:gd name="T92" fmla="*/ 7212 w 7678"/>
                <a:gd name="T93" fmla="*/ 1334 h 1429"/>
                <a:gd name="T94" fmla="*/ 7367 w 7678"/>
                <a:gd name="T95" fmla="*/ 1378 h 1429"/>
                <a:gd name="T96" fmla="*/ 7523 w 7678"/>
                <a:gd name="T97" fmla="*/ 1410 h 1429"/>
                <a:gd name="T98" fmla="*/ 7678 w 7678"/>
                <a:gd name="T99" fmla="*/ 1428 h 1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678" h="1429">
                  <a:moveTo>
                    <a:pt x="0" y="1429"/>
                  </a:moveTo>
                  <a:lnTo>
                    <a:pt x="76" y="1428"/>
                  </a:lnTo>
                  <a:lnTo>
                    <a:pt x="155" y="1421"/>
                  </a:lnTo>
                  <a:lnTo>
                    <a:pt x="231" y="1410"/>
                  </a:lnTo>
                  <a:lnTo>
                    <a:pt x="309" y="1396"/>
                  </a:lnTo>
                  <a:lnTo>
                    <a:pt x="387" y="1378"/>
                  </a:lnTo>
                  <a:lnTo>
                    <a:pt x="464" y="1358"/>
                  </a:lnTo>
                  <a:lnTo>
                    <a:pt x="542" y="1334"/>
                  </a:lnTo>
                  <a:lnTo>
                    <a:pt x="620" y="1306"/>
                  </a:lnTo>
                  <a:lnTo>
                    <a:pt x="697" y="1276"/>
                  </a:lnTo>
                  <a:lnTo>
                    <a:pt x="775" y="1244"/>
                  </a:lnTo>
                  <a:lnTo>
                    <a:pt x="853" y="1211"/>
                  </a:lnTo>
                  <a:lnTo>
                    <a:pt x="930" y="1174"/>
                  </a:lnTo>
                  <a:lnTo>
                    <a:pt x="1008" y="1137"/>
                  </a:lnTo>
                  <a:lnTo>
                    <a:pt x="1084" y="1098"/>
                  </a:lnTo>
                  <a:lnTo>
                    <a:pt x="1162" y="1058"/>
                  </a:lnTo>
                  <a:lnTo>
                    <a:pt x="1240" y="1016"/>
                  </a:lnTo>
                  <a:lnTo>
                    <a:pt x="1317" y="975"/>
                  </a:lnTo>
                  <a:lnTo>
                    <a:pt x="1395" y="932"/>
                  </a:lnTo>
                  <a:lnTo>
                    <a:pt x="1473" y="889"/>
                  </a:lnTo>
                  <a:lnTo>
                    <a:pt x="1550" y="844"/>
                  </a:lnTo>
                  <a:lnTo>
                    <a:pt x="1628" y="801"/>
                  </a:lnTo>
                  <a:lnTo>
                    <a:pt x="1706" y="756"/>
                  </a:lnTo>
                  <a:lnTo>
                    <a:pt x="1783" y="713"/>
                  </a:lnTo>
                  <a:lnTo>
                    <a:pt x="1861" y="669"/>
                  </a:lnTo>
                  <a:lnTo>
                    <a:pt x="1939" y="626"/>
                  </a:lnTo>
                  <a:lnTo>
                    <a:pt x="2015" y="584"/>
                  </a:lnTo>
                  <a:lnTo>
                    <a:pt x="2094" y="541"/>
                  </a:lnTo>
                  <a:lnTo>
                    <a:pt x="2170" y="501"/>
                  </a:lnTo>
                  <a:lnTo>
                    <a:pt x="2248" y="461"/>
                  </a:lnTo>
                  <a:lnTo>
                    <a:pt x="2326" y="421"/>
                  </a:lnTo>
                  <a:lnTo>
                    <a:pt x="2403" y="383"/>
                  </a:lnTo>
                  <a:lnTo>
                    <a:pt x="2481" y="346"/>
                  </a:lnTo>
                  <a:lnTo>
                    <a:pt x="2559" y="311"/>
                  </a:lnTo>
                  <a:lnTo>
                    <a:pt x="2636" y="278"/>
                  </a:lnTo>
                  <a:lnTo>
                    <a:pt x="2714" y="246"/>
                  </a:lnTo>
                  <a:lnTo>
                    <a:pt x="2792" y="216"/>
                  </a:lnTo>
                  <a:lnTo>
                    <a:pt x="2869" y="187"/>
                  </a:lnTo>
                  <a:lnTo>
                    <a:pt x="2947" y="162"/>
                  </a:lnTo>
                  <a:lnTo>
                    <a:pt x="3023" y="136"/>
                  </a:lnTo>
                  <a:lnTo>
                    <a:pt x="3101" y="114"/>
                  </a:lnTo>
                  <a:lnTo>
                    <a:pt x="3179" y="91"/>
                  </a:lnTo>
                  <a:lnTo>
                    <a:pt x="3256" y="74"/>
                  </a:lnTo>
                  <a:lnTo>
                    <a:pt x="3334" y="56"/>
                  </a:lnTo>
                  <a:lnTo>
                    <a:pt x="3412" y="42"/>
                  </a:lnTo>
                  <a:lnTo>
                    <a:pt x="3489" y="29"/>
                  </a:lnTo>
                  <a:lnTo>
                    <a:pt x="3567" y="20"/>
                  </a:lnTo>
                  <a:lnTo>
                    <a:pt x="3645" y="12"/>
                  </a:lnTo>
                  <a:lnTo>
                    <a:pt x="3722" y="5"/>
                  </a:lnTo>
                  <a:lnTo>
                    <a:pt x="3800" y="2"/>
                  </a:lnTo>
                  <a:lnTo>
                    <a:pt x="3878" y="0"/>
                  </a:lnTo>
                  <a:lnTo>
                    <a:pt x="3954" y="2"/>
                  </a:lnTo>
                  <a:lnTo>
                    <a:pt x="4033" y="5"/>
                  </a:lnTo>
                  <a:lnTo>
                    <a:pt x="4109" y="12"/>
                  </a:lnTo>
                  <a:lnTo>
                    <a:pt x="4187" y="20"/>
                  </a:lnTo>
                  <a:lnTo>
                    <a:pt x="4265" y="29"/>
                  </a:lnTo>
                  <a:lnTo>
                    <a:pt x="4342" y="42"/>
                  </a:lnTo>
                  <a:lnTo>
                    <a:pt x="4420" y="56"/>
                  </a:lnTo>
                  <a:lnTo>
                    <a:pt x="4498" y="74"/>
                  </a:lnTo>
                  <a:lnTo>
                    <a:pt x="4575" y="91"/>
                  </a:lnTo>
                  <a:lnTo>
                    <a:pt x="4653" y="114"/>
                  </a:lnTo>
                  <a:lnTo>
                    <a:pt x="4731" y="136"/>
                  </a:lnTo>
                  <a:lnTo>
                    <a:pt x="4808" y="162"/>
                  </a:lnTo>
                  <a:lnTo>
                    <a:pt x="4886" y="187"/>
                  </a:lnTo>
                  <a:lnTo>
                    <a:pt x="4962" y="216"/>
                  </a:lnTo>
                  <a:lnTo>
                    <a:pt x="5040" y="246"/>
                  </a:lnTo>
                  <a:lnTo>
                    <a:pt x="5118" y="278"/>
                  </a:lnTo>
                  <a:lnTo>
                    <a:pt x="5195" y="311"/>
                  </a:lnTo>
                  <a:lnTo>
                    <a:pt x="5273" y="346"/>
                  </a:lnTo>
                  <a:lnTo>
                    <a:pt x="5351" y="383"/>
                  </a:lnTo>
                  <a:lnTo>
                    <a:pt x="5428" y="421"/>
                  </a:lnTo>
                  <a:lnTo>
                    <a:pt x="5506" y="461"/>
                  </a:lnTo>
                  <a:lnTo>
                    <a:pt x="5584" y="501"/>
                  </a:lnTo>
                  <a:lnTo>
                    <a:pt x="5661" y="541"/>
                  </a:lnTo>
                  <a:lnTo>
                    <a:pt x="5739" y="584"/>
                  </a:lnTo>
                  <a:lnTo>
                    <a:pt x="5817" y="626"/>
                  </a:lnTo>
                  <a:lnTo>
                    <a:pt x="5893" y="669"/>
                  </a:lnTo>
                  <a:lnTo>
                    <a:pt x="5972" y="713"/>
                  </a:lnTo>
                  <a:lnTo>
                    <a:pt x="6048" y="756"/>
                  </a:lnTo>
                  <a:lnTo>
                    <a:pt x="6126" y="801"/>
                  </a:lnTo>
                  <a:lnTo>
                    <a:pt x="6204" y="844"/>
                  </a:lnTo>
                  <a:lnTo>
                    <a:pt x="6281" y="889"/>
                  </a:lnTo>
                  <a:lnTo>
                    <a:pt x="6359" y="932"/>
                  </a:lnTo>
                  <a:lnTo>
                    <a:pt x="6437" y="975"/>
                  </a:lnTo>
                  <a:lnTo>
                    <a:pt x="6514" y="1016"/>
                  </a:lnTo>
                  <a:lnTo>
                    <a:pt x="6592" y="1058"/>
                  </a:lnTo>
                  <a:lnTo>
                    <a:pt x="6670" y="1098"/>
                  </a:lnTo>
                  <a:lnTo>
                    <a:pt x="6747" y="1137"/>
                  </a:lnTo>
                  <a:lnTo>
                    <a:pt x="6825" y="1174"/>
                  </a:lnTo>
                  <a:lnTo>
                    <a:pt x="6901" y="1211"/>
                  </a:lnTo>
                  <a:lnTo>
                    <a:pt x="6979" y="1244"/>
                  </a:lnTo>
                  <a:lnTo>
                    <a:pt x="7057" y="1276"/>
                  </a:lnTo>
                  <a:lnTo>
                    <a:pt x="7134" y="1306"/>
                  </a:lnTo>
                  <a:lnTo>
                    <a:pt x="7212" y="1334"/>
                  </a:lnTo>
                  <a:lnTo>
                    <a:pt x="7290" y="1358"/>
                  </a:lnTo>
                  <a:lnTo>
                    <a:pt x="7367" y="1378"/>
                  </a:lnTo>
                  <a:lnTo>
                    <a:pt x="7445" y="1396"/>
                  </a:lnTo>
                  <a:lnTo>
                    <a:pt x="7523" y="1410"/>
                  </a:lnTo>
                  <a:lnTo>
                    <a:pt x="7600" y="1421"/>
                  </a:lnTo>
                  <a:lnTo>
                    <a:pt x="7678" y="1428"/>
                  </a:lnTo>
                </a:path>
              </a:pathLst>
            </a:custGeom>
            <a:noFill/>
            <a:ln w="28575">
              <a:solidFill>
                <a:srgbClr val="0000FF"/>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13" name="Rectangle 76"/>
            <p:cNvSpPr>
              <a:spLocks noChangeArrowheads="1"/>
            </p:cNvSpPr>
            <p:nvPr/>
          </p:nvSpPr>
          <p:spPr bwMode="auto">
            <a:xfrm>
              <a:off x="2626081" y="4473037"/>
              <a:ext cx="3302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FF"/>
                  </a:solidFill>
                  <a:latin typeface="Arial" charset="0"/>
                  <a:cs typeface="Times New Roman" pitchFamily="18" charset="0"/>
                </a:rPr>
                <a:t>σ²</a:t>
              </a:r>
              <a:r>
                <a:rPr lang="en-GB" altLang="en-US" baseline="-25000" dirty="0">
                  <a:solidFill>
                    <a:srgbClr val="0000FF"/>
                  </a:solidFill>
                  <a:latin typeface="Arial" charset="0"/>
                  <a:cs typeface="Times New Roman" pitchFamily="18" charset="0"/>
                </a:rPr>
                <a:t>D</a:t>
              </a:r>
              <a:endParaRPr lang="en-GB" altLang="en-US" dirty="0">
                <a:solidFill>
                  <a:srgbClr val="0000FF"/>
                </a:solidFill>
                <a:effectLst>
                  <a:outerShdw blurRad="38100" dist="38100" dir="2700000" algn="tl">
                    <a:srgbClr val="000000">
                      <a:alpha val="43137"/>
                    </a:srgbClr>
                  </a:outerShdw>
                </a:effectLst>
              </a:endParaRPr>
            </a:p>
          </p:txBody>
        </p:sp>
        <p:sp>
          <p:nvSpPr>
            <p:cNvPr id="114" name="Rectangle 76"/>
            <p:cNvSpPr>
              <a:spLocks noChangeArrowheads="1"/>
            </p:cNvSpPr>
            <p:nvPr/>
          </p:nvSpPr>
          <p:spPr bwMode="auto">
            <a:xfrm>
              <a:off x="1898098" y="1598844"/>
              <a:ext cx="3222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C00000"/>
                  </a:solidFill>
                  <a:latin typeface="Arial" charset="0"/>
                  <a:cs typeface="Times New Roman" pitchFamily="18" charset="0"/>
                </a:rPr>
                <a:t>σ²</a:t>
              </a:r>
              <a:r>
                <a:rPr lang="en-GB" altLang="en-US" baseline="-25000" dirty="0">
                  <a:solidFill>
                    <a:srgbClr val="C00000"/>
                  </a:solidFill>
                  <a:latin typeface="Arial" charset="0"/>
                  <a:cs typeface="Times New Roman" pitchFamily="18" charset="0"/>
                </a:rPr>
                <a:t>A</a:t>
              </a:r>
              <a:endParaRPr lang="en-GB" altLang="en-US" dirty="0">
                <a:solidFill>
                  <a:srgbClr val="C00000"/>
                </a:solidFill>
                <a:effectLst>
                  <a:outerShdw blurRad="38100" dist="38100" dir="2700000" algn="tl">
                    <a:srgbClr val="000000">
                      <a:alpha val="43137"/>
                    </a:srgbClr>
                  </a:outerShdw>
                </a:effectLst>
              </a:endParaRPr>
            </a:p>
          </p:txBody>
        </p:sp>
        <p:sp>
          <p:nvSpPr>
            <p:cNvPr id="116" name="Rectangle 76"/>
            <p:cNvSpPr>
              <a:spLocks noChangeArrowheads="1"/>
            </p:cNvSpPr>
            <p:nvPr/>
          </p:nvSpPr>
          <p:spPr bwMode="auto">
            <a:xfrm>
              <a:off x="4594513" y="3675497"/>
              <a:ext cx="987278" cy="553998"/>
            </a:xfrm>
            <a:prstGeom prst="rect">
              <a:avLst/>
            </a:prstGeom>
            <a:noFill/>
            <a:ln w="9525">
              <a:noFill/>
              <a:prstDash val="dash"/>
              <a:miter lim="800000"/>
              <a:headEnd/>
              <a:tailEnd/>
            </a:ln>
            <a:effectLst/>
          </p:spPr>
          <p:txBody>
            <a:bodyPr wrap="square" lIns="0" tIns="0" rIns="0" bIns="0" anchor="ctr">
              <a:spAutoFit/>
            </a:bodyPr>
            <a:lstStyle/>
            <a:p>
              <a:pPr algn="ctr"/>
              <a:r>
                <a:rPr lang="en-GB" altLang="en-US" dirty="0">
                  <a:solidFill>
                    <a:srgbClr val="000066"/>
                  </a:solidFill>
                  <a:latin typeface="Arial" panose="020B0604020202020204" pitchFamily="34" charset="0"/>
                  <a:cs typeface="Arial" panose="020B0604020202020204" pitchFamily="34" charset="0"/>
                </a:rPr>
                <a:t>σ²</a:t>
              </a:r>
              <a:r>
                <a:rPr lang="en-GB" altLang="en-US" baseline="-25000" dirty="0">
                  <a:solidFill>
                    <a:srgbClr val="000066"/>
                  </a:solidFill>
                  <a:latin typeface="Arial" panose="020B0604020202020204" pitchFamily="34" charset="0"/>
                  <a:cs typeface="Arial" panose="020B0604020202020204" pitchFamily="34" charset="0"/>
                </a:rPr>
                <a:t>G</a:t>
              </a:r>
              <a:r>
                <a:rPr lang="en-GB" altLang="en-US" dirty="0">
                  <a:solidFill>
                    <a:srgbClr val="000066"/>
                  </a:solidFill>
                  <a:latin typeface="Arial" panose="020B0604020202020204" pitchFamily="34" charset="0"/>
                  <a:cs typeface="Arial" panose="020B0604020202020204" pitchFamily="34" charset="0"/>
                </a:rPr>
                <a:t> = </a:t>
              </a:r>
              <a:br>
                <a:rPr lang="en-GB" altLang="en-US" dirty="0">
                  <a:solidFill>
                    <a:srgbClr val="000066"/>
                  </a:solidFill>
                  <a:latin typeface="Arial" panose="020B0604020202020204" pitchFamily="34" charset="0"/>
                  <a:cs typeface="Arial" panose="020B0604020202020204" pitchFamily="34" charset="0"/>
                </a:rPr>
              </a:br>
              <a:r>
                <a:rPr lang="en-GB" altLang="en-US" dirty="0">
                  <a:solidFill>
                    <a:srgbClr val="000066"/>
                  </a:solidFill>
                  <a:latin typeface="Arial" panose="020B0604020202020204" pitchFamily="34" charset="0"/>
                  <a:cs typeface="Arial" panose="020B0604020202020204" pitchFamily="34" charset="0"/>
                </a:rPr>
                <a:t>σ²</a:t>
              </a:r>
              <a:r>
                <a:rPr lang="en-GB" altLang="en-US" baseline="-25000" dirty="0">
                  <a:solidFill>
                    <a:srgbClr val="000066"/>
                  </a:solidFill>
                  <a:latin typeface="Arial" panose="020B0604020202020204" pitchFamily="34" charset="0"/>
                  <a:cs typeface="Arial" panose="020B0604020202020204" pitchFamily="34" charset="0"/>
                </a:rPr>
                <a:t>A </a:t>
              </a:r>
              <a:r>
                <a:rPr lang="en-GB" altLang="en-US" dirty="0">
                  <a:solidFill>
                    <a:srgbClr val="000066"/>
                  </a:solidFill>
                  <a:latin typeface="Arial" panose="020B0604020202020204" pitchFamily="34" charset="0"/>
                  <a:cs typeface="Arial" panose="020B0604020202020204" pitchFamily="34" charset="0"/>
                </a:rPr>
                <a:t>+  σ²</a:t>
              </a:r>
              <a:r>
                <a:rPr lang="en-GB" altLang="en-US" baseline="-25000" dirty="0">
                  <a:solidFill>
                    <a:srgbClr val="000066"/>
                  </a:solidFill>
                  <a:latin typeface="Arial" panose="020B0604020202020204" pitchFamily="34" charset="0"/>
                  <a:cs typeface="Arial" panose="020B0604020202020204" pitchFamily="34" charset="0"/>
                </a:rPr>
                <a:t>D</a:t>
              </a:r>
              <a:endParaRPr lang="en-GB" altLang="en-US" dirty="0">
                <a:solidFill>
                  <a:srgbClr val="000066"/>
                </a:solidFill>
                <a:effectLst>
                  <a:outerShdw blurRad="38100" dist="38100" dir="2700000" algn="tl">
                    <a:srgbClr val="000000">
                      <a:alpha val="43137"/>
                    </a:srgbClr>
                  </a:outerShdw>
                </a:effectLst>
              </a:endParaRPr>
            </a:p>
          </p:txBody>
        </p:sp>
        <p:cxnSp>
          <p:nvCxnSpPr>
            <p:cNvPr id="126" name="Straight Connector 125"/>
            <p:cNvCxnSpPr/>
            <p:nvPr/>
          </p:nvCxnSpPr>
          <p:spPr>
            <a:xfrm rot="5400000" flipH="1">
              <a:off x="3402729" y="2771192"/>
              <a:ext cx="1587" cy="6768000"/>
            </a:xfrm>
            <a:prstGeom prst="line">
              <a:avLst/>
            </a:prstGeom>
            <a:ln>
              <a:solidFill>
                <a:schemeClr val="bg1">
                  <a:lumMod val="95000"/>
                </a:schemeClr>
              </a:solidFill>
            </a:ln>
            <a:effectLst/>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6174B00-4D01-4550-9D06-4EECAD504839}"/>
                </a:ext>
              </a:extLst>
            </p:cNvPr>
            <p:cNvCxnSpPr/>
            <p:nvPr/>
          </p:nvCxnSpPr>
          <p:spPr>
            <a:xfrm>
              <a:off x="504416" y="910887"/>
              <a:ext cx="6156325"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2" name="Rectangle 76">
              <a:extLst>
                <a:ext uri="{FF2B5EF4-FFF2-40B4-BE49-F238E27FC236}">
                  <a16:creationId xmlns:a16="http://schemas.microsoft.com/office/drawing/2014/main" id="{0C7F0A72-83DA-4594-9C41-7BFB717EB613}"/>
                </a:ext>
              </a:extLst>
            </p:cNvPr>
            <p:cNvSpPr>
              <a:spLocks noChangeArrowheads="1"/>
            </p:cNvSpPr>
            <p:nvPr/>
          </p:nvSpPr>
          <p:spPr bwMode="auto">
            <a:xfrm>
              <a:off x="5736816" y="981510"/>
              <a:ext cx="829223" cy="276999"/>
            </a:xfrm>
            <a:prstGeom prst="rect">
              <a:avLst/>
            </a:prstGeom>
            <a:solidFill>
              <a:schemeClr val="bg1"/>
            </a:solidFill>
            <a:ln w="9525">
              <a:noFill/>
              <a:prstDash val="dash"/>
              <a:miter lim="800000"/>
              <a:headEnd/>
              <a:tailEnd/>
            </a:ln>
            <a:effectLst>
              <a:outerShdw blurRad="50800" dist="38100" dir="2700000" algn="tl" rotWithShape="0">
                <a:prstClr val="black">
                  <a:alpha val="40000"/>
                </a:prstClr>
              </a:outerShdw>
            </a:effectLst>
          </p:spPr>
          <p:txBody>
            <a:bodyPr wrap="square" lIns="0" tIns="0" rIns="0" bIns="0">
              <a:spAutoFit/>
            </a:bodyPr>
            <a:lstStyle/>
            <a:p>
              <a:pPr algn="ctr"/>
              <a:r>
                <a:rPr lang="en-GB" altLang="en-US" dirty="0">
                  <a:latin typeface="Arial" panose="020B0604020202020204" pitchFamily="34" charset="0"/>
                  <a:cs typeface="Arial" panose="020B0604020202020204" pitchFamily="34" charset="0"/>
                </a:rPr>
                <a:t>a=d=1</a:t>
              </a:r>
              <a:endParaRPr lang="en-GB" altLang="en-US" dirty="0">
                <a:effectLst>
                  <a:outerShdw blurRad="38100" dist="38100" dir="2700000" algn="tl">
                    <a:srgbClr val="000000">
                      <a:alpha val="43137"/>
                    </a:srgbClr>
                  </a:outerShdw>
                </a:effectLst>
              </a:endParaRPr>
            </a:p>
          </p:txBody>
        </p:sp>
        <p:sp>
          <p:nvSpPr>
            <p:cNvPr id="94" name="Rectangle 76">
              <a:extLst>
                <a:ext uri="{FF2B5EF4-FFF2-40B4-BE49-F238E27FC236}">
                  <a16:creationId xmlns:a16="http://schemas.microsoft.com/office/drawing/2014/main" id="{8F31B3E7-F4A4-433F-8C23-807BEB67DD69}"/>
                </a:ext>
              </a:extLst>
            </p:cNvPr>
            <p:cNvSpPr>
              <a:spLocks noChangeArrowheads="1"/>
            </p:cNvSpPr>
            <p:nvPr/>
          </p:nvSpPr>
          <p:spPr bwMode="auto">
            <a:xfrm>
              <a:off x="5510030" y="2530853"/>
              <a:ext cx="1052852" cy="498598"/>
            </a:xfrm>
            <a:prstGeom prst="rect">
              <a:avLst/>
            </a:prstGeom>
            <a:solidFill>
              <a:schemeClr val="bg1"/>
            </a:solidFill>
            <a:ln>
              <a:noFill/>
            </a:ln>
            <a:effectLst>
              <a:outerShdw blurRad="50800" dist="38100" dir="2700000" algn="tl" rotWithShape="0">
                <a:prstClr val="black">
                  <a:alpha val="40000"/>
                </a:prstClr>
              </a:outerShdw>
            </a:effectLst>
          </p:spPr>
          <p:txBody>
            <a:bodyPr wrap="none" lIns="0" tIns="0" rIns="0" bIns="0">
              <a:spAutoFit/>
            </a:bodyPr>
            <a:lstStyle/>
            <a:p>
              <a:pPr algn="ctr">
                <a:lnSpc>
                  <a:spcPct val="90000"/>
                </a:lnSpc>
              </a:pPr>
              <a:r>
                <a:rPr lang="en-GB" altLang="en-US" dirty="0">
                  <a:solidFill>
                    <a:schemeClr val="tx1">
                      <a:lumMod val="50000"/>
                      <a:lumOff val="50000"/>
                    </a:schemeClr>
                  </a:solidFill>
                </a:rPr>
                <a:t>Correlation</a:t>
              </a:r>
              <a:br>
                <a:rPr lang="en-GB" altLang="en-US" dirty="0">
                  <a:solidFill>
                    <a:schemeClr val="tx1">
                      <a:lumMod val="50000"/>
                      <a:lumOff val="50000"/>
                    </a:schemeClr>
                  </a:solidFill>
                </a:rPr>
              </a:br>
              <a:r>
                <a:rPr lang="en-GB" altLang="en-US" dirty="0">
                  <a:solidFill>
                    <a:schemeClr val="tx1">
                      <a:lumMod val="50000"/>
                      <a:lumOff val="50000"/>
                    </a:schemeClr>
                  </a:solidFill>
                </a:rPr>
                <a:t> </a:t>
              </a:r>
              <a:r>
                <a:rPr lang="en-GB" altLang="en-US" b="1" dirty="0">
                  <a:solidFill>
                    <a:schemeClr val="tx1">
                      <a:lumMod val="50000"/>
                      <a:lumOff val="50000"/>
                    </a:schemeClr>
                  </a:solidFill>
                  <a:effectLst>
                    <a:outerShdw blurRad="38100" dist="38100" dir="2700000" algn="tl">
                      <a:srgbClr val="000000">
                        <a:alpha val="43137"/>
                      </a:srgbClr>
                    </a:outerShdw>
                  </a:effectLst>
                  <a:latin typeface="Georgia" panose="02040502050405020303" pitchFamily="18" charset="0"/>
                  <a:cs typeface="Arial" panose="020B0604020202020204" pitchFamily="34" charset="0"/>
                </a:rPr>
                <a:t>r</a:t>
              </a:r>
              <a:endParaRPr lang="en-GB" altLang="en-US" dirty="0">
                <a:solidFill>
                  <a:schemeClr val="tx1">
                    <a:lumMod val="50000"/>
                    <a:lumOff val="50000"/>
                  </a:schemeClr>
                </a:solidFill>
                <a:effectLst>
                  <a:outerShdw blurRad="38100" dist="38100" dir="2700000" algn="tl">
                    <a:srgbClr val="000000">
                      <a:alpha val="43137"/>
                    </a:srgbClr>
                  </a:outerShdw>
                </a:effectLst>
              </a:endParaRPr>
            </a:p>
          </p:txBody>
        </p:sp>
        <p:sp>
          <p:nvSpPr>
            <p:cNvPr id="10" name="Freeform: Shape 9">
              <a:extLst>
                <a:ext uri="{FF2B5EF4-FFF2-40B4-BE49-F238E27FC236}">
                  <a16:creationId xmlns:a16="http://schemas.microsoft.com/office/drawing/2014/main" id="{3FC3BBFC-1D20-42D6-8259-008BD19066D2}"/>
                </a:ext>
              </a:extLst>
            </p:cNvPr>
            <p:cNvSpPr/>
            <p:nvPr/>
          </p:nvSpPr>
          <p:spPr>
            <a:xfrm>
              <a:off x="499328" y="909629"/>
              <a:ext cx="5710766" cy="2832100"/>
            </a:xfrm>
            <a:custGeom>
              <a:avLst/>
              <a:gdLst>
                <a:gd name="connsiteX0" fmla="*/ 0 w 5710766"/>
                <a:gd name="connsiteY0" fmla="*/ 0 h 2832100"/>
                <a:gd name="connsiteX1" fmla="*/ 264583 w 5710766"/>
                <a:gd name="connsiteY1" fmla="*/ 48684 h 2832100"/>
                <a:gd name="connsiteX2" fmla="*/ 575733 w 5710766"/>
                <a:gd name="connsiteY2" fmla="*/ 107950 h 2832100"/>
                <a:gd name="connsiteX3" fmla="*/ 891116 w 5710766"/>
                <a:gd name="connsiteY3" fmla="*/ 179917 h 2832100"/>
                <a:gd name="connsiteX4" fmla="*/ 1200150 w 5710766"/>
                <a:gd name="connsiteY4" fmla="*/ 247650 h 2832100"/>
                <a:gd name="connsiteX5" fmla="*/ 1509183 w 5710766"/>
                <a:gd name="connsiteY5" fmla="*/ 325967 h 2832100"/>
                <a:gd name="connsiteX6" fmla="*/ 1822450 w 5710766"/>
                <a:gd name="connsiteY6" fmla="*/ 408517 h 2832100"/>
                <a:gd name="connsiteX7" fmla="*/ 2133600 w 5710766"/>
                <a:gd name="connsiteY7" fmla="*/ 501650 h 2832100"/>
                <a:gd name="connsiteX8" fmla="*/ 2444750 w 5710766"/>
                <a:gd name="connsiteY8" fmla="*/ 601134 h 2832100"/>
                <a:gd name="connsiteX9" fmla="*/ 2755900 w 5710766"/>
                <a:gd name="connsiteY9" fmla="*/ 704850 h 2832100"/>
                <a:gd name="connsiteX10" fmla="*/ 3064933 w 5710766"/>
                <a:gd name="connsiteY10" fmla="*/ 827617 h 2832100"/>
                <a:gd name="connsiteX11" fmla="*/ 3378200 w 5710766"/>
                <a:gd name="connsiteY11" fmla="*/ 952500 h 2832100"/>
                <a:gd name="connsiteX12" fmla="*/ 3689350 w 5710766"/>
                <a:gd name="connsiteY12" fmla="*/ 1098550 h 2832100"/>
                <a:gd name="connsiteX13" fmla="*/ 3994150 w 5710766"/>
                <a:gd name="connsiteY13" fmla="*/ 1259417 h 2832100"/>
                <a:gd name="connsiteX14" fmla="*/ 4313766 w 5710766"/>
                <a:gd name="connsiteY14" fmla="*/ 1449917 h 2832100"/>
                <a:gd name="connsiteX15" fmla="*/ 4620683 w 5710766"/>
                <a:gd name="connsiteY15" fmla="*/ 1661584 h 2832100"/>
                <a:gd name="connsiteX16" fmla="*/ 4931833 w 5710766"/>
                <a:gd name="connsiteY16" fmla="*/ 1911350 h 2832100"/>
                <a:gd name="connsiteX17" fmla="*/ 5242983 w 5710766"/>
                <a:gd name="connsiteY17" fmla="*/ 2209800 h 2832100"/>
                <a:gd name="connsiteX18" fmla="*/ 5431366 w 5710766"/>
                <a:gd name="connsiteY18" fmla="*/ 2421467 h 2832100"/>
                <a:gd name="connsiteX19" fmla="*/ 5552016 w 5710766"/>
                <a:gd name="connsiteY19" fmla="*/ 2592917 h 2832100"/>
                <a:gd name="connsiteX20" fmla="*/ 5706533 w 5710766"/>
                <a:gd name="connsiteY20" fmla="*/ 2832100 h 2832100"/>
                <a:gd name="connsiteX21" fmla="*/ 5710766 w 5710766"/>
                <a:gd name="connsiteY21" fmla="*/ 2829984 h 283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710766" h="2832100">
                  <a:moveTo>
                    <a:pt x="0" y="0"/>
                  </a:moveTo>
                  <a:lnTo>
                    <a:pt x="264583" y="48684"/>
                  </a:lnTo>
                  <a:lnTo>
                    <a:pt x="575733" y="107950"/>
                  </a:lnTo>
                  <a:lnTo>
                    <a:pt x="891116" y="179917"/>
                  </a:lnTo>
                  <a:lnTo>
                    <a:pt x="1200150" y="247650"/>
                  </a:lnTo>
                  <a:lnTo>
                    <a:pt x="1509183" y="325967"/>
                  </a:lnTo>
                  <a:lnTo>
                    <a:pt x="1822450" y="408517"/>
                  </a:lnTo>
                  <a:lnTo>
                    <a:pt x="2133600" y="501650"/>
                  </a:lnTo>
                  <a:lnTo>
                    <a:pt x="2444750" y="601134"/>
                  </a:lnTo>
                  <a:lnTo>
                    <a:pt x="2755900" y="704850"/>
                  </a:lnTo>
                  <a:lnTo>
                    <a:pt x="3064933" y="827617"/>
                  </a:lnTo>
                  <a:lnTo>
                    <a:pt x="3378200" y="952500"/>
                  </a:lnTo>
                  <a:lnTo>
                    <a:pt x="3689350" y="1098550"/>
                  </a:lnTo>
                  <a:lnTo>
                    <a:pt x="3994150" y="1259417"/>
                  </a:lnTo>
                  <a:lnTo>
                    <a:pt x="4313766" y="1449917"/>
                  </a:lnTo>
                  <a:lnTo>
                    <a:pt x="4620683" y="1661584"/>
                  </a:lnTo>
                  <a:lnTo>
                    <a:pt x="4931833" y="1911350"/>
                  </a:lnTo>
                  <a:lnTo>
                    <a:pt x="5242983" y="2209800"/>
                  </a:lnTo>
                  <a:lnTo>
                    <a:pt x="5431366" y="2421467"/>
                  </a:lnTo>
                  <a:lnTo>
                    <a:pt x="5552016" y="2592917"/>
                  </a:lnTo>
                  <a:lnTo>
                    <a:pt x="5706533" y="2832100"/>
                  </a:lnTo>
                  <a:lnTo>
                    <a:pt x="5710766" y="2829984"/>
                  </a:lnTo>
                </a:path>
              </a:pathLst>
            </a:cu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Shape 11">
              <a:extLst>
                <a:ext uri="{FF2B5EF4-FFF2-40B4-BE49-F238E27FC236}">
                  <a16:creationId xmlns:a16="http://schemas.microsoft.com/office/drawing/2014/main" id="{4DC833B9-0456-402D-B56A-E992FFF77D7E}"/>
                </a:ext>
              </a:extLst>
            </p:cNvPr>
            <p:cNvSpPr/>
            <p:nvPr/>
          </p:nvSpPr>
          <p:spPr>
            <a:xfrm>
              <a:off x="6051344" y="3500429"/>
              <a:ext cx="620184" cy="1945217"/>
            </a:xfrm>
            <a:custGeom>
              <a:avLst/>
              <a:gdLst>
                <a:gd name="connsiteX0" fmla="*/ 0 w 620184"/>
                <a:gd name="connsiteY0" fmla="*/ 0 h 1945217"/>
                <a:gd name="connsiteX1" fmla="*/ 158750 w 620184"/>
                <a:gd name="connsiteY1" fmla="*/ 245534 h 1945217"/>
                <a:gd name="connsiteX2" fmla="*/ 376767 w 620184"/>
                <a:gd name="connsiteY2" fmla="*/ 679450 h 1945217"/>
                <a:gd name="connsiteX3" fmla="*/ 433917 w 620184"/>
                <a:gd name="connsiteY3" fmla="*/ 836084 h 1945217"/>
                <a:gd name="connsiteX4" fmla="*/ 563034 w 620184"/>
                <a:gd name="connsiteY4" fmla="*/ 1297517 h 1945217"/>
                <a:gd name="connsiteX5" fmla="*/ 613834 w 620184"/>
                <a:gd name="connsiteY5" fmla="*/ 1735667 h 1945217"/>
                <a:gd name="connsiteX6" fmla="*/ 620184 w 620184"/>
                <a:gd name="connsiteY6" fmla="*/ 1945217 h 1945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0184" h="1945217">
                  <a:moveTo>
                    <a:pt x="0" y="0"/>
                  </a:moveTo>
                  <a:lnTo>
                    <a:pt x="158750" y="245534"/>
                  </a:lnTo>
                  <a:lnTo>
                    <a:pt x="376767" y="679450"/>
                  </a:lnTo>
                  <a:lnTo>
                    <a:pt x="433917" y="836084"/>
                  </a:lnTo>
                  <a:lnTo>
                    <a:pt x="563034" y="1297517"/>
                  </a:lnTo>
                  <a:lnTo>
                    <a:pt x="613834" y="1735667"/>
                  </a:lnTo>
                  <a:lnTo>
                    <a:pt x="620184" y="194521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CA9B8FC6-C345-45ED-9EE9-1054B0D1DA21}"/>
                </a:ext>
              </a:extLst>
            </p:cNvPr>
            <p:cNvCxnSpPr>
              <a:cxnSpLocks/>
            </p:cNvCxnSpPr>
            <p:nvPr/>
          </p:nvCxnSpPr>
          <p:spPr>
            <a:xfrm>
              <a:off x="504416" y="3166409"/>
              <a:ext cx="6156325" cy="1587"/>
            </a:xfrm>
            <a:prstGeom prst="line">
              <a:avLst/>
            </a:prstGeom>
            <a:ln w="1270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1D99A82E-AE77-4F99-AF8D-E1D8EC07C767}"/>
                </a:ext>
              </a:extLst>
            </p:cNvPr>
            <p:cNvCxnSpPr>
              <a:cxnSpLocks/>
            </p:cNvCxnSpPr>
            <p:nvPr/>
          </p:nvCxnSpPr>
          <p:spPr>
            <a:xfrm>
              <a:off x="510331" y="4308668"/>
              <a:ext cx="6156325" cy="1587"/>
            </a:xfrm>
            <a:prstGeom prst="line">
              <a:avLst/>
            </a:prstGeom>
            <a:ln w="1270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EA3488D-C3BB-4AA7-9420-E7CDB1846E76}"/>
                </a:ext>
              </a:extLst>
            </p:cNvPr>
            <p:cNvCxnSpPr>
              <a:cxnSpLocks/>
            </p:cNvCxnSpPr>
            <p:nvPr/>
          </p:nvCxnSpPr>
          <p:spPr>
            <a:xfrm>
              <a:off x="4616750" y="900852"/>
              <a:ext cx="1033" cy="4536281"/>
            </a:xfrm>
            <a:prstGeom prst="straightConnector1">
              <a:avLst/>
            </a:prstGeom>
            <a:ln w="19050">
              <a:solidFill>
                <a:srgbClr val="7030A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6E10BDF-16E6-4048-8405-6790FAF914A2}"/>
                </a:ext>
              </a:extLst>
            </p:cNvPr>
            <p:cNvSpPr txBox="1"/>
            <p:nvPr/>
          </p:nvSpPr>
          <p:spPr>
            <a:xfrm>
              <a:off x="6707413" y="757657"/>
              <a:ext cx="559244" cy="4909036"/>
            </a:xfrm>
            <a:prstGeom prst="rect">
              <a:avLst/>
            </a:prstGeom>
            <a:solidFill>
              <a:schemeClr val="bg1"/>
            </a:solidFill>
          </p:spPr>
          <p:txBody>
            <a:bodyPr wrap="square" rtlCol="0">
              <a:spAutoFit/>
            </a:bodyPr>
            <a:lstStyle/>
            <a:p>
              <a:r>
                <a:rPr lang="en-GB" sz="1500" dirty="0">
                  <a:solidFill>
                    <a:schemeClr val="tx1">
                      <a:lumMod val="50000"/>
                      <a:lumOff val="50000"/>
                    </a:schemeClr>
                  </a:solidFill>
                  <a:latin typeface="Arial" panose="020B0604020202020204" pitchFamily="34" charset="0"/>
                  <a:cs typeface="Arial" panose="020B0604020202020204" pitchFamily="34" charset="0"/>
                </a:rPr>
                <a:t>1.0</a:t>
              </a:r>
            </a:p>
            <a:p>
              <a:endParaRPr lang="en-GB" sz="1500" dirty="0">
                <a:solidFill>
                  <a:schemeClr val="tx1">
                    <a:lumMod val="50000"/>
                    <a:lumOff val="50000"/>
                  </a:schemeClr>
                </a:solidFill>
                <a:latin typeface="Arial" panose="020B0604020202020204" pitchFamily="34" charset="0"/>
                <a:cs typeface="Arial" panose="020B0604020202020204" pitchFamily="34" charset="0"/>
              </a:endParaRPr>
            </a:p>
            <a:p>
              <a:endParaRPr lang="en-GB" sz="1500" dirty="0">
                <a:solidFill>
                  <a:schemeClr val="tx1">
                    <a:lumMod val="50000"/>
                    <a:lumOff val="50000"/>
                  </a:schemeClr>
                </a:solidFill>
                <a:latin typeface="Arial" panose="020B0604020202020204" pitchFamily="34" charset="0"/>
                <a:cs typeface="Arial" panose="020B0604020202020204" pitchFamily="34" charset="0"/>
              </a:endParaRPr>
            </a:p>
            <a:p>
              <a:endParaRPr lang="en-GB" sz="1500" dirty="0">
                <a:solidFill>
                  <a:schemeClr val="tx1">
                    <a:lumMod val="50000"/>
                    <a:lumOff val="50000"/>
                  </a:schemeClr>
                </a:solidFill>
                <a:latin typeface="Arial" panose="020B0604020202020204" pitchFamily="34" charset="0"/>
                <a:cs typeface="Arial" panose="020B0604020202020204" pitchFamily="34" charset="0"/>
              </a:endParaRPr>
            </a:p>
            <a:p>
              <a:endParaRPr lang="en-GB" sz="1500" dirty="0">
                <a:solidFill>
                  <a:schemeClr val="tx1">
                    <a:lumMod val="50000"/>
                    <a:lumOff val="50000"/>
                  </a:schemeClr>
                </a:solidFill>
                <a:latin typeface="Arial" panose="020B0604020202020204" pitchFamily="34" charset="0"/>
                <a:cs typeface="Arial" panose="020B0604020202020204" pitchFamily="34" charset="0"/>
              </a:endParaRPr>
            </a:p>
            <a:p>
              <a:endParaRPr lang="en-GB" sz="1500" dirty="0">
                <a:solidFill>
                  <a:schemeClr val="tx1">
                    <a:lumMod val="50000"/>
                    <a:lumOff val="50000"/>
                  </a:schemeClr>
                </a:solidFill>
                <a:latin typeface="Arial" panose="020B0604020202020204" pitchFamily="34" charset="0"/>
                <a:cs typeface="Arial" panose="020B0604020202020204" pitchFamily="34" charset="0"/>
              </a:endParaRPr>
            </a:p>
            <a:p>
              <a:r>
                <a:rPr lang="en-GB" sz="1500" dirty="0">
                  <a:solidFill>
                    <a:schemeClr val="tx1">
                      <a:lumMod val="50000"/>
                      <a:lumOff val="50000"/>
                    </a:schemeClr>
                  </a:solidFill>
                  <a:latin typeface="Arial" panose="020B0604020202020204" pitchFamily="34" charset="0"/>
                  <a:cs typeface="Arial" panose="020B0604020202020204" pitchFamily="34" charset="0"/>
                </a:rPr>
                <a:t>0.7</a:t>
              </a:r>
            </a:p>
            <a:p>
              <a:endParaRPr lang="en-GB" sz="15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r>
                <a:rPr lang="en-GB" sz="1500" dirty="0">
                  <a:solidFill>
                    <a:srgbClr val="C00000"/>
                  </a:solidFill>
                  <a:latin typeface="Arial" panose="020B0604020202020204" pitchFamily="34" charset="0"/>
                  <a:cs typeface="Arial" panose="020B0604020202020204" pitchFamily="34" charset="0"/>
                </a:rPr>
                <a:t>0.5</a:t>
              </a:r>
            </a:p>
            <a:p>
              <a:endParaRPr lang="en-GB" sz="1500" dirty="0">
                <a:latin typeface="Arial" panose="020B0604020202020204" pitchFamily="34" charset="0"/>
                <a:cs typeface="Arial" panose="020B0604020202020204" pitchFamily="34" charset="0"/>
              </a:endParaRPr>
            </a:p>
            <a:p>
              <a:endParaRPr lang="en-GB" sz="1500" dirty="0">
                <a:latin typeface="Arial" panose="020B0604020202020204" pitchFamily="34" charset="0"/>
                <a:cs typeface="Arial" panose="020B0604020202020204" pitchFamily="34" charset="0"/>
              </a:endParaRPr>
            </a:p>
            <a:p>
              <a:endParaRPr lang="en-GB" sz="1500" dirty="0">
                <a:latin typeface="Arial" panose="020B0604020202020204" pitchFamily="34" charset="0"/>
                <a:cs typeface="Arial" panose="020B0604020202020204" pitchFamily="34" charset="0"/>
              </a:endParaRPr>
            </a:p>
            <a:p>
              <a:endParaRPr lang="en-GB" sz="1500" dirty="0">
                <a:latin typeface="Arial" panose="020B0604020202020204" pitchFamily="34" charset="0"/>
                <a:cs typeface="Arial" panose="020B0604020202020204" pitchFamily="34" charset="0"/>
              </a:endParaRPr>
            </a:p>
            <a:p>
              <a:r>
                <a:rPr lang="en-GB" sz="1500" dirty="0">
                  <a:solidFill>
                    <a:srgbClr val="C00000"/>
                  </a:solidFill>
                  <a:latin typeface="Arial" panose="020B0604020202020204" pitchFamily="34" charset="0"/>
                  <a:cs typeface="Arial" panose="020B0604020202020204" pitchFamily="34" charset="0"/>
                </a:rPr>
                <a:t>0.25</a:t>
              </a:r>
            </a:p>
            <a:p>
              <a:endParaRPr lang="en-GB" sz="1500" dirty="0">
                <a:latin typeface="Arial" panose="020B0604020202020204" pitchFamily="34" charset="0"/>
                <a:cs typeface="Arial" panose="020B0604020202020204" pitchFamily="34" charset="0"/>
              </a:endParaRPr>
            </a:p>
            <a:p>
              <a:endParaRPr lang="en-GB" sz="1500" dirty="0">
                <a:latin typeface="Arial" panose="020B0604020202020204" pitchFamily="34" charset="0"/>
                <a:cs typeface="Arial" panose="020B0604020202020204" pitchFamily="34" charset="0"/>
              </a:endParaRPr>
            </a:p>
            <a:p>
              <a:endParaRPr lang="en-GB" sz="1500" dirty="0">
                <a:latin typeface="Arial" panose="020B0604020202020204" pitchFamily="34" charset="0"/>
                <a:cs typeface="Arial" panose="020B0604020202020204" pitchFamily="34" charset="0"/>
              </a:endParaRPr>
            </a:p>
            <a:p>
              <a:endParaRPr lang="en-GB" sz="1500" dirty="0">
                <a:latin typeface="Arial" panose="020B0604020202020204" pitchFamily="34" charset="0"/>
                <a:cs typeface="Arial" panose="020B0604020202020204" pitchFamily="34" charset="0"/>
              </a:endParaRPr>
            </a:p>
            <a:p>
              <a:r>
                <a:rPr lang="en-GB" sz="1500" dirty="0">
                  <a:solidFill>
                    <a:schemeClr val="tx1">
                      <a:lumMod val="50000"/>
                      <a:lumOff val="50000"/>
                    </a:schemeClr>
                  </a:solidFill>
                  <a:latin typeface="Arial" panose="020B0604020202020204" pitchFamily="34" charset="0"/>
                  <a:cs typeface="Arial" panose="020B0604020202020204" pitchFamily="34" charset="0"/>
                </a:rPr>
                <a:t>0.0</a:t>
              </a:r>
            </a:p>
          </p:txBody>
        </p:sp>
        <p:sp>
          <p:nvSpPr>
            <p:cNvPr id="78" name="Rectangle 75"/>
            <p:cNvSpPr>
              <a:spLocks noChangeArrowheads="1"/>
            </p:cNvSpPr>
            <p:nvPr/>
          </p:nvSpPr>
          <p:spPr bwMode="auto">
            <a:xfrm>
              <a:off x="6427379" y="5571787"/>
              <a:ext cx="352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000" dirty="0">
                  <a:solidFill>
                    <a:srgbClr val="000000"/>
                  </a:solidFill>
                  <a:latin typeface="Arial" panose="020B0604020202020204" pitchFamily="34" charset="0"/>
                </a:rPr>
                <a:t>1.0</a:t>
              </a:r>
              <a:endParaRPr lang="en-GB" altLang="en-US" dirty="0"/>
            </a:p>
          </p:txBody>
        </p:sp>
        <p:sp>
          <p:nvSpPr>
            <p:cNvPr id="90" name="TextBox 89">
              <a:extLst>
                <a:ext uri="{FF2B5EF4-FFF2-40B4-BE49-F238E27FC236}">
                  <a16:creationId xmlns:a16="http://schemas.microsoft.com/office/drawing/2014/main" id="{0B6E6984-65CA-4E41-92AF-836776D73923}"/>
                </a:ext>
              </a:extLst>
            </p:cNvPr>
            <p:cNvSpPr txBox="1"/>
            <p:nvPr/>
          </p:nvSpPr>
          <p:spPr>
            <a:xfrm rot="16200000">
              <a:off x="5237908" y="2971195"/>
              <a:ext cx="4110182" cy="369332"/>
            </a:xfrm>
            <a:prstGeom prst="rect">
              <a:avLst/>
            </a:prstGeom>
            <a:noFill/>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Correl. between parental mean and F1</a:t>
              </a:r>
            </a:p>
          </p:txBody>
        </p:sp>
      </p:grpSp>
      <p:sp>
        <p:nvSpPr>
          <p:cNvPr id="6" name="Textfeld 5"/>
          <p:cNvSpPr txBox="1"/>
          <p:nvPr/>
        </p:nvSpPr>
        <p:spPr>
          <a:xfrm>
            <a:off x="11502741" y="369791"/>
            <a:ext cx="62653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12</a:t>
            </a:fld>
            <a:endParaRPr lang="en-GB" sz="2400" dirty="0">
              <a:latin typeface="Arial" panose="020B0604020202020204" pitchFamily="34" charset="0"/>
              <a:cs typeface="Arial" panose="020B0604020202020204" pitchFamily="34" charset="0"/>
            </a:endParaRPr>
          </a:p>
        </p:txBody>
      </p:sp>
      <p:sp>
        <p:nvSpPr>
          <p:cNvPr id="87" name="Rectangle 76">
            <a:extLst>
              <a:ext uri="{FF2B5EF4-FFF2-40B4-BE49-F238E27FC236}">
                <a16:creationId xmlns:a16="http://schemas.microsoft.com/office/drawing/2014/main" id="{AEFE44E3-47E6-4631-B31D-AAEF28A49B24}"/>
              </a:ext>
            </a:extLst>
          </p:cNvPr>
          <p:cNvSpPr>
            <a:spLocks noChangeArrowheads="1"/>
          </p:cNvSpPr>
          <p:nvPr/>
        </p:nvSpPr>
        <p:spPr bwMode="auto">
          <a:xfrm rot="16200000">
            <a:off x="4255357" y="1329400"/>
            <a:ext cx="1032521" cy="276999"/>
          </a:xfrm>
          <a:prstGeom prst="rect">
            <a:avLst/>
          </a:prstGeom>
          <a:solidFill>
            <a:schemeClr val="bg1"/>
          </a:solidFill>
          <a:ln w="9525">
            <a:solidFill>
              <a:srgbClr val="7030A0"/>
            </a:solidFill>
            <a:prstDash val="solid"/>
            <a:miter lim="800000"/>
            <a:headEnd/>
            <a:tailEnd/>
            <a:extLst>
              <a:ext uri="{C807C97D-BFC1-408E-A445-0C87EB9F89A2}">
                <ask:lineSketchStyleProps xmlns:ask="http://schemas.microsoft.com/office/drawing/2018/sketchyshapes">
                  <ask:type>
                    <ask:lineSketchNone/>
                  </ask:type>
                </ask:lineSketchStyleProps>
              </a:ext>
            </a:extLst>
          </a:ln>
          <a:effectLst>
            <a:outerShdw blurRad="50800" dist="38100" dir="2700000" algn="tl" rotWithShape="0">
              <a:prstClr val="black">
                <a:alpha val="40000"/>
              </a:prstClr>
            </a:outerShdw>
          </a:effectLst>
        </p:spPr>
        <p:txBody>
          <a:bodyPr wrap="square" lIns="0" tIns="0" rIns="0" bIns="0">
            <a:spAutoFit/>
          </a:bodyPr>
          <a:lstStyle/>
          <a:p>
            <a:pPr algn="ctr"/>
            <a:r>
              <a:rPr lang="en-GB" altLang="en-US" dirty="0">
                <a:solidFill>
                  <a:srgbClr val="7030A0"/>
                </a:solidFill>
                <a:latin typeface="Arial" panose="020B0604020202020204" pitchFamily="34" charset="0"/>
                <a:cs typeface="Arial" panose="020B0604020202020204" pitchFamily="34" charset="0"/>
              </a:rPr>
              <a:t>p(A</a:t>
            </a:r>
            <a:r>
              <a:rPr lang="en-GB" altLang="en-US" baseline="-25000" dirty="0">
                <a:solidFill>
                  <a:srgbClr val="7030A0"/>
                </a:solidFill>
                <a:latin typeface="Arial" panose="020B0604020202020204" pitchFamily="34" charset="0"/>
                <a:cs typeface="Arial" panose="020B0604020202020204" pitchFamily="34" charset="0"/>
              </a:rPr>
              <a:t>1</a:t>
            </a:r>
            <a:r>
              <a:rPr lang="en-GB" altLang="en-US" dirty="0">
                <a:solidFill>
                  <a:srgbClr val="7030A0"/>
                </a:solidFill>
                <a:latin typeface="Arial" panose="020B0604020202020204" pitchFamily="34" charset="0"/>
                <a:cs typeface="Arial" panose="020B0604020202020204" pitchFamily="34" charset="0"/>
              </a:rPr>
              <a:t>)=2/3</a:t>
            </a:r>
            <a:endParaRPr lang="en-GB" altLang="en-US" dirty="0">
              <a:solidFill>
                <a:srgbClr val="7030A0"/>
              </a:solidFill>
              <a:effectLst>
                <a:outerShdw blurRad="38100" dist="38100" dir="2700000" algn="tl">
                  <a:srgbClr val="000000">
                    <a:alpha val="43137"/>
                  </a:srgbClr>
                </a:outerShdw>
              </a:effectLst>
            </a:endParaRPr>
          </a:p>
        </p:txBody>
      </p:sp>
      <p:cxnSp>
        <p:nvCxnSpPr>
          <p:cNvPr id="3" name="Straight Connector 2">
            <a:extLst>
              <a:ext uri="{FF2B5EF4-FFF2-40B4-BE49-F238E27FC236}">
                <a16:creationId xmlns:a16="http://schemas.microsoft.com/office/drawing/2014/main" id="{E7FCEC3F-D596-4608-80C4-F565F8E96919}"/>
              </a:ext>
            </a:extLst>
          </p:cNvPr>
          <p:cNvCxnSpPr>
            <a:cxnSpLocks/>
          </p:cNvCxnSpPr>
          <p:nvPr/>
        </p:nvCxnSpPr>
        <p:spPr>
          <a:xfrm>
            <a:off x="4645467" y="5447962"/>
            <a:ext cx="2000250" cy="0"/>
          </a:xfrm>
          <a:prstGeom prst="line">
            <a:avLst/>
          </a:prstGeom>
          <a:ln w="38100">
            <a:solidFill>
              <a:srgbClr val="7030A0"/>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45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795" y="69112"/>
            <a:ext cx="1200415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After ~1940, Population Breeding in maize was replaced by hybrid breeding: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First by 4-way cross hybrids (doubles), then by single-cross hybrids.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95" y="974536"/>
            <a:ext cx="10058400" cy="5662295"/>
          </a:xfrm>
          <a:prstGeom prst="rect">
            <a:avLst/>
          </a:prstGeom>
          <a:effectLst>
            <a:outerShdw blurRad="50800" dist="38100" dir="2700000" algn="tl" rotWithShape="0">
              <a:prstClr val="black">
                <a:alpha val="40000"/>
              </a:prstClr>
            </a:outerShdw>
          </a:effectLst>
        </p:spPr>
      </p:pic>
      <p:sp>
        <p:nvSpPr>
          <p:cNvPr id="4" name="TextBox 3"/>
          <p:cNvSpPr txBox="1"/>
          <p:nvPr/>
        </p:nvSpPr>
        <p:spPr>
          <a:xfrm>
            <a:off x="9101667" y="974536"/>
            <a:ext cx="2966287" cy="461664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Single-cross hybrids were bred as soon as better-yielding inbred lines were developed.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Inbreeding depression was reduced by breeding, pro-</a:t>
            </a:r>
            <a:r>
              <a:rPr lang="en-GB" dirty="0" err="1">
                <a:latin typeface="Arial" panose="020B0604020202020204" pitchFamily="34" charset="0"/>
                <a:cs typeface="Arial" panose="020B0604020202020204" pitchFamily="34" charset="0"/>
              </a:rPr>
              <a:t>bably</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purging the germ-</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plasm from semi-</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lethal and lethal re-</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cessive</a:t>
            </a:r>
            <a:r>
              <a:rPr lang="en-GB" dirty="0">
                <a:latin typeface="Arial" panose="020B0604020202020204" pitchFamily="34" charset="0"/>
                <a:cs typeface="Arial" panose="020B0604020202020204" pitchFamily="34" charset="0"/>
              </a:rPr>
              <a:t> alleles.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Yield increase of inbred lines  across decades of breeding was slightly more pronounced than yield increase of their hybrids.</a:t>
            </a:r>
          </a:p>
        </p:txBody>
      </p:sp>
      <p:sp>
        <p:nvSpPr>
          <p:cNvPr id="5" name="TextBox 4"/>
          <p:cNvSpPr txBox="1"/>
          <p:nvPr/>
        </p:nvSpPr>
        <p:spPr>
          <a:xfrm>
            <a:off x="8012784" y="3147240"/>
            <a:ext cx="1694249" cy="738664"/>
          </a:xfrm>
          <a:prstGeom prst="rect">
            <a:avLst/>
          </a:prstGeom>
          <a:noFill/>
          <a:ln w="3175">
            <a:solidFill>
              <a:schemeClr val="tx1"/>
            </a:solidFill>
          </a:ln>
          <a:effectLst/>
        </p:spPr>
        <p:txBody>
          <a:bodyPr wrap="square" rtlCol="0">
            <a:spAutoFit/>
          </a:bodyPr>
          <a:lstStyle/>
          <a:p>
            <a:endParaRPr lang="en-GB" sz="600" dirty="0"/>
          </a:p>
          <a:p>
            <a:r>
              <a:rPr lang="en-GB" dirty="0">
                <a:latin typeface="Arial" panose="020B0604020202020204" pitchFamily="34" charset="0"/>
                <a:cs typeface="Arial" panose="020B0604020202020204" pitchFamily="34" charset="0"/>
              </a:rPr>
              <a:t>Drought stress  season</a:t>
            </a:r>
          </a:p>
        </p:txBody>
      </p:sp>
      <p:sp>
        <p:nvSpPr>
          <p:cNvPr id="6" name="TextBox 5"/>
          <p:cNvSpPr txBox="1"/>
          <p:nvPr/>
        </p:nvSpPr>
        <p:spPr>
          <a:xfrm>
            <a:off x="2179675" y="4449724"/>
            <a:ext cx="1924493" cy="369332"/>
          </a:xfrm>
          <a:prstGeom prst="rect">
            <a:avLst/>
          </a:prstGeom>
          <a:solidFill>
            <a:srgbClr val="FFFF00"/>
          </a:solidFill>
          <a:ln>
            <a:solidFill>
              <a:schemeClr val="tx1">
                <a:lumMod val="50000"/>
                <a:lumOff val="50000"/>
              </a:schemeClr>
            </a:solidFill>
          </a:ln>
        </p:spPr>
        <p:txBody>
          <a:bodyPr wrap="square" rtlCol="0">
            <a:spAutoFit/>
          </a:bodyPr>
          <a:lstStyle/>
          <a:p>
            <a:pPr algn="ctr"/>
            <a:r>
              <a:rPr lang="en-GB" dirty="0">
                <a:latin typeface="Arial" panose="020B0604020202020204" pitchFamily="34" charset="0"/>
                <a:cs typeface="Arial" panose="020B0604020202020204" pitchFamily="34" charset="0"/>
              </a:rPr>
              <a:t>Population </a:t>
            </a:r>
            <a:r>
              <a:rPr lang="en-GB"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a:t>
            </a:r>
            <a:endParaRPr lang="en-GB" dirty="0"/>
          </a:p>
        </p:txBody>
      </p:sp>
      <p:sp>
        <p:nvSpPr>
          <p:cNvPr id="7" name="TextBox 6"/>
          <p:cNvSpPr txBox="1"/>
          <p:nvPr/>
        </p:nvSpPr>
        <p:spPr>
          <a:xfrm>
            <a:off x="6044610" y="4958314"/>
            <a:ext cx="2424223" cy="369332"/>
          </a:xfrm>
          <a:prstGeom prst="rect">
            <a:avLst/>
          </a:prstGeom>
          <a:solidFill>
            <a:srgbClr val="FFFF00"/>
          </a:solidFill>
          <a:ln w="3175">
            <a:solidFill>
              <a:schemeClr val="tx1"/>
            </a:solidFill>
          </a:ln>
        </p:spPr>
        <p:txBody>
          <a:bodyPr wrap="square" rtlCol="0">
            <a:spAutoFit/>
          </a:bodyPr>
          <a:lstStyle>
            <a:defPPr>
              <a:defRPr lang="en-US"/>
            </a:defPPr>
            <a:lvl1pPr algn="ctr">
              <a:defRPr>
                <a:latin typeface="Arial" panose="020B0604020202020204" pitchFamily="34" charset="0"/>
                <a:cs typeface="Arial" panose="020B0604020202020204" pitchFamily="34" charset="0"/>
              </a:defRPr>
            </a:lvl1pPr>
          </a:lstStyle>
          <a:p>
            <a:r>
              <a:rPr lang="en-GB" dirty="0"/>
              <a:t>Double cross hybrids</a:t>
            </a:r>
          </a:p>
        </p:txBody>
      </p:sp>
      <p:sp>
        <p:nvSpPr>
          <p:cNvPr id="8" name="TextBox 7"/>
          <p:cNvSpPr txBox="1"/>
          <p:nvPr/>
        </p:nvSpPr>
        <p:spPr>
          <a:xfrm>
            <a:off x="5374759" y="2087524"/>
            <a:ext cx="2385238" cy="369332"/>
          </a:xfrm>
          <a:prstGeom prst="rect">
            <a:avLst/>
          </a:prstGeom>
          <a:solidFill>
            <a:srgbClr val="FFFF00"/>
          </a:solidFill>
          <a:ln w="3175">
            <a:solidFill>
              <a:schemeClr val="tx1"/>
            </a:solidFill>
          </a:ln>
        </p:spPr>
        <p:txBody>
          <a:bodyPr wrap="square" rtlCol="0">
            <a:spAutoFit/>
          </a:bodyPr>
          <a:lstStyle/>
          <a:p>
            <a:pPr algn="ctr"/>
            <a:r>
              <a:rPr lang="en-GB" dirty="0">
                <a:latin typeface="Arial" panose="020B0604020202020204" pitchFamily="34" charset="0"/>
                <a:cs typeface="Arial" panose="020B0604020202020204" pitchFamily="34" charset="0"/>
              </a:rPr>
              <a:t>Single cross hybrids. </a:t>
            </a:r>
            <a:endParaRPr lang="en-GB" dirty="0"/>
          </a:p>
        </p:txBody>
      </p:sp>
      <p:sp>
        <p:nvSpPr>
          <p:cNvPr id="9" name="Rectangle 8"/>
          <p:cNvSpPr/>
          <p:nvPr/>
        </p:nvSpPr>
        <p:spPr>
          <a:xfrm>
            <a:off x="5613991" y="5587411"/>
            <a:ext cx="1254642" cy="3774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p:cNvSpPr txBox="1"/>
          <p:nvPr/>
        </p:nvSpPr>
        <p:spPr>
          <a:xfrm>
            <a:off x="4683642" y="2765534"/>
            <a:ext cx="2620925" cy="369332"/>
          </a:xfrm>
          <a:prstGeom prst="rect">
            <a:avLst/>
          </a:prstGeom>
          <a:solidFill>
            <a:srgbClr val="FFFF00"/>
          </a:solidFill>
          <a:ln w="3175">
            <a:solidFill>
              <a:schemeClr val="tx1"/>
            </a:solidFill>
          </a:ln>
        </p:spPr>
        <p:txBody>
          <a:bodyPr wrap="square" rtlCol="0">
            <a:spAutoFit/>
          </a:bodyPr>
          <a:lstStyle>
            <a:defPPr>
              <a:defRPr lang="en-US"/>
            </a:defPPr>
            <a:lvl1pPr algn="ctr">
              <a:defRPr>
                <a:latin typeface="Arial" panose="020B0604020202020204" pitchFamily="34" charset="0"/>
                <a:cs typeface="Arial" panose="020B0604020202020204" pitchFamily="34" charset="0"/>
              </a:defRPr>
            </a:lvl1pPr>
          </a:lstStyle>
          <a:p>
            <a:r>
              <a:rPr lang="en-GB" dirty="0"/>
              <a:t>Slope = 1.89;  R²=0.935</a:t>
            </a:r>
          </a:p>
        </p:txBody>
      </p:sp>
      <p:sp>
        <p:nvSpPr>
          <p:cNvPr id="11" name="Rectangle 10"/>
          <p:cNvSpPr/>
          <p:nvPr/>
        </p:nvSpPr>
        <p:spPr>
          <a:xfrm>
            <a:off x="72262" y="6421838"/>
            <a:ext cx="5731638" cy="36933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http://www.kingcorn.org/news/timeless/yieldtrends.html</a:t>
            </a:r>
            <a:endParaRPr lang="en-GB" dirty="0"/>
          </a:p>
        </p:txBody>
      </p:sp>
      <p:sp>
        <p:nvSpPr>
          <p:cNvPr id="12" name="Textfeld 5">
            <a:extLst>
              <a:ext uri="{FF2B5EF4-FFF2-40B4-BE49-F238E27FC236}">
                <a16:creationId xmlns:a16="http://schemas.microsoft.com/office/drawing/2014/main" id="{0AD26D87-1081-4C84-9632-13BA9CD055A3}"/>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13</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6011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810AC8-BBB7-423D-9197-643625D83B23}"/>
              </a:ext>
            </a:extLst>
          </p:cNvPr>
          <p:cNvSpPr txBox="1"/>
          <p:nvPr/>
        </p:nvSpPr>
        <p:spPr>
          <a:xfrm>
            <a:off x="96288" y="50579"/>
            <a:ext cx="1203504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Troyer, 2006: </a:t>
            </a:r>
            <a:r>
              <a:rPr lang="en-GB" sz="2400" dirty="0" err="1">
                <a:latin typeface="Arial" panose="020B0604020202020204" pitchFamily="34" charset="0"/>
                <a:cs typeface="Arial" panose="020B0604020202020204" pitchFamily="34" charset="0"/>
              </a:rPr>
              <a:t>Adaptedness</a:t>
            </a:r>
            <a:r>
              <a:rPr lang="en-GB" sz="2400" dirty="0">
                <a:latin typeface="Arial" panose="020B0604020202020204" pitchFamily="34" charset="0"/>
                <a:cs typeface="Arial" panose="020B0604020202020204" pitchFamily="34" charset="0"/>
              </a:rPr>
              <a:t> and Heterosis in Corn and Mule Hybrids.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Crop Science 46: 528-543.</a:t>
            </a:r>
          </a:p>
        </p:txBody>
      </p:sp>
      <p:pic>
        <p:nvPicPr>
          <p:cNvPr id="4" name="Picture 3">
            <a:extLst>
              <a:ext uri="{FF2B5EF4-FFF2-40B4-BE49-F238E27FC236}">
                <a16:creationId xmlns:a16="http://schemas.microsoft.com/office/drawing/2014/main" id="{DDF0AC40-B25D-4736-9924-B60CD96C783A}"/>
              </a:ext>
            </a:extLst>
          </p:cNvPr>
          <p:cNvPicPr>
            <a:picLocks noChangeAspect="1"/>
          </p:cNvPicPr>
          <p:nvPr/>
        </p:nvPicPr>
        <p:blipFill>
          <a:blip r:embed="rId2"/>
          <a:stretch>
            <a:fillRect/>
          </a:stretch>
        </p:blipFill>
        <p:spPr>
          <a:xfrm>
            <a:off x="109605" y="987699"/>
            <a:ext cx="5437572" cy="4539544"/>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7566210E-1DB9-4838-9293-0F7401674DDD}"/>
              </a:ext>
            </a:extLst>
          </p:cNvPr>
          <p:cNvSpPr txBox="1"/>
          <p:nvPr/>
        </p:nvSpPr>
        <p:spPr>
          <a:xfrm>
            <a:off x="5712781" y="995325"/>
            <a:ext cx="4816136" cy="27238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700" dirty="0">
                <a:latin typeface="Arial" panose="020B0604020202020204" pitchFamily="34" charset="0"/>
                <a:cs typeface="Arial" panose="020B0604020202020204" pitchFamily="34" charset="0"/>
              </a:rPr>
              <a:t>Observe yield of single-cross hybrids, their inbred parents, and heterosis over six decades in percentage of 1930 values. Percentage of heterosis in actuals values for each decade. From </a:t>
            </a:r>
            <a:r>
              <a:rPr lang="en-GB" sz="1700" dirty="0" err="1">
                <a:latin typeface="Arial" panose="020B0604020202020204" pitchFamily="34" charset="0"/>
                <a:cs typeface="Arial" panose="020B0604020202020204" pitchFamily="34" charset="0"/>
              </a:rPr>
              <a:t>Duvick</a:t>
            </a:r>
            <a:r>
              <a:rPr lang="en-GB" sz="1700" dirty="0">
                <a:latin typeface="Arial" panose="020B0604020202020204" pitchFamily="34" charset="0"/>
                <a:cs typeface="Arial" panose="020B0604020202020204" pitchFamily="34" charset="0"/>
              </a:rPr>
              <a:t>, 1999.</a:t>
            </a:r>
            <a:r>
              <a:rPr lang="en-GB" sz="1700" b="0" i="0" u="none" strike="noStrike" baseline="0" dirty="0">
                <a:latin typeface="Arial" panose="020B0604020202020204" pitchFamily="34" charset="0"/>
                <a:cs typeface="Arial" panose="020B0604020202020204" pitchFamily="34" charset="0"/>
              </a:rPr>
              <a:t> Heterosis: Feeding people and protecting natural resources. p. 19–29. In J.G. Coors and S. Pandey (ed.) The Genetics and Exploitation of Heterosis in Crops. ASA, Madison, WI.</a:t>
            </a:r>
          </a:p>
          <a:p>
            <a:endParaRPr lang="en-GB"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3CDF602-4E4B-4D97-9A05-07CEB4A37F06}"/>
              </a:ext>
            </a:extLst>
          </p:cNvPr>
          <p:cNvSpPr txBox="1"/>
          <p:nvPr/>
        </p:nvSpPr>
        <p:spPr>
          <a:xfrm>
            <a:off x="5730535" y="3413456"/>
            <a:ext cx="6294268"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C00000"/>
                </a:solidFill>
                <a:latin typeface="Arial" panose="020B0604020202020204" pitchFamily="34" charset="0"/>
                <a:cs typeface="Arial" panose="020B0604020202020204" pitchFamily="34" charset="0"/>
              </a:rPr>
              <a:t>Heterosis (expressed in %)</a:t>
            </a:r>
            <a:r>
              <a:rPr lang="en-GB" dirty="0">
                <a:latin typeface="Arial" panose="020B0604020202020204" pitchFamily="34" charset="0"/>
                <a:cs typeface="Arial" panose="020B0604020202020204" pitchFamily="34" charset="0"/>
              </a:rPr>
              <a:t> seems to decrease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across these 50 years whereas the performance of the inbred parents increased, and even more than the </a:t>
            </a:r>
            <a:r>
              <a:rPr lang="en-GB" dirty="0" err="1">
                <a:latin typeface="Arial" panose="020B0604020202020204" pitchFamily="34" charset="0"/>
                <a:cs typeface="Arial" panose="020B0604020202020204" pitchFamily="34" charset="0"/>
              </a:rPr>
              <a:t>perfor-mance</a:t>
            </a:r>
            <a:r>
              <a:rPr lang="en-GB" dirty="0">
                <a:latin typeface="Arial" panose="020B0604020202020204" pitchFamily="34" charset="0"/>
                <a:cs typeface="Arial" panose="020B0604020202020204" pitchFamily="34" charset="0"/>
              </a:rPr>
              <a:t> of their hybrids. Of course, management in 1980 was different from 1930 - the later bred cultivars should be better adapted to the more ‘recent‘ settings. </a:t>
            </a:r>
            <a:r>
              <a:rPr lang="en-GB" dirty="0">
                <a:solidFill>
                  <a:srgbClr val="0000FF"/>
                </a:solidFill>
                <a:latin typeface="Arial" panose="020B0604020202020204" pitchFamily="34" charset="0"/>
                <a:cs typeface="Arial" panose="020B0604020202020204" pitchFamily="34" charset="0"/>
              </a:rPr>
              <a:t>And be aware that heterosis is in %, the inbreds’ increase is measured versus a lower performance than the hybrids’   ...   hm hm </a:t>
            </a:r>
            <a:r>
              <a:rPr lang="en-GB" dirty="0" err="1">
                <a:solidFill>
                  <a:srgbClr val="0000FF"/>
                </a:solidFill>
                <a:latin typeface="Arial" panose="020B0604020202020204" pitchFamily="34" charset="0"/>
                <a:cs typeface="Arial" panose="020B0604020202020204" pitchFamily="34" charset="0"/>
              </a:rPr>
              <a:t>hm</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a:t>
            </a:r>
            <a:endParaRPr lang="en-GB" dirty="0"/>
          </a:p>
        </p:txBody>
      </p:sp>
      <p:sp>
        <p:nvSpPr>
          <p:cNvPr id="9" name="TextBox 8">
            <a:extLst>
              <a:ext uri="{FF2B5EF4-FFF2-40B4-BE49-F238E27FC236}">
                <a16:creationId xmlns:a16="http://schemas.microsoft.com/office/drawing/2014/main" id="{BCCD6C66-E7AE-4959-A56F-EE81725EC1EC}"/>
              </a:ext>
            </a:extLst>
          </p:cNvPr>
          <p:cNvSpPr txBox="1"/>
          <p:nvPr/>
        </p:nvSpPr>
        <p:spPr>
          <a:xfrm>
            <a:off x="109605" y="5814874"/>
            <a:ext cx="11915198"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Generally, the impression is that the homozygous performance which is free from dominance effects is the main driver of increased yield of maize hybrids. This is slightly counter-intuitive, since the grand narrative of hybrid breeding is heterosis (presumably based on dominant-recessive gene action).</a:t>
            </a:r>
          </a:p>
        </p:txBody>
      </p:sp>
      <p:pic>
        <p:nvPicPr>
          <p:cNvPr id="6" name="Picture 5">
            <a:extLst>
              <a:ext uri="{FF2B5EF4-FFF2-40B4-BE49-F238E27FC236}">
                <a16:creationId xmlns:a16="http://schemas.microsoft.com/office/drawing/2014/main" id="{753CBD8E-2369-433B-AE33-96D74DFB29E7}"/>
              </a:ext>
            </a:extLst>
          </p:cNvPr>
          <p:cNvPicPr>
            <a:picLocks noChangeAspect="1"/>
          </p:cNvPicPr>
          <p:nvPr/>
        </p:nvPicPr>
        <p:blipFill>
          <a:blip r:embed="rId3"/>
          <a:stretch>
            <a:fillRect/>
          </a:stretch>
        </p:blipFill>
        <p:spPr>
          <a:xfrm>
            <a:off x="10733098" y="956625"/>
            <a:ext cx="1331423" cy="2757947"/>
          </a:xfrm>
          <a:prstGeom prst="rect">
            <a:avLst/>
          </a:prstGeom>
          <a:effectLst>
            <a:outerShdw blurRad="50800" dist="38100" dir="2700000" algn="tl" rotWithShape="0">
              <a:prstClr val="black">
                <a:alpha val="40000"/>
              </a:prstClr>
            </a:outerShdw>
          </a:effectLst>
        </p:spPr>
      </p:pic>
      <p:sp>
        <p:nvSpPr>
          <p:cNvPr id="3" name="Rectangle: Rounded Corners 2">
            <a:extLst>
              <a:ext uri="{FF2B5EF4-FFF2-40B4-BE49-F238E27FC236}">
                <a16:creationId xmlns:a16="http://schemas.microsoft.com/office/drawing/2014/main" id="{B74E4EE9-D0DB-49C6-9C03-4589F2E1BC36}"/>
              </a:ext>
            </a:extLst>
          </p:cNvPr>
          <p:cNvSpPr/>
          <p:nvPr/>
        </p:nvSpPr>
        <p:spPr>
          <a:xfrm>
            <a:off x="1722268" y="3338004"/>
            <a:ext cx="1087515" cy="306280"/>
          </a:xfrm>
          <a:prstGeom prst="roundRect">
            <a:avLst/>
          </a:prstGeom>
          <a:noFill/>
          <a:ln w="28575">
            <a:solidFill>
              <a:srgbClr val="C00000"/>
            </a:solid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30683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15</a:t>
            </a:fld>
            <a:endParaRPr lang="en-US" sz="2400" dirty="0">
              <a:latin typeface="Arial" panose="020B0604020202020204" pitchFamily="34" charset="0"/>
              <a:cs typeface="Arial" panose="020B0604020202020204" pitchFamily="34" charset="0"/>
            </a:endParaRPr>
          </a:p>
        </p:txBody>
      </p:sp>
      <p:sp>
        <p:nvSpPr>
          <p:cNvPr id="3"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Box 3"/>
          <p:cNvSpPr txBox="1"/>
          <p:nvPr/>
        </p:nvSpPr>
        <p:spPr>
          <a:xfrm>
            <a:off x="353295" y="872835"/>
            <a:ext cx="11425382" cy="4401205"/>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We now compare two scenarios.</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Either we (1) cross two population -</a:t>
            </a:r>
          </a:p>
          <a:p>
            <a:r>
              <a:rPr lang="en-GB" sz="2800" dirty="0">
                <a:latin typeface="Arial" panose="020B0604020202020204" pitchFamily="34" charset="0"/>
                <a:cs typeface="Arial" panose="020B0604020202020204" pitchFamily="34" charset="0"/>
              </a:rPr>
              <a:t>	this is mimicking the basic approach of Hybrid </a:t>
            </a:r>
            <a:r>
              <a:rPr lang="en-GB" sz="2800" dirty="0" err="1">
                <a:latin typeface="Arial" panose="020B0604020202020204" pitchFamily="34" charset="0"/>
                <a:cs typeface="Arial" panose="020B0604020202020204" pitchFamily="34" charset="0"/>
              </a:rPr>
              <a:t>Bbreeding</a:t>
            </a:r>
            <a:endParaRPr lang="en-GB" sz="2800"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or we (2) mix two populations and-then-random-mate them -</a:t>
            </a:r>
          </a:p>
          <a:p>
            <a:r>
              <a:rPr lang="en-GB" sz="2800" dirty="0">
                <a:latin typeface="Arial" panose="020B0604020202020204" pitchFamily="34" charset="0"/>
                <a:cs typeface="Arial" panose="020B0604020202020204" pitchFamily="34" charset="0"/>
              </a:rPr>
              <a:t>	This is mimicking the basic approach of Population Breeding.</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We focus on the question when and how and why we are seeding different outcomes for ‘use of heterosis’</a:t>
            </a:r>
          </a:p>
        </p:txBody>
      </p:sp>
      <p:sp>
        <p:nvSpPr>
          <p:cNvPr id="5" name="Right Triangle 4">
            <a:extLst>
              <a:ext uri="{FF2B5EF4-FFF2-40B4-BE49-F238E27FC236}">
                <a16:creationId xmlns:a16="http://schemas.microsoft.com/office/drawing/2014/main" id="{9E5956F0-C99A-4F9A-A139-F68FC1FE7407}"/>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42815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48052" y="5658811"/>
            <a:ext cx="1391480" cy="761919"/>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71966" y="926377"/>
            <a:ext cx="11993033"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Genotype  ► Impact on Trait </a:t>
            </a:r>
            <a:r>
              <a:rPr lang="en-GB" dirty="0">
                <a:solidFill>
                  <a:srgbClr val="0000FF"/>
                </a:solidFill>
                <a:latin typeface="Arial" panose="020B0604020202020204" pitchFamily="34" charset="0"/>
                <a:cs typeface="Arial" panose="020B0604020202020204" pitchFamily="34" charset="0"/>
              </a:rPr>
              <a:t>:   AA  ►1.0    Aa ►1.0      </a:t>
            </a:r>
            <a:r>
              <a:rPr lang="en-GB" dirty="0">
                <a:latin typeface="Arial" panose="020B0604020202020204" pitchFamily="34" charset="0"/>
                <a:cs typeface="Arial" panose="020B0604020202020204" pitchFamily="34" charset="0"/>
              </a:rPr>
              <a:t>aa ► 0.0</a:t>
            </a:r>
          </a:p>
          <a:p>
            <a:r>
              <a:rPr lang="en-GB" dirty="0">
                <a:latin typeface="Arial" panose="020B0604020202020204" pitchFamily="34" charset="0"/>
                <a:cs typeface="Arial" panose="020B0604020202020204" pitchFamily="34" charset="0"/>
              </a:rPr>
              <a:t>Population 1 with allele frequency 60% for the </a:t>
            </a:r>
            <a:r>
              <a:rPr lang="en-GB"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allele. Hence, heterozygosity = 2pq = </a:t>
            </a:r>
            <a:r>
              <a:rPr lang="en-GB" dirty="0">
                <a:solidFill>
                  <a:srgbClr val="FF0000"/>
                </a:solidFill>
                <a:latin typeface="Arial" panose="020B0604020202020204" pitchFamily="34" charset="0"/>
                <a:cs typeface="Arial" panose="020B0604020202020204" pitchFamily="34" charset="0"/>
              </a:rPr>
              <a:t>48%</a:t>
            </a:r>
            <a:r>
              <a:rPr lang="en-GB" dirty="0">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Population 2 with allele frequency 40% for the </a:t>
            </a:r>
            <a:r>
              <a:rPr lang="en-GB"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allele. Hence, 2pq = </a:t>
            </a:r>
            <a:r>
              <a:rPr lang="en-GB" dirty="0">
                <a:solidFill>
                  <a:srgbClr val="FF0000"/>
                </a:solidFill>
                <a:latin typeface="Arial" panose="020B0604020202020204" pitchFamily="34" charset="0"/>
                <a:cs typeface="Arial" panose="020B0604020202020204" pitchFamily="34" charset="0"/>
              </a:rPr>
              <a:t>48%</a:t>
            </a:r>
            <a:r>
              <a:rPr lang="en-GB" dirty="0">
                <a:latin typeface="Arial" panose="020B0604020202020204" pitchFamily="34" charset="0"/>
                <a:cs typeface="Arial" panose="020B0604020202020204" pitchFamily="34" charset="0"/>
              </a:rPr>
              <a:t>. 	</a:t>
            </a:r>
            <a:r>
              <a:rPr lang="en-GB" dirty="0" err="1">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Δp</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solidFill>
                  <a:srgbClr val="7030A0"/>
                </a:solidFill>
                <a:latin typeface="Arial" panose="020B0604020202020204" pitchFamily="34" charset="0"/>
                <a:cs typeface="Arial" panose="020B0604020202020204" pitchFamily="34" charset="0"/>
              </a:rPr>
              <a:t> = 0.6 - 0.4 =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0.2</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Mixing the two populations gives allele frequency 50% for the </a:t>
            </a:r>
            <a:r>
              <a:rPr lang="en-GB"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allele and in </a:t>
            </a:r>
            <a:r>
              <a:rPr lang="en-GB" dirty="0">
                <a:solidFill>
                  <a:srgbClr val="0000FF"/>
                </a:solidFill>
                <a:latin typeface="Arial" panose="020B0604020202020204" pitchFamily="34" charset="0"/>
                <a:cs typeface="Arial" panose="020B0604020202020204" pitchFamily="34" charset="0"/>
              </a:rPr>
              <a:t>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new</a:t>
            </a:r>
            <a:r>
              <a:rPr lang="en-GB" dirty="0">
                <a:solidFill>
                  <a:srgbClr val="0000FF"/>
                </a:solidFill>
                <a:latin typeface="Arial" panose="020B0604020202020204" pitchFamily="34" charset="0"/>
                <a:cs typeface="Arial" panose="020B0604020202020204" pitchFamily="34" charset="0"/>
              </a:rPr>
              <a:t>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HWE</a:t>
            </a:r>
            <a:r>
              <a:rPr lang="en-GB" dirty="0">
                <a:latin typeface="Arial" panose="020B0604020202020204" pitchFamily="34" charset="0"/>
                <a:cs typeface="Arial" panose="020B0604020202020204" pitchFamily="34" charset="0"/>
              </a:rPr>
              <a:t> then: 2pq = 50%.</a:t>
            </a:r>
          </a:p>
          <a:p>
            <a:r>
              <a:rPr lang="en-GB" dirty="0">
                <a:latin typeface="Arial" panose="020B0604020202020204" pitchFamily="34" charset="0"/>
                <a:cs typeface="Arial" panose="020B0604020202020204" pitchFamily="34" charset="0"/>
              </a:rPr>
              <a:t>Crossing the two populations gives (see below): Heterozygosity of (36% + 16%) = </a:t>
            </a:r>
            <a:r>
              <a:rPr lang="en-GB" dirty="0">
                <a:solidFill>
                  <a:srgbClr val="FF0000"/>
                </a:solidFill>
                <a:latin typeface="Arial" panose="020B0604020202020204" pitchFamily="34" charset="0"/>
                <a:cs typeface="Arial" panose="020B0604020202020204" pitchFamily="34" charset="0"/>
              </a:rPr>
              <a:t>52%</a:t>
            </a:r>
            <a:r>
              <a:rPr lang="en-GB" dirty="0">
                <a:latin typeface="Arial" panose="020B0604020202020204" pitchFamily="34" charset="0"/>
                <a:cs typeface="Arial" panose="020B0604020202020204" pitchFamily="34" charset="0"/>
              </a:rPr>
              <a:t>.</a:t>
            </a:r>
            <a:endParaRPr lang="en-GB"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increase in heterozygosity (ΔH=4%=0.04) reflects the allele frequency difference: ΔH=(</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Δp</a:t>
            </a:r>
            <a:r>
              <a:rPr lang="en-GB" dirty="0">
                <a:latin typeface="Arial" panose="020B0604020202020204" pitchFamily="34" charset="0"/>
                <a:cs typeface="Arial" panose="020B0604020202020204" pitchFamily="34" charset="0"/>
              </a:rPr>
              <a:t>²)=</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0.2</a:t>
            </a:r>
            <a:r>
              <a:rPr lang="en-GB" dirty="0">
                <a:latin typeface="Arial" panose="020B0604020202020204" pitchFamily="34" charset="0"/>
                <a:cs typeface="Arial" panose="020B0604020202020204" pitchFamily="34" charset="0"/>
              </a:rPr>
              <a:t>²=0.04</a:t>
            </a:r>
          </a:p>
        </p:txBody>
      </p:sp>
      <p:grpSp>
        <p:nvGrpSpPr>
          <p:cNvPr id="43" name="Group 42"/>
          <p:cNvGrpSpPr/>
          <p:nvPr/>
        </p:nvGrpSpPr>
        <p:grpSpPr>
          <a:xfrm>
            <a:off x="84624" y="3102052"/>
            <a:ext cx="3953947" cy="3401654"/>
            <a:chOff x="2223964" y="1245756"/>
            <a:chExt cx="3953947" cy="3401654"/>
          </a:xfrm>
          <a:noFill/>
          <a:effectLst/>
        </p:grpSpPr>
        <p:grpSp>
          <p:nvGrpSpPr>
            <p:cNvPr id="44" name="Group 43"/>
            <p:cNvGrpSpPr/>
            <p:nvPr/>
          </p:nvGrpSpPr>
          <p:grpSpPr>
            <a:xfrm>
              <a:off x="3769143" y="2655665"/>
              <a:ext cx="2408768" cy="1921037"/>
              <a:chOff x="4217458" y="4305300"/>
              <a:chExt cx="2408768" cy="1892300"/>
            </a:xfrm>
            <a:grpFill/>
          </p:grpSpPr>
          <p:sp>
            <p:nvSpPr>
              <p:cNvPr id="60" name="Rectangle 59"/>
              <p:cNvSpPr/>
              <p:nvPr/>
            </p:nvSpPr>
            <p:spPr>
              <a:xfrm>
                <a:off x="4217458" y="4305300"/>
                <a:ext cx="2408767" cy="18923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61" name="Rectangle 60"/>
              <p:cNvSpPr/>
              <p:nvPr/>
            </p:nvSpPr>
            <p:spPr>
              <a:xfrm>
                <a:off x="4217459" y="4305301"/>
                <a:ext cx="1398436" cy="1138266"/>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62" name="Rectangle 61"/>
              <p:cNvSpPr/>
              <p:nvPr/>
            </p:nvSpPr>
            <p:spPr>
              <a:xfrm>
                <a:off x="5615895" y="5443567"/>
                <a:ext cx="1010331" cy="754033"/>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63" name="TextBox 62"/>
              <p:cNvSpPr txBox="1"/>
              <p:nvPr/>
            </p:nvSpPr>
            <p:spPr>
              <a:xfrm>
                <a:off x="4271429" y="4330704"/>
                <a:ext cx="878798" cy="923330"/>
              </a:xfrm>
              <a:prstGeom prst="rect">
                <a:avLst/>
              </a:prstGeom>
              <a:grpFill/>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a</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0.36</a:t>
                </a:r>
              </a:p>
              <a:p>
                <a:r>
                  <a:rPr lang="en-GB" dirty="0">
                    <a:solidFill>
                      <a:srgbClr val="0000FF"/>
                    </a:solidFill>
                    <a:latin typeface="Arial" panose="020B0604020202020204" pitchFamily="34" charset="0"/>
                    <a:cs typeface="Arial" panose="020B0604020202020204" pitchFamily="34" charset="0"/>
                  </a:rPr>
                  <a:t>1.0</a:t>
                </a:r>
              </a:p>
            </p:txBody>
          </p:sp>
        </p:grpSp>
        <p:sp>
          <p:nvSpPr>
            <p:cNvPr id="45" name="TextBox 44"/>
            <p:cNvSpPr txBox="1"/>
            <p:nvPr/>
          </p:nvSpPr>
          <p:spPr>
            <a:xfrm>
              <a:off x="3889461" y="3724080"/>
              <a:ext cx="668190" cy="923330"/>
            </a:xfrm>
            <a:prstGeom prst="rect">
              <a:avLst/>
            </a:prstGeom>
            <a:grpFill/>
          </p:spPr>
          <p:txBody>
            <a:bodyPr wrap="square" rtlCol="0">
              <a:spAutoFit/>
            </a:bodyPr>
            <a:lstStyle/>
            <a:p>
              <a:r>
                <a:rPr lang="en-GB" dirty="0">
                  <a:latin typeface="Arial" panose="020B0604020202020204" pitchFamily="34" charset="0"/>
                  <a:cs typeface="Arial" panose="020B0604020202020204" pitchFamily="34" charset="0"/>
                </a:rPr>
                <a:t>aa</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0.24</a:t>
              </a:r>
            </a:p>
            <a:p>
              <a:r>
                <a:rPr lang="en-GB" dirty="0">
                  <a:solidFill>
                    <a:schemeClr val="tx1">
                      <a:lumMod val="50000"/>
                      <a:lumOff val="50000"/>
                    </a:schemeClr>
                  </a:solidFill>
                  <a:latin typeface="Arial" panose="020B0604020202020204" pitchFamily="34" charset="0"/>
                  <a:cs typeface="Arial" panose="020B0604020202020204" pitchFamily="34" charset="0"/>
                </a:rPr>
                <a:t>0.0</a:t>
              </a:r>
            </a:p>
          </p:txBody>
        </p:sp>
        <p:sp>
          <p:nvSpPr>
            <p:cNvPr id="46" name="TextBox 45"/>
            <p:cNvSpPr txBox="1"/>
            <p:nvPr/>
          </p:nvSpPr>
          <p:spPr>
            <a:xfrm>
              <a:off x="5278973" y="2663600"/>
              <a:ext cx="725634" cy="923330"/>
            </a:xfrm>
            <a:prstGeom prst="rect">
              <a:avLst/>
            </a:prstGeom>
            <a:grpFill/>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AA</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0.24</a:t>
              </a:r>
            </a:p>
            <a:p>
              <a:r>
                <a:rPr lang="en-GB" dirty="0">
                  <a:solidFill>
                    <a:srgbClr val="0000FF"/>
                  </a:solidFill>
                  <a:latin typeface="Arial" panose="020B0604020202020204" pitchFamily="34" charset="0"/>
                  <a:cs typeface="Arial" panose="020B0604020202020204" pitchFamily="34" charset="0"/>
                </a:rPr>
                <a:t>1.0</a:t>
              </a:r>
            </a:p>
          </p:txBody>
        </p:sp>
        <p:sp>
          <p:nvSpPr>
            <p:cNvPr id="47" name="TextBox 46"/>
            <p:cNvSpPr txBox="1"/>
            <p:nvPr/>
          </p:nvSpPr>
          <p:spPr>
            <a:xfrm>
              <a:off x="5291667" y="3715614"/>
              <a:ext cx="726398" cy="923330"/>
            </a:xfrm>
            <a:prstGeom prst="rect">
              <a:avLst/>
            </a:prstGeom>
            <a:grpFill/>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a</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0.16</a:t>
              </a:r>
            </a:p>
            <a:p>
              <a:r>
                <a:rPr lang="en-GB" dirty="0">
                  <a:solidFill>
                    <a:srgbClr val="0000FF"/>
                  </a:solidFill>
                  <a:latin typeface="Arial" panose="020B0604020202020204" pitchFamily="34" charset="0"/>
                  <a:cs typeface="Arial" panose="020B0604020202020204" pitchFamily="34" charset="0"/>
                </a:rPr>
                <a:t>1.0</a:t>
              </a:r>
            </a:p>
          </p:txBody>
        </p:sp>
        <p:grpSp>
          <p:nvGrpSpPr>
            <p:cNvPr id="49" name="Group 48"/>
            <p:cNvGrpSpPr/>
            <p:nvPr/>
          </p:nvGrpSpPr>
          <p:grpSpPr>
            <a:xfrm>
              <a:off x="2577631" y="2674113"/>
              <a:ext cx="1188597" cy="1902589"/>
              <a:chOff x="4216927" y="4305300"/>
              <a:chExt cx="1175869" cy="1902589"/>
            </a:xfrm>
            <a:grpFill/>
          </p:grpSpPr>
          <p:sp>
            <p:nvSpPr>
              <p:cNvPr id="57" name="Rectangle 56"/>
              <p:cNvSpPr/>
              <p:nvPr/>
            </p:nvSpPr>
            <p:spPr>
              <a:xfrm>
                <a:off x="4217459" y="4305300"/>
                <a:ext cx="1164196" cy="1128402"/>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58" name="Rectangle 57"/>
              <p:cNvSpPr/>
              <p:nvPr/>
            </p:nvSpPr>
            <p:spPr>
              <a:xfrm>
                <a:off x="4216927" y="5442404"/>
                <a:ext cx="1166813" cy="765485"/>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59" name="TextBox 58"/>
              <p:cNvSpPr txBox="1"/>
              <p:nvPr/>
            </p:nvSpPr>
            <p:spPr>
              <a:xfrm>
                <a:off x="4572062" y="4538284"/>
                <a:ext cx="820734" cy="646331"/>
              </a:xfrm>
              <a:prstGeom prst="rect">
                <a:avLst/>
              </a:prstGeom>
              <a:grpFill/>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A</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p‘=0.6</a:t>
                </a:r>
              </a:p>
            </p:txBody>
          </p:sp>
        </p:grpSp>
        <p:sp>
          <p:nvSpPr>
            <p:cNvPr id="50" name="TextBox 49"/>
            <p:cNvSpPr txBox="1"/>
            <p:nvPr/>
          </p:nvSpPr>
          <p:spPr>
            <a:xfrm>
              <a:off x="2925349" y="3918103"/>
              <a:ext cx="829618" cy="646331"/>
            </a:xfrm>
            <a:prstGeom prst="rect">
              <a:avLst/>
            </a:prstGeom>
            <a:grpFill/>
          </p:spPr>
          <p:txBody>
            <a:bodyPr wrap="square" rtlCol="0">
              <a:spAutoFit/>
            </a:bodyPr>
            <a:lstStyle/>
            <a:p>
              <a:r>
                <a:rPr lang="en-GB" dirty="0">
                  <a:latin typeface="Arial" panose="020B0604020202020204" pitchFamily="34" charset="0"/>
                  <a:cs typeface="Arial" panose="020B0604020202020204" pitchFamily="34" charset="0"/>
                </a:rPr>
                <a:t>a</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q‘=0.4</a:t>
              </a:r>
            </a:p>
          </p:txBody>
        </p:sp>
        <p:sp>
          <p:nvSpPr>
            <p:cNvPr id="51" name="TextBox 50"/>
            <p:cNvSpPr txBox="1"/>
            <p:nvPr/>
          </p:nvSpPr>
          <p:spPr>
            <a:xfrm rot="16200000">
              <a:off x="1724276" y="3306391"/>
              <a:ext cx="1645707"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Population 1</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µ=0.84</a:t>
              </a:r>
            </a:p>
          </p:txBody>
        </p:sp>
        <p:sp>
          <p:nvSpPr>
            <p:cNvPr id="52" name="Rectangle 51"/>
            <p:cNvSpPr/>
            <p:nvPr/>
          </p:nvSpPr>
          <p:spPr>
            <a:xfrm rot="5400000">
              <a:off x="5078354" y="1542815"/>
              <a:ext cx="1178907" cy="1020201"/>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53" name="Rectangle 52"/>
            <p:cNvSpPr/>
            <p:nvPr/>
          </p:nvSpPr>
          <p:spPr>
            <a:xfrm rot="5400000">
              <a:off x="3877182" y="1351969"/>
              <a:ext cx="1179443" cy="1401352"/>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54" name="TextBox 53"/>
            <p:cNvSpPr txBox="1"/>
            <p:nvPr/>
          </p:nvSpPr>
          <p:spPr>
            <a:xfrm>
              <a:off x="5221551" y="1999793"/>
              <a:ext cx="882424" cy="646331"/>
            </a:xfrm>
            <a:prstGeom prst="rect">
              <a:avLst/>
            </a:prstGeom>
            <a:grpFill/>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A</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p‘‘=0.4</a:t>
              </a:r>
            </a:p>
          </p:txBody>
        </p:sp>
        <p:sp>
          <p:nvSpPr>
            <p:cNvPr id="55" name="TextBox 54"/>
            <p:cNvSpPr txBox="1"/>
            <p:nvPr/>
          </p:nvSpPr>
          <p:spPr>
            <a:xfrm>
              <a:off x="3903170" y="2018555"/>
              <a:ext cx="1081368" cy="646331"/>
            </a:xfrm>
            <a:prstGeom prst="rect">
              <a:avLst/>
            </a:prstGeom>
            <a:grpFill/>
          </p:spPr>
          <p:txBody>
            <a:bodyPr wrap="square" rtlCol="0">
              <a:spAutoFit/>
            </a:bodyPr>
            <a:lstStyle/>
            <a:p>
              <a:r>
                <a:rPr lang="en-GB" dirty="0">
                  <a:latin typeface="Arial" panose="020B0604020202020204" pitchFamily="34" charset="0"/>
                  <a:cs typeface="Arial" panose="020B0604020202020204" pitchFamily="34" charset="0"/>
                </a:rPr>
                <a:t>a</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q‘‘=0.6</a:t>
              </a:r>
            </a:p>
          </p:txBody>
        </p:sp>
        <p:sp>
          <p:nvSpPr>
            <p:cNvPr id="56" name="TextBox 55"/>
            <p:cNvSpPr txBox="1"/>
            <p:nvPr/>
          </p:nvSpPr>
          <p:spPr>
            <a:xfrm>
              <a:off x="3937407" y="1245756"/>
              <a:ext cx="209426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Population 2</a:t>
              </a:r>
            </a:p>
            <a:p>
              <a:pPr algn="ctr"/>
              <a:r>
                <a:rPr lang="en-GB" dirty="0">
                  <a:latin typeface="Arial" panose="020B0604020202020204" pitchFamily="34" charset="0"/>
                  <a:cs typeface="Arial" panose="020B0604020202020204" pitchFamily="34" charset="0"/>
                </a:rPr>
                <a:t>µ=0.64</a:t>
              </a:r>
            </a:p>
          </p:txBody>
        </p:sp>
      </p:grpSp>
      <p:sp>
        <p:nvSpPr>
          <p:cNvPr id="3" name="TextBox 2"/>
          <p:cNvSpPr txBox="1"/>
          <p:nvPr/>
        </p:nvSpPr>
        <p:spPr>
          <a:xfrm>
            <a:off x="71967" y="0"/>
            <a:ext cx="1199303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cross two populations (they </a:t>
            </a:r>
            <a:r>
              <a:rPr lang="en-GB" sz="24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differ</a:t>
            </a:r>
            <a:r>
              <a:rPr lang="en-GB" sz="2400" dirty="0">
                <a:latin typeface="Arial" panose="020B0604020202020204" pitchFamily="34" charset="0"/>
                <a:cs typeface="Arial" panose="020B0604020202020204" pitchFamily="34" charset="0"/>
              </a:rPr>
              <a:t> in allele frequency). We study allele and genotype frequencies and impact on heterozygosity and heterosis. </a:t>
            </a:r>
          </a:p>
        </p:txBody>
      </p:sp>
      <p:sp>
        <p:nvSpPr>
          <p:cNvPr id="5" name="TextBox 4"/>
          <p:cNvSpPr txBox="1"/>
          <p:nvPr/>
        </p:nvSpPr>
        <p:spPr>
          <a:xfrm>
            <a:off x="4076028" y="3309912"/>
            <a:ext cx="7818649"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This case is not very thrilling, because the performance of population 1 is larger than the performance of the ‘hybrid’ population: 0.84 &gt; 0.76.</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Population 1: Performance µ = p‘² ∙ 1.0 + 2p‘q‘ ∙ 1.0 	= (0.36+0.48)  =0.84</a:t>
            </a:r>
          </a:p>
          <a:p>
            <a:r>
              <a:rPr lang="en-GB" dirty="0">
                <a:latin typeface="Arial" panose="020B0604020202020204" pitchFamily="34" charset="0"/>
                <a:cs typeface="Arial" panose="020B0604020202020204" pitchFamily="34" charset="0"/>
              </a:rPr>
              <a:t>Population 2: Performance µ = p‘‘² ∙ 1.0 + 2p‘‘q‘‘ ∙ 1.0 	= (0.16+0.48)  =0.64</a:t>
            </a:r>
          </a:p>
          <a:p>
            <a:r>
              <a:rPr lang="en-GB" dirty="0">
                <a:latin typeface="Arial" panose="020B0604020202020204" pitchFamily="34" charset="0"/>
                <a:cs typeface="Arial" panose="020B0604020202020204" pitchFamily="34" charset="0"/>
              </a:rPr>
              <a:t>Hybrid population: Perf. µ = (</a:t>
            </a:r>
            <a:r>
              <a:rPr lang="en-GB" dirty="0" err="1">
                <a:latin typeface="Arial" panose="020B0604020202020204" pitchFamily="34" charset="0"/>
                <a:cs typeface="Arial" panose="020B0604020202020204" pitchFamily="34" charset="0"/>
              </a:rPr>
              <a:t>p‘q</a:t>
            </a:r>
            <a:r>
              <a:rPr lang="en-GB" dirty="0">
                <a:latin typeface="Arial" panose="020B0604020202020204" pitchFamily="34" charset="0"/>
                <a:cs typeface="Arial" panose="020B0604020202020204" pitchFamily="34" charset="0"/>
              </a:rPr>
              <a:t>‘‘ + </a:t>
            </a:r>
            <a:r>
              <a:rPr lang="en-GB" dirty="0" err="1">
                <a:latin typeface="Arial" panose="020B0604020202020204" pitchFamily="34" charset="0"/>
                <a:cs typeface="Arial" panose="020B0604020202020204" pitchFamily="34" charset="0"/>
              </a:rPr>
              <a:t>p‘p</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q‘p</a:t>
            </a:r>
            <a:r>
              <a:rPr lang="en-GB" dirty="0">
                <a:latin typeface="Arial" panose="020B0604020202020204" pitchFamily="34" charset="0"/>
                <a:cs typeface="Arial" panose="020B0604020202020204" pitchFamily="34" charset="0"/>
              </a:rPr>
              <a:t>‘‘) ∙ 1.0 = 0.36+0.24+0.16=0.76</a:t>
            </a:r>
          </a:p>
          <a:p>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performance of the hybrid population is – yet – higher than the mean of the two parental populations (their mean performance is 0.72).</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But: See next page, when we go from monogenic to polygenic.</a:t>
            </a:r>
          </a:p>
        </p:txBody>
      </p:sp>
      <p:sp>
        <p:nvSpPr>
          <p:cNvPr id="27" name="Textfeld 5">
            <a:extLst>
              <a:ext uri="{FF2B5EF4-FFF2-40B4-BE49-F238E27FC236}">
                <a16:creationId xmlns:a16="http://schemas.microsoft.com/office/drawing/2014/main" id="{E8FBEF7A-529C-4A48-A992-76E23D85E5C7}"/>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16</a:t>
            </a:fld>
            <a:endParaRPr lang="en-GB" sz="2400" dirty="0">
              <a:latin typeface="Arial" panose="020B0604020202020204" pitchFamily="34" charset="0"/>
              <a:cs typeface="Arial" panose="020B0604020202020204" pitchFamily="34" charset="0"/>
            </a:endParaRPr>
          </a:p>
        </p:txBody>
      </p:sp>
      <p:grpSp>
        <p:nvGrpSpPr>
          <p:cNvPr id="29" name="Group 28">
            <a:extLst>
              <a:ext uri="{FF2B5EF4-FFF2-40B4-BE49-F238E27FC236}">
                <a16:creationId xmlns:a16="http://schemas.microsoft.com/office/drawing/2014/main" id="{D3AA1FD5-FF03-464E-A578-711A07C1FD8C}"/>
              </a:ext>
            </a:extLst>
          </p:cNvPr>
          <p:cNvGrpSpPr/>
          <p:nvPr/>
        </p:nvGrpSpPr>
        <p:grpSpPr>
          <a:xfrm>
            <a:off x="1626887" y="4530409"/>
            <a:ext cx="2411682" cy="1907184"/>
            <a:chOff x="1626887" y="4530409"/>
            <a:chExt cx="2411682" cy="1907184"/>
          </a:xfrm>
        </p:grpSpPr>
        <p:sp>
          <p:nvSpPr>
            <p:cNvPr id="30" name="Rectangle 29">
              <a:extLst>
                <a:ext uri="{FF2B5EF4-FFF2-40B4-BE49-F238E27FC236}">
                  <a16:creationId xmlns:a16="http://schemas.microsoft.com/office/drawing/2014/main" id="{0DC12E47-0F11-4181-A443-635779F0F343}"/>
                </a:ext>
              </a:extLst>
            </p:cNvPr>
            <p:cNvSpPr/>
            <p:nvPr/>
          </p:nvSpPr>
          <p:spPr>
            <a:xfrm>
              <a:off x="1626887" y="4530409"/>
              <a:ext cx="1398436" cy="1123807"/>
            </a:xfrm>
            <a:prstGeom prst="rect">
              <a:avLst/>
            </a:prstGeom>
            <a:noFill/>
            <a:ln w="19050">
              <a:solidFill>
                <a:srgbClr val="FF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25F6423-1940-45FD-9E7C-DA73CA0479A8}"/>
                </a:ext>
              </a:extLst>
            </p:cNvPr>
            <p:cNvSpPr/>
            <p:nvPr/>
          </p:nvSpPr>
          <p:spPr>
            <a:xfrm>
              <a:off x="3051601" y="5667513"/>
              <a:ext cx="986968" cy="770080"/>
            </a:xfrm>
            <a:prstGeom prst="rect">
              <a:avLst/>
            </a:prstGeom>
            <a:noFill/>
            <a:ln w="19050">
              <a:solidFill>
                <a:srgbClr val="FF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a:extLst>
              <a:ext uri="{FF2B5EF4-FFF2-40B4-BE49-F238E27FC236}">
                <a16:creationId xmlns:a16="http://schemas.microsoft.com/office/drawing/2014/main" id="{39950C29-C2D3-46C9-A782-FBC9F19D5983}"/>
              </a:ext>
            </a:extLst>
          </p:cNvPr>
          <p:cNvSpPr txBox="1"/>
          <p:nvPr/>
        </p:nvSpPr>
        <p:spPr>
          <a:xfrm>
            <a:off x="7549617" y="1748902"/>
            <a:ext cx="1872902" cy="369332"/>
          </a:xfrm>
          <a:prstGeom prst="rect">
            <a:avLst/>
          </a:prstGeom>
          <a:noFill/>
        </p:spPr>
        <p:txBody>
          <a:bodyPr wrap="square" rtlCol="0">
            <a:spAutoFit/>
          </a:bodyPr>
          <a:lstStyle/>
          <a:p>
            <a:r>
              <a:rPr lang="en-GB" dirty="0">
                <a:solidFill>
                  <a:srgbClr val="003399"/>
                </a:solidFill>
                <a:latin typeface="Arial" panose="020B0604020202020204" pitchFamily="34" charset="0"/>
                <a:cs typeface="Arial" panose="020B0604020202020204" pitchFamily="34" charset="0"/>
              </a:rPr>
              <a:t>in the </a:t>
            </a:r>
            <a:r>
              <a:rPr lang="en-GB" dirty="0">
                <a:solidFill>
                  <a:srgbClr val="0033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new</a:t>
            </a:r>
            <a:r>
              <a:rPr lang="en-GB" dirty="0">
                <a:solidFill>
                  <a:srgbClr val="003399"/>
                </a:solidFill>
                <a:latin typeface="Arial" panose="020B0604020202020204" pitchFamily="34" charset="0"/>
                <a:cs typeface="Arial" panose="020B0604020202020204" pitchFamily="34" charset="0"/>
              </a:rPr>
              <a:t> </a:t>
            </a:r>
            <a:r>
              <a:rPr lang="en-GB" dirty="0">
                <a:solidFill>
                  <a:srgbClr val="0033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HWE</a:t>
            </a:r>
          </a:p>
        </p:txBody>
      </p:sp>
    </p:spTree>
    <p:extLst>
      <p:ext uri="{BB962C8B-B14F-4D97-AF65-F5344CB8AC3E}">
        <p14:creationId xmlns:p14="http://schemas.microsoft.com/office/powerpoint/2010/main" val="278548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20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725">
                                          <p:stCondLst>
                                            <p:cond delay="0"/>
                                          </p:stCondLst>
                                        </p:cTn>
                                        <p:tgtEl>
                                          <p:spTgt spid="7"/>
                                        </p:tgtEl>
                                      </p:cBhvr>
                                    </p:animEffect>
                                    <p:anim calcmode="lin" valueType="num">
                                      <p:cBhvr>
                                        <p:cTn id="13" dur="2278"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830"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830" tmFilter="0, 0; 0.125,0.2665; 0.25,0.4; 0.375,0.465; 0.5,0.5;  0.625,0.535; 0.75,0.6; 0.875,0.7335; 1,1">
                                          <p:stCondLst>
                                            <p:cond delay="830"/>
                                          </p:stCondLst>
                                        </p:cTn>
                                        <p:tgtEl>
                                          <p:spTgt spid="7"/>
                                        </p:tgtEl>
                                        <p:attrNameLst>
                                          <p:attrName>ppt_y</p:attrName>
                                        </p:attrNameLst>
                                      </p:cBhvr>
                                      <p:tavLst>
                                        <p:tav tm="0" fmla="#ppt_y-sin(pi*$)/9">
                                          <p:val>
                                            <p:fltVal val="0"/>
                                          </p:val>
                                        </p:tav>
                                        <p:tav tm="100000">
                                          <p:val>
                                            <p:fltVal val="1"/>
                                          </p:val>
                                        </p:tav>
                                      </p:tavLst>
                                    </p:anim>
                                    <p:anim calcmode="lin" valueType="num">
                                      <p:cBhvr>
                                        <p:cTn id="16" dur="415" tmFilter="0, 0; 0.125,0.2665; 0.25,0.4; 0.375,0.465; 0.5,0.5;  0.625,0.535; 0.75,0.6; 0.875,0.7335; 1,1">
                                          <p:stCondLst>
                                            <p:cond delay="1655"/>
                                          </p:stCondLst>
                                        </p:cTn>
                                        <p:tgtEl>
                                          <p:spTgt spid="7"/>
                                        </p:tgtEl>
                                        <p:attrNameLst>
                                          <p:attrName>ppt_y</p:attrName>
                                        </p:attrNameLst>
                                      </p:cBhvr>
                                      <p:tavLst>
                                        <p:tav tm="0" fmla="#ppt_y-sin(pi*$)/27">
                                          <p:val>
                                            <p:fltVal val="0"/>
                                          </p:val>
                                        </p:tav>
                                        <p:tav tm="100000">
                                          <p:val>
                                            <p:fltVal val="1"/>
                                          </p:val>
                                        </p:tav>
                                      </p:tavLst>
                                    </p:anim>
                                    <p:anim calcmode="lin" valueType="num">
                                      <p:cBhvr>
                                        <p:cTn id="17" dur="205" tmFilter="0, 0; 0.125,0.2665; 0.25,0.4; 0.375,0.465; 0.5,0.5;  0.625,0.535; 0.75,0.6; 0.875,0.7335; 1,1">
                                          <p:stCondLst>
                                            <p:cond delay="2070"/>
                                          </p:stCondLst>
                                        </p:cTn>
                                        <p:tgtEl>
                                          <p:spTgt spid="7"/>
                                        </p:tgtEl>
                                        <p:attrNameLst>
                                          <p:attrName>ppt_y</p:attrName>
                                        </p:attrNameLst>
                                      </p:cBhvr>
                                      <p:tavLst>
                                        <p:tav tm="0" fmla="#ppt_y-sin(pi*$)/81">
                                          <p:val>
                                            <p:fltVal val="0"/>
                                          </p:val>
                                        </p:tav>
                                        <p:tav tm="100000">
                                          <p:val>
                                            <p:fltVal val="1"/>
                                          </p:val>
                                        </p:tav>
                                      </p:tavLst>
                                    </p:anim>
                                    <p:animScale>
                                      <p:cBhvr>
                                        <p:cTn id="18" dur="33">
                                          <p:stCondLst>
                                            <p:cond delay="812"/>
                                          </p:stCondLst>
                                        </p:cTn>
                                        <p:tgtEl>
                                          <p:spTgt spid="7"/>
                                        </p:tgtEl>
                                      </p:cBhvr>
                                      <p:to x="100000" y="60000"/>
                                    </p:animScale>
                                    <p:animScale>
                                      <p:cBhvr>
                                        <p:cTn id="19" dur="207" decel="50000">
                                          <p:stCondLst>
                                            <p:cond delay="845"/>
                                          </p:stCondLst>
                                        </p:cTn>
                                        <p:tgtEl>
                                          <p:spTgt spid="7"/>
                                        </p:tgtEl>
                                      </p:cBhvr>
                                      <p:to x="100000" y="100000"/>
                                    </p:animScale>
                                    <p:animScale>
                                      <p:cBhvr>
                                        <p:cTn id="20" dur="33">
                                          <p:stCondLst>
                                            <p:cond delay="1640"/>
                                          </p:stCondLst>
                                        </p:cTn>
                                        <p:tgtEl>
                                          <p:spTgt spid="7"/>
                                        </p:tgtEl>
                                      </p:cBhvr>
                                      <p:to x="100000" y="80000"/>
                                    </p:animScale>
                                    <p:animScale>
                                      <p:cBhvr>
                                        <p:cTn id="21" dur="207" decel="50000">
                                          <p:stCondLst>
                                            <p:cond delay="1673"/>
                                          </p:stCondLst>
                                        </p:cTn>
                                        <p:tgtEl>
                                          <p:spTgt spid="7"/>
                                        </p:tgtEl>
                                      </p:cBhvr>
                                      <p:to x="100000" y="100000"/>
                                    </p:animScale>
                                    <p:animScale>
                                      <p:cBhvr>
                                        <p:cTn id="22" dur="33">
                                          <p:stCondLst>
                                            <p:cond delay="2052"/>
                                          </p:stCondLst>
                                        </p:cTn>
                                        <p:tgtEl>
                                          <p:spTgt spid="7"/>
                                        </p:tgtEl>
                                      </p:cBhvr>
                                      <p:to x="100000" y="90000"/>
                                    </p:animScale>
                                    <p:animScale>
                                      <p:cBhvr>
                                        <p:cTn id="23" dur="207" decel="50000">
                                          <p:stCondLst>
                                            <p:cond delay="2085"/>
                                          </p:stCondLst>
                                        </p:cTn>
                                        <p:tgtEl>
                                          <p:spTgt spid="7"/>
                                        </p:tgtEl>
                                      </p:cBhvr>
                                      <p:to x="100000" y="100000"/>
                                    </p:animScale>
                                    <p:animScale>
                                      <p:cBhvr>
                                        <p:cTn id="24" dur="33">
                                          <p:stCondLst>
                                            <p:cond delay="2260"/>
                                          </p:stCondLst>
                                        </p:cTn>
                                        <p:tgtEl>
                                          <p:spTgt spid="7"/>
                                        </p:tgtEl>
                                      </p:cBhvr>
                                      <p:to x="100000" y="95000"/>
                                    </p:animScale>
                                    <p:animScale>
                                      <p:cBhvr>
                                        <p:cTn id="25" dur="207" decel="50000">
                                          <p:stCondLst>
                                            <p:cond delay="2293"/>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a:extLst>
              <a:ext uri="{FF2B5EF4-FFF2-40B4-BE49-F238E27FC236}">
                <a16:creationId xmlns:a16="http://schemas.microsoft.com/office/drawing/2014/main" id="{B1EFE6E8-D715-40CD-A3E4-FA92A22B2B7D}"/>
              </a:ext>
            </a:extLst>
          </p:cNvPr>
          <p:cNvGraphicFramePr>
            <a:graphicFrameLocks noChangeAspect="1"/>
          </p:cNvGraphicFramePr>
          <p:nvPr>
            <p:extLst>
              <p:ext uri="{D42A27DB-BD31-4B8C-83A1-F6EECF244321}">
                <p14:modId xmlns:p14="http://schemas.microsoft.com/office/powerpoint/2010/main" val="2322303287"/>
              </p:ext>
            </p:extLst>
          </p:nvPr>
        </p:nvGraphicFramePr>
        <p:xfrm>
          <a:off x="36513" y="1131888"/>
          <a:ext cx="8426450" cy="5953125"/>
        </p:xfrm>
        <a:graphic>
          <a:graphicData uri="http://schemas.openxmlformats.org/presentationml/2006/ole">
            <mc:AlternateContent xmlns:mc="http://schemas.openxmlformats.org/markup-compatibility/2006">
              <mc:Choice xmlns:v="urn:schemas-microsoft-com:vml" Requires="v">
                <p:oleObj spid="_x0000_s15469" name="Document" r:id="rId3" imgW="8426940" imgH="5953132" progId="Word.Document.12">
                  <p:link updateAutomatic="1"/>
                </p:oleObj>
              </mc:Choice>
              <mc:Fallback>
                <p:oleObj name="Document" r:id="rId3" imgW="8426940" imgH="5953132" progId="Word.Document.12">
                  <p:link updateAutomatic="1"/>
                  <p:pic>
                    <p:nvPicPr>
                      <p:cNvPr id="0" name=""/>
                      <p:cNvPicPr/>
                      <p:nvPr/>
                    </p:nvPicPr>
                    <p:blipFill>
                      <a:blip r:embed="rId4"/>
                      <a:stretch>
                        <a:fillRect/>
                      </a:stretch>
                    </p:blipFill>
                    <p:spPr>
                      <a:xfrm>
                        <a:off x="36513" y="1131888"/>
                        <a:ext cx="8426450" cy="5953125"/>
                      </a:xfrm>
                      <a:prstGeom prst="rect">
                        <a:avLst/>
                      </a:prstGeom>
                      <a:solidFill>
                        <a:schemeClr val="bg1"/>
                      </a:solidFill>
                    </p:spPr>
                  </p:pic>
                </p:oleObj>
              </mc:Fallback>
            </mc:AlternateContent>
          </a:graphicData>
        </a:graphic>
      </p:graphicFrame>
      <p:sp>
        <p:nvSpPr>
          <p:cNvPr id="2" name="TextBox 1"/>
          <p:cNvSpPr txBox="1"/>
          <p:nvPr/>
        </p:nvSpPr>
        <p:spPr>
          <a:xfrm>
            <a:off x="37222" y="47673"/>
            <a:ext cx="12093526" cy="106913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2000"/>
              </a:lnSpc>
            </a:pPr>
            <a:r>
              <a:rPr lang="en-GB" sz="2300" dirty="0">
                <a:latin typeface="Arial" panose="020B0604020202020204" pitchFamily="34" charset="0"/>
                <a:cs typeface="Arial" panose="020B0604020202020204" pitchFamily="34" charset="0"/>
              </a:rPr>
              <a:t>We compare two ‘parental’ populations and the outcome from either mixing them or crossing them (crossing is the perspective of Hybrid Breeding, although here, the parents are not ‘homozygous inbred lines’). </a:t>
            </a:r>
            <a:r>
              <a:rPr lang="en-GB" sz="2300" dirty="0">
                <a:solidFill>
                  <a:schemeClr val="tx1">
                    <a:lumMod val="50000"/>
                    <a:lumOff val="50000"/>
                  </a:schemeClr>
                </a:solidFill>
                <a:latin typeface="Arial" panose="020B0604020202020204" pitchFamily="34" charset="0"/>
                <a:cs typeface="Arial" panose="020B0604020202020204" pitchFamily="34" charset="0"/>
              </a:rPr>
              <a:t>The parents differ </a:t>
            </a:r>
            <a:r>
              <a:rPr lang="en-GB" sz="2300" dirty="0">
                <a:solidFill>
                  <a:srgbClr val="0000FF"/>
                </a:solidFill>
                <a:latin typeface="Arial" panose="020B0604020202020204" pitchFamily="34" charset="0"/>
                <a:cs typeface="Arial" panose="020B0604020202020204" pitchFamily="34" charset="0"/>
              </a:rPr>
              <a:t>symmetrically</a:t>
            </a:r>
            <a:r>
              <a:rPr lang="en-GB" sz="2300" dirty="0">
                <a:solidFill>
                  <a:schemeClr val="tx1">
                    <a:lumMod val="50000"/>
                    <a:lumOff val="50000"/>
                  </a:schemeClr>
                </a:solidFill>
                <a:latin typeface="Arial" panose="020B0604020202020204" pitchFamily="34" charset="0"/>
                <a:cs typeface="Arial" panose="020B0604020202020204" pitchFamily="34" charset="0"/>
              </a:rPr>
              <a:t> for ‘good’ alleles ... </a:t>
            </a:r>
          </a:p>
        </p:txBody>
      </p:sp>
      <p:sp>
        <p:nvSpPr>
          <p:cNvPr id="7" name="TextBox 6"/>
          <p:cNvSpPr txBox="1"/>
          <p:nvPr/>
        </p:nvSpPr>
        <p:spPr>
          <a:xfrm>
            <a:off x="7823199" y="1191337"/>
            <a:ext cx="4307549" cy="550920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solidFill>
                  <a:schemeClr val="tx1">
                    <a:lumMod val="50000"/>
                    <a:lumOff val="50000"/>
                  </a:schemeClr>
                </a:solidFill>
                <a:latin typeface="Arial" panose="020B0604020202020204" pitchFamily="34" charset="0"/>
                <a:cs typeface="Arial" panose="020B0604020202020204" pitchFamily="34" charset="0"/>
              </a:rPr>
              <a:t>Hybrid breeding ≠ Hybrid seed production. Hybrid seed production was, in the beginning, a nightmare. Inbred lines that should produce hybrid seed suffered so badly from inbreeding depression - they oftentimes did not survive the inbreeding at all. </a:t>
            </a:r>
            <a:endParaRPr lang="en-GB" sz="800" dirty="0">
              <a:solidFill>
                <a:schemeClr val="tx1">
                  <a:lumMod val="50000"/>
                  <a:lumOff val="50000"/>
                </a:schemeClr>
              </a:solidFill>
              <a:latin typeface="Arial" panose="020B0604020202020204" pitchFamily="34" charset="0"/>
              <a:cs typeface="Arial" panose="020B0604020202020204" pitchFamily="34" charset="0"/>
            </a:endParaRPr>
          </a:p>
          <a:p>
            <a:endParaRPr lang="en-GB" sz="800" dirty="0">
              <a:solidFill>
                <a:schemeClr val="tx1">
                  <a:lumMod val="50000"/>
                  <a:lumOff val="50000"/>
                </a:schemeClr>
              </a:solidFill>
              <a:latin typeface="Arial" panose="020B0604020202020204" pitchFamily="34" charset="0"/>
              <a:cs typeface="Arial" panose="020B0604020202020204" pitchFamily="34" charset="0"/>
            </a:endParaRPr>
          </a:p>
          <a:p>
            <a:r>
              <a:rPr lang="en-GB" sz="1600" dirty="0">
                <a:solidFill>
                  <a:schemeClr val="tx1">
                    <a:lumMod val="50000"/>
                    <a:lumOff val="50000"/>
                  </a:schemeClr>
                </a:solidFill>
                <a:latin typeface="Arial" panose="020B0604020202020204" pitchFamily="34" charset="0"/>
                <a:cs typeface="Arial" panose="020B0604020202020204" pitchFamily="34" charset="0"/>
              </a:rPr>
              <a:t>At these times (~1950), instead of using two inbred lines to produce a hybrid, the mother (and even the father) of the hybrid seed first had to be non-inbred; so that the parents of certified seed could achieve a reasonably high-yielding crop and a good income for the </a:t>
            </a:r>
            <a:r>
              <a:rPr lang="en-GB" sz="1600" dirty="0">
                <a:latin typeface="Arial" panose="020B0604020202020204" pitchFamily="34" charset="0"/>
                <a:cs typeface="Arial" panose="020B0604020202020204" pitchFamily="34" charset="0"/>
              </a:rPr>
              <a:t>seed-producing </a:t>
            </a:r>
            <a:r>
              <a:rPr lang="en-GB" sz="1600" dirty="0">
                <a:solidFill>
                  <a:schemeClr val="tx1">
                    <a:lumMod val="50000"/>
                    <a:lumOff val="50000"/>
                  </a:schemeClr>
                </a:solidFill>
                <a:latin typeface="Arial" panose="020B0604020202020204" pitchFamily="34" charset="0"/>
                <a:cs typeface="Arial" panose="020B0604020202020204" pitchFamily="34" charset="0"/>
              </a:rPr>
              <a:t>farmers. </a:t>
            </a:r>
            <a:endParaRPr lang="en-GB" sz="800" dirty="0">
              <a:solidFill>
                <a:schemeClr val="tx1">
                  <a:lumMod val="50000"/>
                  <a:lumOff val="50000"/>
                </a:schemeClr>
              </a:solidFill>
              <a:latin typeface="Arial" panose="020B0604020202020204" pitchFamily="34" charset="0"/>
              <a:cs typeface="Arial" panose="020B0604020202020204" pitchFamily="34" charset="0"/>
            </a:endParaRPr>
          </a:p>
          <a:p>
            <a:endParaRPr lang="en-GB" sz="800" dirty="0">
              <a:solidFill>
                <a:schemeClr val="tx1">
                  <a:lumMod val="50000"/>
                  <a:lumOff val="50000"/>
                </a:schemeClr>
              </a:solidFill>
              <a:latin typeface="Arial" panose="020B0604020202020204" pitchFamily="34" charset="0"/>
              <a:cs typeface="Arial" panose="020B0604020202020204" pitchFamily="34" charset="0"/>
            </a:endParaRPr>
          </a:p>
          <a:p>
            <a:r>
              <a:rPr lang="en-GB" sz="1600" dirty="0">
                <a:solidFill>
                  <a:schemeClr val="tx1">
                    <a:lumMod val="50000"/>
                    <a:lumOff val="50000"/>
                  </a:schemeClr>
                </a:solidFill>
                <a:latin typeface="Arial" panose="020B0604020202020204" pitchFamily="34" charset="0"/>
                <a:cs typeface="Arial" panose="020B0604020202020204" pitchFamily="34" charset="0"/>
              </a:rPr>
              <a:t>Of course one could have used one </a:t>
            </a:r>
            <a:r>
              <a:rPr lang="en-GB" sz="1600" dirty="0" err="1">
                <a:solidFill>
                  <a:schemeClr val="tx1">
                    <a:lumMod val="50000"/>
                    <a:lumOff val="50000"/>
                  </a:schemeClr>
                </a:solidFill>
                <a:latin typeface="Arial" panose="020B0604020202020204" pitchFamily="34" charset="0"/>
                <a:cs typeface="Arial" panose="020B0604020202020204" pitchFamily="34" charset="0"/>
              </a:rPr>
              <a:t>popula-tion</a:t>
            </a:r>
            <a:r>
              <a:rPr lang="en-GB" sz="1600" dirty="0">
                <a:solidFill>
                  <a:schemeClr val="tx1">
                    <a:lumMod val="50000"/>
                    <a:lumOff val="50000"/>
                  </a:schemeClr>
                </a:solidFill>
                <a:latin typeface="Arial" panose="020B0604020202020204" pitchFamily="34" charset="0"/>
                <a:cs typeface="Arial" panose="020B0604020202020204" pitchFamily="34" charset="0"/>
              </a:rPr>
              <a:t> cultivar as mother and a different one as father. If the populations are genetically </a:t>
            </a:r>
            <a:r>
              <a:rPr lang="en-GB" sz="1600" dirty="0" err="1">
                <a:solidFill>
                  <a:schemeClr val="tx1">
                    <a:lumMod val="50000"/>
                    <a:lumOff val="50000"/>
                  </a:schemeClr>
                </a:solidFill>
                <a:latin typeface="Arial" panose="020B0604020202020204" pitchFamily="34" charset="0"/>
                <a:cs typeface="Arial" panose="020B0604020202020204" pitchFamily="34" charset="0"/>
              </a:rPr>
              <a:t>dif-ferent</a:t>
            </a:r>
            <a:r>
              <a:rPr lang="en-GB" sz="1600" dirty="0">
                <a:solidFill>
                  <a:schemeClr val="tx1">
                    <a:lumMod val="50000"/>
                    <a:lumOff val="50000"/>
                  </a:schemeClr>
                </a:solidFill>
                <a:latin typeface="Arial" panose="020B0604020202020204" pitchFamily="34" charset="0"/>
                <a:cs typeface="Arial" panose="020B0604020202020204" pitchFamily="34" charset="0"/>
              </a:rPr>
              <a:t> from each other, then this results in a higher heterozygosity and hence a certain heterotic increment compared to ‘mixing the two populations and allow the mixture  to randomly mate’ – to produce farmers’ seed. </a:t>
            </a:r>
          </a:p>
        </p:txBody>
      </p:sp>
      <p:sp>
        <p:nvSpPr>
          <p:cNvPr id="5" name="Rectangle 4">
            <a:extLst>
              <a:ext uri="{FF2B5EF4-FFF2-40B4-BE49-F238E27FC236}">
                <a16:creationId xmlns:a16="http://schemas.microsoft.com/office/drawing/2014/main" id="{23119AE9-C8B2-451E-8AED-FD59E55745FA}"/>
              </a:ext>
            </a:extLst>
          </p:cNvPr>
          <p:cNvSpPr/>
          <p:nvPr/>
        </p:nvSpPr>
        <p:spPr>
          <a:xfrm>
            <a:off x="3200401" y="1930893"/>
            <a:ext cx="4580878" cy="44106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9D73C8B-861B-4C24-AEA2-5A785853A290}"/>
              </a:ext>
            </a:extLst>
          </p:cNvPr>
          <p:cNvSpPr/>
          <p:nvPr/>
        </p:nvSpPr>
        <p:spPr>
          <a:xfrm>
            <a:off x="0" y="4962617"/>
            <a:ext cx="7781279" cy="18953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0026B67E-A43A-4DD6-87F4-46C11443026D}"/>
              </a:ext>
            </a:extLst>
          </p:cNvPr>
          <p:cNvSpPr txBox="1"/>
          <p:nvPr/>
        </p:nvSpPr>
        <p:spPr>
          <a:xfrm>
            <a:off x="88777" y="2148394"/>
            <a:ext cx="3102745" cy="338554"/>
          </a:xfrm>
          <a:prstGeom prst="rect">
            <a:avLst/>
          </a:prstGeom>
          <a:noFill/>
        </p:spPr>
        <p:txBody>
          <a:bodyPr wrap="square" rtlCol="0">
            <a:spAutoFit/>
          </a:bodyPr>
          <a:lstStyle/>
          <a:p>
            <a:pPr algn="ctr"/>
            <a:r>
              <a:rPr lang="en-GB" sz="1600" dirty="0">
                <a:solidFill>
                  <a:srgbClr val="0000FF"/>
                </a:solidFill>
                <a:latin typeface="Arial" panose="020B0604020202020204" pitchFamily="34" charset="0"/>
                <a:cs typeface="Arial" panose="020B0604020202020204" pitchFamily="34" charset="0"/>
              </a:rPr>
              <a:t>Locus 1 until 100</a:t>
            </a:r>
          </a:p>
        </p:txBody>
      </p:sp>
      <p:sp>
        <p:nvSpPr>
          <p:cNvPr id="9" name="TextBox 8">
            <a:extLst>
              <a:ext uri="{FF2B5EF4-FFF2-40B4-BE49-F238E27FC236}">
                <a16:creationId xmlns:a16="http://schemas.microsoft.com/office/drawing/2014/main" id="{A27CF9E5-1C21-4630-BBA3-2B82C8AF4AF1}"/>
              </a:ext>
            </a:extLst>
          </p:cNvPr>
          <p:cNvSpPr txBox="1"/>
          <p:nvPr/>
        </p:nvSpPr>
        <p:spPr>
          <a:xfrm>
            <a:off x="50305" y="3548107"/>
            <a:ext cx="3102745" cy="338554"/>
          </a:xfrm>
          <a:prstGeom prst="rect">
            <a:avLst/>
          </a:prstGeom>
          <a:noFill/>
        </p:spPr>
        <p:txBody>
          <a:bodyPr wrap="square" rtlCol="0">
            <a:spAutoFit/>
          </a:bodyPr>
          <a:lstStyle/>
          <a:p>
            <a:pPr algn="ctr"/>
            <a:r>
              <a:rPr lang="en-GB" sz="1600" dirty="0">
                <a:latin typeface="Arial" panose="020B0604020202020204" pitchFamily="34" charset="0"/>
                <a:cs typeface="Arial" panose="020B0604020202020204" pitchFamily="34" charset="0"/>
              </a:rPr>
              <a:t>Locus 101 until 200</a:t>
            </a:r>
          </a:p>
        </p:txBody>
      </p:sp>
      <p:sp>
        <p:nvSpPr>
          <p:cNvPr id="12" name="Rectangle 11">
            <a:extLst>
              <a:ext uri="{FF2B5EF4-FFF2-40B4-BE49-F238E27FC236}">
                <a16:creationId xmlns:a16="http://schemas.microsoft.com/office/drawing/2014/main" id="{8B0DCB0E-4CE4-42E1-8CC2-4C0AD0D30209}"/>
              </a:ext>
            </a:extLst>
          </p:cNvPr>
          <p:cNvSpPr/>
          <p:nvPr/>
        </p:nvSpPr>
        <p:spPr>
          <a:xfrm>
            <a:off x="0" y="3169329"/>
            <a:ext cx="3200401" cy="3728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1D0967-3A0B-41EF-96DC-9DC3EB32BD99}"/>
              </a:ext>
            </a:extLst>
          </p:cNvPr>
          <p:cNvSpPr/>
          <p:nvPr/>
        </p:nvSpPr>
        <p:spPr>
          <a:xfrm>
            <a:off x="14796" y="4560162"/>
            <a:ext cx="3200401" cy="3728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312B58AA-1CCB-4B8E-A0E2-B130CFA0F22D}"/>
              </a:ext>
            </a:extLst>
          </p:cNvPr>
          <p:cNvSpPr/>
          <p:nvPr/>
        </p:nvSpPr>
        <p:spPr>
          <a:xfrm>
            <a:off x="36513" y="2148394"/>
            <a:ext cx="3155009" cy="1020934"/>
          </a:xfrm>
          <a:prstGeom prst="rect">
            <a:avLst/>
          </a:prstGeom>
          <a:noFill/>
          <a:ln w="28575">
            <a:solidFill>
              <a:schemeClr val="tx1">
                <a:lumMod val="50000"/>
                <a:lumOff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20A9F-3E55-44E1-8130-82C2A56D7A6C}"/>
              </a:ext>
            </a:extLst>
          </p:cNvPr>
          <p:cNvSpPr/>
          <p:nvPr/>
        </p:nvSpPr>
        <p:spPr>
          <a:xfrm>
            <a:off x="29110" y="3574735"/>
            <a:ext cx="3155009" cy="979510"/>
          </a:xfrm>
          <a:prstGeom prst="rect">
            <a:avLst/>
          </a:prstGeom>
          <a:noFill/>
          <a:ln w="285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feld 5">
            <a:extLst>
              <a:ext uri="{FF2B5EF4-FFF2-40B4-BE49-F238E27FC236}">
                <a16:creationId xmlns:a16="http://schemas.microsoft.com/office/drawing/2014/main" id="{16EA201A-1879-4773-9FC0-75718BB76B83}"/>
              </a:ext>
            </a:extLst>
          </p:cNvPr>
          <p:cNvSpPr txBox="1"/>
          <p:nvPr/>
        </p:nvSpPr>
        <p:spPr>
          <a:xfrm>
            <a:off x="61252" y="6341555"/>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17</a:t>
            </a:fld>
            <a:endParaRPr lang="en-GB" sz="2400"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0F2AA0ED-986C-4204-9218-6894479A8A5B}"/>
              </a:ext>
            </a:extLst>
          </p:cNvPr>
          <p:cNvSpPr/>
          <p:nvPr/>
        </p:nvSpPr>
        <p:spPr>
          <a:xfrm>
            <a:off x="29110" y="1166400"/>
            <a:ext cx="7781279" cy="7585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62489EE0-66AD-4096-BC3E-FA858D62BD00}"/>
              </a:ext>
            </a:extLst>
          </p:cNvPr>
          <p:cNvSpPr txBox="1"/>
          <p:nvPr/>
        </p:nvSpPr>
        <p:spPr>
          <a:xfrm>
            <a:off x="3380914" y="1901302"/>
            <a:ext cx="4234648" cy="4801314"/>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sz="1800" dirty="0">
                <a:solidFill>
                  <a:srgbClr val="000000"/>
                </a:solidFill>
                <a:effectLst/>
                <a:latin typeface="Arial" panose="020B0604020202020204" pitchFamily="34" charset="0"/>
                <a:ea typeface="Calibri" panose="020F0502020204030204" pitchFamily="34" charset="0"/>
              </a:rPr>
              <a:t>Two populations, both in HWE. </a:t>
            </a:r>
            <a:br>
              <a:rPr lang="en-GB" sz="1800" dirty="0">
                <a:solidFill>
                  <a:srgbClr val="000000"/>
                </a:solidFill>
                <a:effectLst/>
                <a:latin typeface="Arial" panose="020B0604020202020204" pitchFamily="34" charset="0"/>
                <a:ea typeface="Calibri" panose="020F0502020204030204" pitchFamily="34" charset="0"/>
              </a:rPr>
            </a:br>
            <a:br>
              <a:rPr lang="en-GB" sz="1800" dirty="0">
                <a:solidFill>
                  <a:srgbClr val="000000"/>
                </a:solidFill>
                <a:effectLst/>
                <a:latin typeface="Arial" panose="020B0604020202020204" pitchFamily="34" charset="0"/>
                <a:ea typeface="Calibri" panose="020F0502020204030204" pitchFamily="34" charset="0"/>
              </a:rPr>
            </a:br>
            <a:r>
              <a:rPr lang="en-GB" sz="1800" dirty="0">
                <a:solidFill>
                  <a:srgbClr val="000000"/>
                </a:solidFill>
                <a:effectLst/>
                <a:latin typeface="Arial" panose="020B0604020202020204" pitchFamily="34" charset="0"/>
                <a:ea typeface="Calibri" panose="020F0502020204030204" pitchFamily="34" charset="0"/>
              </a:rPr>
              <a:t>►</a:t>
            </a:r>
            <a:r>
              <a:rPr lang="en-GB" sz="1800" dirty="0">
                <a:effectLst/>
                <a:latin typeface="Arial" panose="020B0604020202020204" pitchFamily="34" charset="0"/>
                <a:ea typeface="Calibri" panose="020F0502020204030204" pitchFamily="34" charset="0"/>
              </a:rPr>
              <a:t>Either mix them 1:1 and </a:t>
            </a:r>
            <a:r>
              <a:rPr lang="en-GB" sz="1800" i="1" dirty="0">
                <a:effectLst/>
                <a:latin typeface="Arial" panose="020B0604020202020204" pitchFamily="34" charset="0"/>
                <a:ea typeface="Calibri" panose="020F0502020204030204" pitchFamily="34" charset="0"/>
              </a:rPr>
              <a:t>via</a:t>
            </a:r>
            <a:r>
              <a:rPr lang="en-GB" sz="1800" dirty="0">
                <a:effectLst/>
                <a:latin typeface="Arial" panose="020B0604020202020204" pitchFamily="34" charset="0"/>
                <a:ea typeface="Calibri" panose="020F0502020204030204" pitchFamily="34" charset="0"/>
              </a:rPr>
              <a:t> random mating, the joint population gets its new HWE. </a:t>
            </a:r>
            <a:br>
              <a:rPr lang="en-GB" sz="1800" dirty="0">
                <a:effectLst/>
                <a:latin typeface="Arial" panose="020B0604020202020204" pitchFamily="34" charset="0"/>
                <a:ea typeface="Calibri" panose="020F0502020204030204" pitchFamily="34" charset="0"/>
              </a:rPr>
            </a:br>
            <a:br>
              <a:rPr lang="en-GB" sz="1800" dirty="0">
                <a:effectLst/>
                <a:latin typeface="Arial" panose="020B0604020202020204" pitchFamily="34" charset="0"/>
                <a:ea typeface="Calibri" panose="020F0502020204030204" pitchFamily="34" charset="0"/>
              </a:rPr>
            </a:br>
            <a:r>
              <a:rPr lang="en-GB" sz="1800" dirty="0">
                <a:effectLst/>
                <a:latin typeface="Arial" panose="020B0604020202020204" pitchFamily="34" charset="0"/>
                <a:ea typeface="Calibri" panose="020F0502020204030204" pitchFamily="34" charset="0"/>
              </a:rPr>
              <a:t>►Or </a:t>
            </a:r>
            <a:r>
              <a:rPr lang="en-GB" sz="1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cross</a:t>
            </a:r>
            <a:r>
              <a:rPr lang="en-GB" sz="1800" dirty="0">
                <a:effectLst/>
                <a:latin typeface="Arial" panose="020B0604020202020204" pitchFamily="34" charset="0"/>
                <a:ea typeface="Calibri" panose="020F0502020204030204" pitchFamily="34" charset="0"/>
              </a:rPr>
              <a:t> them (all intra-population crossing is avoided) to create a Pop1 x Pop2 –</a:t>
            </a:r>
            <a:r>
              <a:rPr lang="en-GB" sz="1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hybrid</a:t>
            </a:r>
            <a:r>
              <a:rPr lang="en-GB" sz="1800" dirty="0">
                <a:effectLst/>
                <a:latin typeface="Arial" panose="020B0604020202020204" pitchFamily="34" charset="0"/>
                <a:ea typeface="Calibri" panose="020F0502020204030204" pitchFamily="34" charset="0"/>
              </a:rPr>
              <a:t>. </a:t>
            </a:r>
            <a:br>
              <a:rPr lang="en-GB" sz="1800" dirty="0">
                <a:effectLst/>
                <a:latin typeface="Arial" panose="020B0604020202020204" pitchFamily="34" charset="0"/>
                <a:ea typeface="Calibri" panose="020F0502020204030204" pitchFamily="34" charset="0"/>
              </a:rPr>
            </a:br>
            <a:br>
              <a:rPr lang="en-GB" sz="1800" dirty="0">
                <a:effectLst/>
                <a:latin typeface="Arial" panose="020B0604020202020204" pitchFamily="34" charset="0"/>
                <a:ea typeface="Calibri" panose="020F0502020204030204" pitchFamily="34" charset="0"/>
              </a:rPr>
            </a:br>
            <a:r>
              <a:rPr lang="en-GB" sz="1800" dirty="0">
                <a:effectLst/>
                <a:latin typeface="Arial" panose="020B0604020202020204" pitchFamily="34" charset="0"/>
                <a:ea typeface="Calibri" panose="020F0502020204030204" pitchFamily="34" charset="0"/>
              </a:rPr>
              <a:t>The two initial populations have same heterozygosity and performance. They differ symmetrically for frequency </a:t>
            </a:r>
            <a:r>
              <a:rPr lang="en-GB" sz="1800" dirty="0">
                <a:solidFill>
                  <a:srgbClr val="000000"/>
                </a:solidFill>
                <a:effectLst/>
                <a:latin typeface="Arial" panose="020B0604020202020204" pitchFamily="34" charset="0"/>
                <a:ea typeface="Calibri" panose="020F0502020204030204" pitchFamily="34" charset="0"/>
              </a:rPr>
              <a:t>of ‘good’, dominant allele. </a:t>
            </a:r>
          </a:p>
          <a:p>
            <a:br>
              <a:rPr lang="en-GB" sz="1800" dirty="0">
                <a:solidFill>
                  <a:srgbClr val="000000"/>
                </a:solidFill>
                <a:effectLst/>
                <a:latin typeface="Arial" panose="020B0604020202020204" pitchFamily="34" charset="0"/>
                <a:ea typeface="Calibri" panose="020F0502020204030204" pitchFamily="34" charset="0"/>
              </a:rPr>
            </a:br>
            <a:r>
              <a:rPr lang="en-GB" sz="1800" dirty="0">
                <a:solidFill>
                  <a:srgbClr val="0000FF"/>
                </a:solidFill>
                <a:effectLst/>
                <a:latin typeface="Arial Narrow" panose="020B0606020202030204" pitchFamily="34" charset="0"/>
                <a:ea typeface="Calibri" panose="020F0502020204030204" pitchFamily="34" charset="0"/>
              </a:rPr>
              <a:t>Pop1 has more good alleles at loci 1-100</a:t>
            </a:r>
            <a:br>
              <a:rPr lang="en-GB" sz="1800" dirty="0">
                <a:solidFill>
                  <a:srgbClr val="0000FF"/>
                </a:solidFill>
                <a:effectLst/>
                <a:latin typeface="Arial Narrow" panose="020B0606020202030204" pitchFamily="34" charset="0"/>
                <a:ea typeface="Calibri" panose="020F0502020204030204" pitchFamily="34" charset="0"/>
              </a:rPr>
            </a:br>
            <a:r>
              <a:rPr lang="en-GB" sz="1800" dirty="0">
                <a:effectLst/>
                <a:latin typeface="Arial Narrow" panose="020B0606020202030204" pitchFamily="34" charset="0"/>
                <a:ea typeface="Calibri" panose="020F0502020204030204" pitchFamily="34" charset="0"/>
              </a:rPr>
              <a:t>Pop2 has more good alleles at loci 101-200.</a:t>
            </a:r>
            <a:endParaRPr lang="en-GB" dirty="0">
              <a:latin typeface="Arial Narrow" panose="020B0606020202030204" pitchFamily="34" charset="0"/>
            </a:endParaRPr>
          </a:p>
        </p:txBody>
      </p:sp>
      <p:sp>
        <p:nvSpPr>
          <p:cNvPr id="16" name="TextBox 15">
            <a:extLst>
              <a:ext uri="{FF2B5EF4-FFF2-40B4-BE49-F238E27FC236}">
                <a16:creationId xmlns:a16="http://schemas.microsoft.com/office/drawing/2014/main" id="{BA24C54A-EB7B-4E39-B82E-5F117F147509}"/>
              </a:ext>
            </a:extLst>
          </p:cNvPr>
          <p:cNvSpPr txBox="1"/>
          <p:nvPr/>
        </p:nvSpPr>
        <p:spPr>
          <a:xfrm>
            <a:off x="50304" y="1371600"/>
            <a:ext cx="7565257"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See here just Population 1, Population 2 is added next page</a:t>
            </a:r>
          </a:p>
        </p:txBody>
      </p:sp>
    </p:spTree>
    <p:extLst>
      <p:ext uri="{BB962C8B-B14F-4D97-AF65-F5344CB8AC3E}">
        <p14:creationId xmlns:p14="http://schemas.microsoft.com/office/powerpoint/2010/main" val="721873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50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0AB54F-09E0-4B31-9CD8-8F3E69CF996E}"/>
              </a:ext>
            </a:extLst>
          </p:cNvPr>
          <p:cNvPicPr>
            <a:picLocks noChangeAspect="1"/>
          </p:cNvPicPr>
          <p:nvPr/>
        </p:nvPicPr>
        <p:blipFill>
          <a:blip r:embed="rId2"/>
          <a:stretch>
            <a:fillRect/>
          </a:stretch>
        </p:blipFill>
        <p:spPr>
          <a:xfrm>
            <a:off x="0" y="295642"/>
            <a:ext cx="12192000" cy="6114036"/>
          </a:xfrm>
          <a:prstGeom prst="rect">
            <a:avLst/>
          </a:prstGeom>
        </p:spPr>
      </p:pic>
    </p:spTree>
    <p:extLst>
      <p:ext uri="{BB962C8B-B14F-4D97-AF65-F5344CB8AC3E}">
        <p14:creationId xmlns:p14="http://schemas.microsoft.com/office/powerpoint/2010/main" val="3429704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8221B512-02FF-40E2-ADBF-73873F512588}"/>
              </a:ext>
            </a:extLst>
          </p:cNvPr>
          <p:cNvGraphicFramePr>
            <a:graphicFrameLocks noChangeAspect="1"/>
          </p:cNvGraphicFramePr>
          <p:nvPr>
            <p:extLst>
              <p:ext uri="{D42A27DB-BD31-4B8C-83A1-F6EECF244321}">
                <p14:modId xmlns:p14="http://schemas.microsoft.com/office/powerpoint/2010/main" val="1093470936"/>
              </p:ext>
            </p:extLst>
          </p:nvPr>
        </p:nvGraphicFramePr>
        <p:xfrm>
          <a:off x="36513" y="1131888"/>
          <a:ext cx="8426450" cy="5953125"/>
        </p:xfrm>
        <a:graphic>
          <a:graphicData uri="http://schemas.openxmlformats.org/presentationml/2006/ole">
            <mc:AlternateContent xmlns:mc="http://schemas.openxmlformats.org/markup-compatibility/2006">
              <mc:Choice xmlns:v="urn:schemas-microsoft-com:vml" Requires="v">
                <p:oleObj spid="_x0000_s4278" name="Document" r:id="rId3" imgW="8426940" imgH="5953132" progId="Word.Document.12">
                  <p:link updateAutomatic="1"/>
                </p:oleObj>
              </mc:Choice>
              <mc:Fallback>
                <p:oleObj name="Document" r:id="rId3" imgW="8426940" imgH="5953132" progId="Word.Document.12">
                  <p:link updateAutomatic="1"/>
                  <p:pic>
                    <p:nvPicPr>
                      <p:cNvPr id="0" name=""/>
                      <p:cNvPicPr/>
                      <p:nvPr/>
                    </p:nvPicPr>
                    <p:blipFill>
                      <a:blip r:embed="rId4"/>
                      <a:stretch>
                        <a:fillRect/>
                      </a:stretch>
                    </p:blipFill>
                    <p:spPr>
                      <a:xfrm>
                        <a:off x="36513" y="1131888"/>
                        <a:ext cx="8426450" cy="5953125"/>
                      </a:xfrm>
                      <a:prstGeom prst="rect">
                        <a:avLst/>
                      </a:prstGeom>
                      <a:solidFill>
                        <a:schemeClr val="bg1"/>
                      </a:solidFill>
                    </p:spPr>
                  </p:pic>
                </p:oleObj>
              </mc:Fallback>
            </mc:AlternateContent>
          </a:graphicData>
        </a:graphic>
      </p:graphicFrame>
      <p:sp>
        <p:nvSpPr>
          <p:cNvPr id="2" name="TextBox 1"/>
          <p:cNvSpPr txBox="1"/>
          <p:nvPr/>
        </p:nvSpPr>
        <p:spPr>
          <a:xfrm>
            <a:off x="37222" y="47673"/>
            <a:ext cx="12093526" cy="106913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2000"/>
              </a:lnSpc>
            </a:pPr>
            <a:r>
              <a:rPr lang="en-GB" sz="2300" dirty="0">
                <a:latin typeface="Arial" panose="020B0604020202020204" pitchFamily="34" charset="0"/>
                <a:cs typeface="Arial" panose="020B0604020202020204" pitchFamily="34" charset="0"/>
              </a:rPr>
              <a:t>We compare two ‘parental’ populations and the outcome from either mixing them or crossing them (crossing is the perspective of Hybrid Breeding, although here, the parents are not ‘homozygous inbred lines’). </a:t>
            </a:r>
            <a:r>
              <a:rPr lang="en-GB" sz="2300" dirty="0">
                <a:solidFill>
                  <a:schemeClr val="tx1">
                    <a:lumMod val="50000"/>
                    <a:lumOff val="50000"/>
                  </a:schemeClr>
                </a:solidFill>
                <a:latin typeface="Arial" panose="020B0604020202020204" pitchFamily="34" charset="0"/>
                <a:cs typeface="Arial" panose="020B0604020202020204" pitchFamily="34" charset="0"/>
              </a:rPr>
              <a:t>The parents differ symmetrically for ‘good’ alleles ... </a:t>
            </a:r>
          </a:p>
        </p:txBody>
      </p:sp>
      <p:sp>
        <p:nvSpPr>
          <p:cNvPr id="7" name="TextBox 6"/>
          <p:cNvSpPr txBox="1"/>
          <p:nvPr/>
        </p:nvSpPr>
        <p:spPr>
          <a:xfrm>
            <a:off x="7823199" y="1373331"/>
            <a:ext cx="4307549" cy="498598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At these times (~1950), instead of using two inbred lines to produce a hybrid, the mother (and even the father) of the hybrid seed first had to be non-inbred; so that the parents of certified seed could achieve a reasonably high-yielding crop and a good income for the seed-producing farmers.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Of course one could have used one population cultivar as mother and a different one as father. If the populations are genetically different from each other, then this results (our case now) in a </a:t>
            </a:r>
            <a:r>
              <a:rPr lang="en-GB" dirty="0">
                <a:solidFill>
                  <a:srgbClr val="006C31"/>
                </a:solidFill>
                <a:latin typeface="Arial" panose="020B0604020202020204" pitchFamily="34" charset="0"/>
                <a:cs typeface="Arial" panose="020B0604020202020204" pitchFamily="34" charset="0"/>
              </a:rPr>
              <a:t>higher heterozygosity</a:t>
            </a:r>
            <a:r>
              <a:rPr lang="en-GB" dirty="0">
                <a:latin typeface="Arial" panose="020B0604020202020204" pitchFamily="34" charset="0"/>
                <a:cs typeface="Arial" panose="020B0604020202020204" pitchFamily="34" charset="0"/>
              </a:rPr>
              <a:t> (</a:t>
            </a:r>
            <a:r>
              <a:rPr lang="en-GB" dirty="0">
                <a:solidFill>
                  <a:srgbClr val="006000"/>
                </a:solidFill>
                <a:latin typeface="Arial" panose="020B0604020202020204" pitchFamily="34" charset="0"/>
                <a:cs typeface="Arial" panose="020B0604020202020204" pitchFamily="34" charset="0"/>
              </a:rPr>
              <a:t>52</a:t>
            </a:r>
            <a:r>
              <a:rPr lang="en-GB" dirty="0">
                <a:latin typeface="Arial" panose="020B0604020202020204" pitchFamily="34" charset="0"/>
                <a:cs typeface="Arial" panose="020B0604020202020204" pitchFamily="34" charset="0"/>
              </a:rPr>
              <a:t>&gt;</a:t>
            </a:r>
            <a:r>
              <a:rPr lang="en-GB" dirty="0">
                <a:solidFill>
                  <a:srgbClr val="0000FF"/>
                </a:solidFill>
                <a:latin typeface="Arial" panose="020B0604020202020204" pitchFamily="34" charset="0"/>
                <a:cs typeface="Arial" panose="020B0604020202020204" pitchFamily="34" charset="0"/>
              </a:rPr>
              <a:t>50</a:t>
            </a:r>
            <a:r>
              <a:rPr lang="en-GB" dirty="0">
                <a:latin typeface="Arial" panose="020B0604020202020204" pitchFamily="34" charset="0"/>
                <a:cs typeface="Arial" panose="020B0604020202020204" pitchFamily="34" charset="0"/>
              </a:rPr>
              <a:t>&gt;48) and hence a certain heterotic increment compared to </a:t>
            </a:r>
            <a:r>
              <a:rPr lang="en-GB" dirty="0">
                <a:solidFill>
                  <a:srgbClr val="0000FF"/>
                </a:solidFill>
                <a:latin typeface="Arial" panose="020B0604020202020204" pitchFamily="34" charset="0"/>
                <a:cs typeface="Arial" panose="020B0604020202020204" pitchFamily="34" charset="0"/>
              </a:rPr>
              <a:t>mixing the two populations </a:t>
            </a:r>
            <a:r>
              <a:rPr lang="en-GB" dirty="0">
                <a:latin typeface="Arial" panose="020B0604020202020204" pitchFamily="34" charset="0"/>
                <a:cs typeface="Arial" panose="020B0604020202020204" pitchFamily="34" charset="0"/>
              </a:rPr>
              <a:t>and allow them to randomly mate. </a:t>
            </a:r>
            <a:endParaRPr lang="en-GB" sz="120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382CF356-4C2A-47A7-9FD8-735E9145A5BF}"/>
              </a:ext>
            </a:extLst>
          </p:cNvPr>
          <p:cNvSpPr/>
          <p:nvPr/>
        </p:nvSpPr>
        <p:spPr>
          <a:xfrm>
            <a:off x="36513" y="2489363"/>
            <a:ext cx="3199398" cy="1053764"/>
          </a:xfrm>
          <a:prstGeom prst="rect">
            <a:avLst/>
          </a:prstGeom>
          <a:noFill/>
          <a:ln w="28575">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6360128-25D4-4586-A26B-1BBB3DD452AF}"/>
              </a:ext>
            </a:extLst>
          </p:cNvPr>
          <p:cNvSpPr/>
          <p:nvPr/>
        </p:nvSpPr>
        <p:spPr>
          <a:xfrm>
            <a:off x="29110" y="3915053"/>
            <a:ext cx="3199398" cy="1035720"/>
          </a:xfrm>
          <a:prstGeom prst="rect">
            <a:avLst/>
          </a:prstGeom>
          <a:no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5">
            <a:extLst>
              <a:ext uri="{FF2B5EF4-FFF2-40B4-BE49-F238E27FC236}">
                <a16:creationId xmlns:a16="http://schemas.microsoft.com/office/drawing/2014/main" id="{54E2AF70-7349-4695-9E61-BE97AF78D42F}"/>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19</a:t>
            </a:fld>
            <a:endParaRPr lang="en-GB" sz="24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9B88663D-22B5-475C-89B3-B26EF8CB4F6B}"/>
              </a:ext>
            </a:extLst>
          </p:cNvPr>
          <p:cNvSpPr/>
          <p:nvPr/>
        </p:nvSpPr>
        <p:spPr>
          <a:xfrm>
            <a:off x="2068497" y="3317456"/>
            <a:ext cx="5713700" cy="227430"/>
          </a:xfrm>
          <a:prstGeom prst="rect">
            <a:avLst/>
          </a:prstGeom>
          <a:noFill/>
          <a:ln w="28575">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365EA08-F8F0-4FB8-9D2B-FC6777635ED1}"/>
              </a:ext>
            </a:extLst>
          </p:cNvPr>
          <p:cNvSpPr/>
          <p:nvPr/>
        </p:nvSpPr>
        <p:spPr>
          <a:xfrm>
            <a:off x="2067406" y="4747509"/>
            <a:ext cx="5713700" cy="205023"/>
          </a:xfrm>
          <a:prstGeom prst="rect">
            <a:avLst/>
          </a:prstGeom>
          <a:no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8CB7CAF-43DE-4557-8470-C3D00A33B76A}"/>
              </a:ext>
            </a:extLst>
          </p:cNvPr>
          <p:cNvSpPr/>
          <p:nvPr/>
        </p:nvSpPr>
        <p:spPr>
          <a:xfrm>
            <a:off x="2064443" y="5539665"/>
            <a:ext cx="5713700" cy="257453"/>
          </a:xfrm>
          <a:prstGeom prst="rect">
            <a:avLst/>
          </a:prstGeom>
          <a:noFill/>
          <a:ln w="28575">
            <a:solidFill>
              <a:schemeClr val="tx1">
                <a:lumMod val="75000"/>
                <a:lumOff val="2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54077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2000"/>
                                        <p:tgtEl>
                                          <p:spTgt spid="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2000"/>
                                        <p:tgtEl>
                                          <p:spTgt spid="10"/>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0" y="36000"/>
            <a:ext cx="12026833" cy="2831544"/>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#31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UNPLAB-BrMeth_Ch-13[</a:t>
            </a:r>
            <a:r>
              <a:rPr lang="de-DE"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TheFour</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V]</a:t>
            </a:r>
          </a:p>
          <a:p>
            <a:pPr>
              <a:spcBef>
                <a:spcPct val="50000"/>
              </a:spcBef>
            </a:pPr>
            <a:endPar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spcBef>
                <a:spcPct val="50000"/>
              </a:spcBef>
            </a:pPr>
            <a:r>
              <a:rPr lang="de-DE" altLang="de-DE" sz="3200" dirty="0">
                <a:latin typeface="Arial" panose="020B0604020202020204" pitchFamily="34" charset="0"/>
                <a:cs typeface="Arial" panose="020B0604020202020204" pitchFamily="34" charset="0"/>
              </a:rPr>
              <a:t>Still … Hybrid </a:t>
            </a:r>
            <a:r>
              <a:rPr lang="de-DE" altLang="de-DE" sz="3200" dirty="0" err="1">
                <a:latin typeface="Arial" panose="020B0604020202020204" pitchFamily="34" charset="0"/>
                <a:cs typeface="Arial" panose="020B0604020202020204" pitchFamily="34" charset="0"/>
              </a:rPr>
              <a:t>Breeding</a:t>
            </a:r>
            <a:r>
              <a:rPr lang="de-DE" altLang="de-DE" sz="3200" dirty="0">
                <a:latin typeface="Arial" panose="020B0604020202020204" pitchFamily="34" charset="0"/>
                <a:cs typeface="Arial" panose="020B0604020202020204" pitchFamily="34" charset="0"/>
              </a:rPr>
              <a:t> </a:t>
            </a:r>
            <a:br>
              <a:rPr lang="de-DE" altLang="de-DE" sz="3200" dirty="0">
                <a:latin typeface="Arial" panose="020B0604020202020204" pitchFamily="34" charset="0"/>
                <a:cs typeface="Arial" panose="020B0604020202020204" pitchFamily="34" charset="0"/>
              </a:rPr>
            </a:br>
            <a:r>
              <a:rPr lang="de-DE" altLang="de-DE" dirty="0">
                <a:latin typeface="Arial" panose="020B0604020202020204" pitchFamily="34" charset="0"/>
                <a:cs typeface="Arial" panose="020B0604020202020204" pitchFamily="34" charset="0"/>
              </a:rPr>
              <a:t>https://s.gwdg.de/LQAu7K</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49B4C79A-CC48-44F9-9B94-CC4584C618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6866" y="524933"/>
            <a:ext cx="2968658" cy="6285493"/>
          </a:xfrm>
          <a:prstGeom prst="rect">
            <a:avLst/>
          </a:prstGeom>
        </p:spPr>
      </p:pic>
      <p:sp>
        <p:nvSpPr>
          <p:cNvPr id="5" name="TextBox 4">
            <a:extLst>
              <a:ext uri="{FF2B5EF4-FFF2-40B4-BE49-F238E27FC236}">
                <a16:creationId xmlns:a16="http://schemas.microsoft.com/office/drawing/2014/main" id="{2112BAD4-3A89-45D9-8AFB-27B38E7E05C0}"/>
              </a:ext>
            </a:extLst>
          </p:cNvPr>
          <p:cNvSpPr txBox="1"/>
          <p:nvPr/>
        </p:nvSpPr>
        <p:spPr>
          <a:xfrm>
            <a:off x="9105978" y="331646"/>
            <a:ext cx="163083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Mila </a:t>
            </a:r>
            <a:r>
              <a:rPr lang="en-GB" dirty="0" err="1">
                <a:latin typeface="Arial" panose="020B0604020202020204" pitchFamily="34" charset="0"/>
                <a:cs typeface="Arial" panose="020B0604020202020204" pitchFamily="34" charset="0"/>
              </a:rPr>
              <a:t>Tost</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52619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9FC17FD-D759-4AC0-818E-2FFB6787BF1A}"/>
              </a:ext>
            </a:extLst>
          </p:cNvPr>
          <p:cNvSpPr/>
          <p:nvPr/>
        </p:nvSpPr>
        <p:spPr>
          <a:xfrm>
            <a:off x="37222" y="638099"/>
            <a:ext cx="7801166" cy="5885249"/>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 name="Object 4">
            <a:extLst>
              <a:ext uri="{FF2B5EF4-FFF2-40B4-BE49-F238E27FC236}">
                <a16:creationId xmlns:a16="http://schemas.microsoft.com/office/drawing/2014/main" id="{A5AF79AC-EAAA-4B4E-B137-50757482B101}"/>
              </a:ext>
            </a:extLst>
          </p:cNvPr>
          <p:cNvGraphicFramePr>
            <a:graphicFrameLocks noChangeAspect="1"/>
          </p:cNvGraphicFramePr>
          <p:nvPr>
            <p:extLst>
              <p:ext uri="{D42A27DB-BD31-4B8C-83A1-F6EECF244321}">
                <p14:modId xmlns:p14="http://schemas.microsoft.com/office/powerpoint/2010/main" val="3580241300"/>
              </p:ext>
            </p:extLst>
          </p:nvPr>
        </p:nvGraphicFramePr>
        <p:xfrm>
          <a:off x="61913" y="627063"/>
          <a:ext cx="8426450" cy="5846762"/>
        </p:xfrm>
        <a:graphic>
          <a:graphicData uri="http://schemas.openxmlformats.org/presentationml/2006/ole">
            <mc:AlternateContent xmlns:mc="http://schemas.openxmlformats.org/markup-compatibility/2006">
              <mc:Choice xmlns:v="urn:schemas-microsoft-com:vml" Requires="v">
                <p:oleObj spid="_x0000_s5302" name="Document" r:id="rId3" imgW="8426940" imgH="5847147" progId="Word.Document.12">
                  <p:link updateAutomatic="1"/>
                </p:oleObj>
              </mc:Choice>
              <mc:Fallback>
                <p:oleObj name="Document" r:id="rId3" imgW="8426940" imgH="5847147" progId="Word.Document.12">
                  <p:link updateAutomatic="1"/>
                  <p:pic>
                    <p:nvPicPr>
                      <p:cNvPr id="0" name=""/>
                      <p:cNvPicPr/>
                      <p:nvPr/>
                    </p:nvPicPr>
                    <p:blipFill>
                      <a:blip r:embed="rId4"/>
                      <a:stretch>
                        <a:fillRect/>
                      </a:stretch>
                    </p:blipFill>
                    <p:spPr>
                      <a:xfrm>
                        <a:off x="61913" y="627063"/>
                        <a:ext cx="8426450" cy="5846762"/>
                      </a:xfrm>
                      <a:prstGeom prst="rect">
                        <a:avLst/>
                      </a:prstGeom>
                      <a:solidFill>
                        <a:schemeClr val="bg1"/>
                      </a:solidFill>
                    </p:spPr>
                  </p:pic>
                </p:oleObj>
              </mc:Fallback>
            </mc:AlternateContent>
          </a:graphicData>
        </a:graphic>
      </p:graphicFrame>
      <p:sp>
        <p:nvSpPr>
          <p:cNvPr id="2" name="TextBox 1"/>
          <p:cNvSpPr txBox="1"/>
          <p:nvPr/>
        </p:nvSpPr>
        <p:spPr>
          <a:xfrm>
            <a:off x="37222" y="47673"/>
            <a:ext cx="1209352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Similar but: </a:t>
            </a:r>
            <a:r>
              <a:rPr lang="en-GB" sz="24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Less symmetrically </a:t>
            </a:r>
            <a:r>
              <a:rPr lang="en-GB" sz="2400" dirty="0">
                <a:latin typeface="Arial" panose="020B0604020202020204" pitchFamily="34" charset="0"/>
                <a:cs typeface="Arial" panose="020B0604020202020204" pitchFamily="34" charset="0"/>
              </a:rPr>
              <a:t>hence higher ‘effect’  (</a:t>
            </a:r>
            <a:r>
              <a:rPr lang="en-GB" sz="24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64 </a:t>
            </a:r>
            <a:r>
              <a:rPr lang="en-GB" sz="2400" dirty="0">
                <a:latin typeface="Arial" panose="020B0604020202020204" pitchFamily="34" charset="0"/>
                <a:cs typeface="Arial" panose="020B0604020202020204" pitchFamily="34" charset="0"/>
              </a:rPr>
              <a:t>+ 16 = </a:t>
            </a:r>
            <a:r>
              <a:rPr lang="en-GB" sz="2400" dirty="0">
                <a:solidFill>
                  <a:srgbClr val="0058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80;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72 </a:t>
            </a:r>
            <a:r>
              <a:rPr lang="en-GB" sz="2400" dirty="0">
                <a:latin typeface="Arial" panose="020B0604020202020204" pitchFamily="34" charset="0"/>
                <a:cs typeface="Arial" panose="020B0604020202020204" pitchFamily="34" charset="0"/>
              </a:rPr>
              <a:t>+ 8 = </a:t>
            </a:r>
            <a:r>
              <a:rPr lang="en-GB" sz="2400" dirty="0">
                <a:solidFill>
                  <a:srgbClr val="0058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80</a:t>
            </a:r>
            <a:r>
              <a:rPr lang="en-GB" sz="2400" dirty="0">
                <a:latin typeface="Arial" panose="020B0604020202020204" pitchFamily="34" charset="0"/>
                <a:cs typeface="Arial" panose="020B0604020202020204" pitchFamily="34" charset="0"/>
              </a:rPr>
              <a:t>).</a:t>
            </a:r>
          </a:p>
        </p:txBody>
      </p:sp>
      <p:sp>
        <p:nvSpPr>
          <p:cNvPr id="7" name="TextBox 6"/>
          <p:cNvSpPr txBox="1"/>
          <p:nvPr/>
        </p:nvSpPr>
        <p:spPr>
          <a:xfrm>
            <a:off x="7956223" y="622393"/>
            <a:ext cx="4207550" cy="5971828"/>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nSpc>
                <a:spcPct val="96000"/>
              </a:lnSpc>
            </a:pPr>
            <a:r>
              <a:rPr lang="en-GB" dirty="0">
                <a:latin typeface="Arial" panose="020B0604020202020204" pitchFamily="34" charset="0"/>
                <a:cs typeface="Arial" panose="020B0604020202020204" pitchFamily="34" charset="0"/>
              </a:rPr>
              <a:t>The average performance of the two parental populations is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64</a:t>
            </a:r>
            <a:r>
              <a:rPr lang="en-GB" dirty="0">
                <a:latin typeface="Arial" panose="020B0604020202020204" pitchFamily="34" charset="0"/>
                <a:cs typeface="Arial" panose="020B0604020202020204" pitchFamily="34" charset="0"/>
              </a:rPr>
              <a:t> yield-units, they perform identically. After mixing they reach their new HWE a yield increases to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72</a:t>
            </a:r>
            <a:r>
              <a:rPr lang="en-GB" dirty="0">
                <a:latin typeface="Arial" panose="020B0604020202020204" pitchFamily="34" charset="0"/>
                <a:cs typeface="Arial" panose="020B0604020202020204" pitchFamily="34" charset="0"/>
              </a:rPr>
              <a:t>, this is because hetero-zygosity increased and, with constant minimum performance at homo-zygosity, heterosis increased. </a:t>
            </a:r>
            <a:endParaRPr lang="en-GB" sz="1000" dirty="0">
              <a:latin typeface="Arial" panose="020B0604020202020204" pitchFamily="34" charset="0"/>
              <a:cs typeface="Arial" panose="020B0604020202020204" pitchFamily="34" charset="0"/>
            </a:endParaRPr>
          </a:p>
          <a:p>
            <a:pPr>
              <a:lnSpc>
                <a:spcPct val="96000"/>
              </a:lnSpc>
            </a:pPr>
            <a:endParaRPr lang="en-GB" sz="1000" dirty="0">
              <a:latin typeface="Arial" panose="020B0604020202020204" pitchFamily="34" charset="0"/>
              <a:cs typeface="Arial" panose="020B0604020202020204" pitchFamily="34" charset="0"/>
            </a:endParaRPr>
          </a:p>
          <a:p>
            <a:pPr>
              <a:lnSpc>
                <a:spcPct val="96000"/>
              </a:lnSpc>
            </a:pPr>
            <a:r>
              <a:rPr lang="en-GB" dirty="0">
                <a:latin typeface="Arial" panose="020B0604020202020204" pitchFamily="34" charset="0"/>
                <a:cs typeface="Arial" panose="020B0604020202020204" pitchFamily="34" charset="0"/>
              </a:rPr>
              <a:t>Producing a hybrid, i.e. a controlled cross between the two populations, would increase heterozygosity even further, the </a:t>
            </a:r>
            <a:r>
              <a:rPr lang="en-GB" dirty="0">
                <a:solidFill>
                  <a:srgbClr val="005800"/>
                </a:solidFill>
                <a:latin typeface="Arial" panose="020B0604020202020204" pitchFamily="34" charset="0"/>
                <a:cs typeface="Arial" panose="020B0604020202020204" pitchFamily="34" charset="0"/>
              </a:rPr>
              <a:t>increase is doubled</a:t>
            </a:r>
            <a:r>
              <a:rPr lang="en-GB" dirty="0">
                <a:latin typeface="Arial" panose="020B0604020202020204" pitchFamily="34" charset="0"/>
                <a:cs typeface="Arial" panose="020B0604020202020204" pitchFamily="34" charset="0"/>
              </a:rPr>
              <a:t> now, the performance increases accordingly</a:t>
            </a:r>
            <a:br>
              <a:rPr lang="en-GB" dirty="0">
                <a:latin typeface="Arial" panose="020B0604020202020204" pitchFamily="34" charset="0"/>
                <a:cs typeface="Arial" panose="020B0604020202020204" pitchFamily="34" charset="0"/>
              </a:rPr>
            </a:br>
            <a:r>
              <a:rPr lang="en-GB" dirty="0">
                <a:solidFill>
                  <a:srgbClr val="005800"/>
                </a:solidFill>
                <a:latin typeface="Arial" panose="020B0604020202020204" pitchFamily="34" charset="0"/>
                <a:cs typeface="Arial" panose="020B0604020202020204" pitchFamily="34" charset="0"/>
              </a:rPr>
              <a:t>80</a:t>
            </a:r>
            <a:r>
              <a:rPr lang="en-GB" dirty="0">
                <a:latin typeface="Arial" panose="020B0604020202020204" pitchFamily="34" charset="0"/>
                <a:cs typeface="Arial" panose="020B0604020202020204" pitchFamily="34" charset="0"/>
              </a:rPr>
              <a:t> &gt; </a:t>
            </a:r>
            <a:r>
              <a:rPr lang="en-GB" dirty="0">
                <a:solidFill>
                  <a:srgbClr val="C00000"/>
                </a:solidFill>
                <a:latin typeface="Arial" panose="020B0604020202020204" pitchFamily="34" charset="0"/>
                <a:cs typeface="Arial" panose="020B0604020202020204" pitchFamily="34" charset="0"/>
              </a:rPr>
              <a:t>64</a:t>
            </a:r>
            <a:r>
              <a:rPr lang="en-GB" dirty="0">
                <a:latin typeface="Arial" panose="020B0604020202020204" pitchFamily="34" charset="0"/>
                <a:cs typeface="Arial" panose="020B0604020202020204" pitchFamily="34" charset="0"/>
              </a:rPr>
              <a:t>).</a:t>
            </a:r>
            <a:endParaRPr lang="en-GB" sz="1000" dirty="0">
              <a:latin typeface="Arial" panose="020B0604020202020204" pitchFamily="34" charset="0"/>
              <a:cs typeface="Arial" panose="020B0604020202020204" pitchFamily="34" charset="0"/>
            </a:endParaRPr>
          </a:p>
          <a:p>
            <a:pPr>
              <a:lnSpc>
                <a:spcPct val="96000"/>
              </a:lnSpc>
            </a:pPr>
            <a:endParaRPr lang="en-GB" sz="1000" dirty="0">
              <a:latin typeface="Arial" panose="020B0604020202020204" pitchFamily="34" charset="0"/>
              <a:cs typeface="Arial" panose="020B0604020202020204" pitchFamily="34" charset="0"/>
            </a:endParaRPr>
          </a:p>
          <a:p>
            <a:pPr>
              <a:lnSpc>
                <a:spcPct val="96000"/>
              </a:lnSpc>
            </a:pPr>
            <a:r>
              <a:rPr lang="en-GB" dirty="0">
                <a:solidFill>
                  <a:srgbClr val="0000FF"/>
                </a:solidFill>
                <a:latin typeface="Arial" panose="020B0604020202020204" pitchFamily="34" charset="0"/>
                <a:cs typeface="Arial" panose="020B0604020202020204" pitchFamily="34" charset="0"/>
              </a:rPr>
              <a:t>To cross two populations is a waste of opportunities. Both populations contain inferior types that should not participate in the crossing. Hence, the idea of 4-way hybrids and of 3-way hybrids emerged (parents narrower, more ‘selected’, more ‘elite’).</a:t>
            </a:r>
          </a:p>
        </p:txBody>
      </p:sp>
      <p:sp>
        <p:nvSpPr>
          <p:cNvPr id="6" name="Textfeld 5">
            <a:extLst>
              <a:ext uri="{FF2B5EF4-FFF2-40B4-BE49-F238E27FC236}">
                <a16:creationId xmlns:a16="http://schemas.microsoft.com/office/drawing/2014/main" id="{BDC67DE2-99B0-431C-AEBD-167176585678}"/>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20</a:t>
            </a:fld>
            <a:endParaRPr lang="en-GB" sz="240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1619B6D2-4B3A-4417-A4E9-0D53982F3459}"/>
              </a:ext>
            </a:extLst>
          </p:cNvPr>
          <p:cNvSpPr/>
          <p:nvPr/>
        </p:nvSpPr>
        <p:spPr>
          <a:xfrm>
            <a:off x="2086638" y="4997549"/>
            <a:ext cx="5713700" cy="280219"/>
          </a:xfrm>
          <a:prstGeom prst="rect">
            <a:avLst/>
          </a:prstGeom>
          <a:noFill/>
          <a:ln w="28575">
            <a:solidFill>
              <a:schemeClr val="tx1">
                <a:lumMod val="75000"/>
                <a:lumOff val="2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22523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51CEB4-9280-4B45-BD5E-C05000FC846E}"/>
              </a:ext>
            </a:extLst>
          </p:cNvPr>
          <p:cNvPicPr>
            <a:picLocks noChangeAspect="1"/>
          </p:cNvPicPr>
          <p:nvPr/>
        </p:nvPicPr>
        <p:blipFill>
          <a:blip r:embed="rId2"/>
          <a:stretch>
            <a:fillRect/>
          </a:stretch>
        </p:blipFill>
        <p:spPr>
          <a:xfrm>
            <a:off x="115410" y="3084989"/>
            <a:ext cx="5201738" cy="3133817"/>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A7BDA964-B302-4545-9EBF-9D428211B457}"/>
              </a:ext>
            </a:extLst>
          </p:cNvPr>
          <p:cNvSpPr txBox="1"/>
          <p:nvPr/>
        </p:nvSpPr>
        <p:spPr>
          <a:xfrm>
            <a:off x="115410" y="1535383"/>
            <a:ext cx="5201738" cy="1477328"/>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White, </a:t>
            </a:r>
            <a:r>
              <a:rPr lang="en-GB" dirty="0" err="1">
                <a:latin typeface="Arial" panose="020B0604020202020204" pitchFamily="34" charset="0"/>
                <a:cs typeface="Arial" panose="020B0604020202020204" pitchFamily="34" charset="0"/>
              </a:rPr>
              <a:t>Mike,de</a:t>
            </a:r>
            <a:r>
              <a:rPr lang="en-GB" dirty="0">
                <a:latin typeface="Arial" panose="020B0604020202020204" pitchFamily="34" charset="0"/>
                <a:cs typeface="Arial" panose="020B0604020202020204" pitchFamily="34" charset="0"/>
              </a:rPr>
              <a:t> Leon, Kaeppler, 2020:  Crop Science. 2020:100-114. 3D plot visualizes gene-tic distances based on appr. 900.000 SNPs of a historical maize panel. Germplasm pools are e.g. Flint, Io-Dent, Lancaster. </a:t>
            </a:r>
          </a:p>
        </p:txBody>
      </p:sp>
      <p:sp>
        <p:nvSpPr>
          <p:cNvPr id="7" name="TextBox 6">
            <a:extLst>
              <a:ext uri="{FF2B5EF4-FFF2-40B4-BE49-F238E27FC236}">
                <a16:creationId xmlns:a16="http://schemas.microsoft.com/office/drawing/2014/main" id="{36106554-2B0B-4B46-9DC0-52E64141BB14}"/>
              </a:ext>
            </a:extLst>
          </p:cNvPr>
          <p:cNvSpPr txBox="1"/>
          <p:nvPr/>
        </p:nvSpPr>
        <p:spPr>
          <a:xfrm>
            <a:off x="115410" y="66583"/>
            <a:ext cx="1197153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Hybrid breeding is usually organized with two or more </a:t>
            </a:r>
            <a:r>
              <a:rPr lang="en-GB" sz="2400" dirty="0">
                <a:solidFill>
                  <a:srgbClr val="0000FF"/>
                </a:solidFill>
                <a:latin typeface="Arial" panose="020B0604020202020204" pitchFamily="34" charset="0"/>
                <a:cs typeface="Arial" panose="020B0604020202020204" pitchFamily="34" charset="0"/>
              </a:rPr>
              <a:t>mutually heterotic pools</a:t>
            </a:r>
            <a:r>
              <a:rPr lang="en-GB" sz="2400" dirty="0">
                <a:latin typeface="Arial" panose="020B060402020202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6133ABC3-BD5E-4DCA-9BFA-2EC969A784B5}"/>
              </a:ext>
            </a:extLst>
          </p:cNvPr>
          <p:cNvSpPr txBox="1"/>
          <p:nvPr/>
        </p:nvSpPr>
        <p:spPr>
          <a:xfrm>
            <a:off x="115410" y="643631"/>
            <a:ext cx="1197153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200" dirty="0">
                <a:latin typeface="Arial" panose="020B0604020202020204" pitchFamily="34" charset="0"/>
                <a:cs typeface="Arial" panose="020B0604020202020204" pitchFamily="34" charset="0"/>
              </a:rPr>
              <a:t>I recently had a discussion about heterotic gene pools. A team is working on gradually dividing the material of </a:t>
            </a:r>
            <a:r>
              <a:rPr lang="en-GB" sz="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one</a:t>
            </a:r>
            <a:r>
              <a:rPr lang="en-GB" sz="1200" dirty="0">
                <a:latin typeface="Arial" panose="020B0604020202020204" pitchFamily="34" charset="0"/>
                <a:cs typeface="Arial" panose="020B0604020202020204" pitchFamily="34" charset="0"/>
              </a:rPr>
              <a:t> gene pool into two </a:t>
            </a:r>
            <a:r>
              <a:rPr lang="en-GB" sz="1200" dirty="0">
                <a:solidFill>
                  <a:srgbClr val="0000FF"/>
                </a:solidFill>
                <a:latin typeface="Arial" panose="020B0604020202020204" pitchFamily="34" charset="0"/>
                <a:cs typeface="Arial" panose="020B0604020202020204" pitchFamily="34" charset="0"/>
              </a:rPr>
              <a:t>such pools</a:t>
            </a:r>
            <a:r>
              <a:rPr lang="en-GB" sz="1200" dirty="0">
                <a:latin typeface="Arial" panose="020B0604020202020204" pitchFamily="34" charset="0"/>
                <a:cs typeface="Arial" panose="020B0604020202020204" pitchFamily="34" charset="0"/>
              </a:rPr>
              <a:t>. However, the specific purpose was to improve the use of heterosis in synthetic varieties. What do we think about this? As a rule, seed of synthetic varieties is sold in a generation after Syn-2 or Syn-3, i.e. close to HWE. Hence, splitting and subsequent reunification of the material does not lead to an increase in heterozygosity. This goal can actually only be achieved by breeding </a:t>
            </a:r>
            <a:r>
              <a:rPr lang="en-GB" sz="1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Interpool</a:t>
            </a:r>
            <a:r>
              <a:rPr lang="en-GB" sz="1200" dirty="0">
                <a:latin typeface="Arial" panose="020B0604020202020204" pitchFamily="34" charset="0"/>
                <a:cs typeface="Arial" panose="020B0604020202020204" pitchFamily="34" charset="0"/>
              </a:rPr>
              <a:t> hybrids. Hm ... Really? Is there no option to profit from the allele frequency difference between pools for synthetic populations? </a:t>
            </a:r>
          </a:p>
        </p:txBody>
      </p:sp>
      <p:sp>
        <p:nvSpPr>
          <p:cNvPr id="10" name="TextBox 9">
            <a:extLst>
              <a:ext uri="{FF2B5EF4-FFF2-40B4-BE49-F238E27FC236}">
                <a16:creationId xmlns:a16="http://schemas.microsoft.com/office/drawing/2014/main" id="{40A825BD-80CD-4A6E-A808-8453ED6E323E}"/>
              </a:ext>
            </a:extLst>
          </p:cNvPr>
          <p:cNvSpPr txBox="1"/>
          <p:nvPr/>
        </p:nvSpPr>
        <p:spPr>
          <a:xfrm>
            <a:off x="115410" y="6305119"/>
            <a:ext cx="1197153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200" dirty="0">
                <a:latin typeface="Arial" panose="020B0604020202020204" pitchFamily="34" charset="0"/>
                <a:cs typeface="Arial" panose="020B0604020202020204" pitchFamily="34" charset="0"/>
              </a:rPr>
              <a:t>Is anything speaking against separate pools, more than (waste of) effort? The separation of pools makes it more difficult to breed for gene combinations which show positive, favourable epistatic effects. Genes which are good if being together can not show this if they are separated in distant pool. Well, may be this is not a strong point.</a:t>
            </a:r>
          </a:p>
        </p:txBody>
      </p:sp>
      <p:sp>
        <p:nvSpPr>
          <p:cNvPr id="9" name="TextBox 8">
            <a:extLst>
              <a:ext uri="{FF2B5EF4-FFF2-40B4-BE49-F238E27FC236}">
                <a16:creationId xmlns:a16="http://schemas.microsoft.com/office/drawing/2014/main" id="{B4D74916-662E-4EE4-AEFE-BD7FA0F2070E}"/>
              </a:ext>
            </a:extLst>
          </p:cNvPr>
          <p:cNvSpPr txBox="1"/>
          <p:nvPr/>
        </p:nvSpPr>
        <p:spPr>
          <a:xfrm>
            <a:off x="5431692" y="1535383"/>
            <a:ext cx="6655256" cy="477053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200" dirty="0">
                <a:solidFill>
                  <a:schemeClr val="tx1">
                    <a:lumMod val="50000"/>
                    <a:lumOff val="50000"/>
                  </a:schemeClr>
                </a:solidFill>
                <a:latin typeface="Arial" panose="020B0604020202020204" pitchFamily="34" charset="0"/>
                <a:cs typeface="Arial" panose="020B0604020202020204" pitchFamily="34" charset="0"/>
              </a:rPr>
              <a:t>Stelling, 1995, Plant Breeding 114, 61-65</a:t>
            </a:r>
            <a:r>
              <a:rPr lang="en-GB" sz="1200" dirty="0">
                <a:latin typeface="Arial" panose="020B0604020202020204" pitchFamily="34" charset="0"/>
                <a:cs typeface="Arial" panose="020B0604020202020204" pitchFamily="34" charset="0"/>
              </a:rPr>
              <a:t>. Have you heard about ‘Chance Hybrids’? Mix two inbred lines of an outcrossing </a:t>
            </a:r>
            <a:r>
              <a:rPr lang="en-GB" sz="1200" dirty="0">
                <a:solidFill>
                  <a:srgbClr val="0000FF"/>
                </a:solidFill>
                <a:latin typeface="Arial" panose="020B0604020202020204" pitchFamily="34" charset="0"/>
                <a:cs typeface="Arial" panose="020B0604020202020204" pitchFamily="34" charset="0"/>
              </a:rPr>
              <a:t>perennial</a:t>
            </a:r>
            <a:r>
              <a:rPr lang="en-GB" sz="1200" dirty="0">
                <a:latin typeface="Arial" panose="020B0604020202020204" pitchFamily="34" charset="0"/>
                <a:cs typeface="Arial" panose="020B0604020202020204" pitchFamily="34" charset="0"/>
              </a:rPr>
              <a:t> crop, harvest for instance 50% seed as (the two </a:t>
            </a:r>
            <a:r>
              <a:rPr lang="en-GB" sz="1200" dirty="0" err="1">
                <a:latin typeface="Arial" panose="020B0604020202020204" pitchFamily="34" charset="0"/>
                <a:cs typeface="Arial" panose="020B0604020202020204" pitchFamily="34" charset="0"/>
              </a:rPr>
              <a:t>reci-procal</a:t>
            </a:r>
            <a:r>
              <a:rPr lang="en-GB" sz="1200" dirty="0">
                <a:latin typeface="Arial" panose="020B0604020202020204" pitchFamily="34" charset="0"/>
                <a:cs typeface="Arial" panose="020B0604020202020204" pitchFamily="34" charset="0"/>
              </a:rPr>
              <a:t>) hybrid and 50% seed as ‘selfed’ seed and sow this as Chance Hybrid. It was repeatedly observed that the hybrid plants outcompeted the inbred plants and ‘</a:t>
            </a:r>
            <a:r>
              <a:rPr lang="en-GB" sz="1200" dirty="0">
                <a:solidFill>
                  <a:srgbClr val="0000FF"/>
                </a:solidFill>
                <a:latin typeface="Arial" panose="020B0604020202020204" pitchFamily="34" charset="0"/>
                <a:cs typeface="Arial" panose="020B0604020202020204" pitchFamily="34" charset="0"/>
              </a:rPr>
              <a:t>soon</a:t>
            </a:r>
            <a:r>
              <a:rPr lang="en-GB" sz="1200" dirty="0">
                <a:latin typeface="Arial" panose="020B0604020202020204" pitchFamily="34" charset="0"/>
                <a:cs typeface="Arial" panose="020B0604020202020204" pitchFamily="34" charset="0"/>
              </a:rPr>
              <a:t>’ what grew in the field was almost indistinguishable from a pure hybrid. Well, a chance hybrid is not really a synthetic population. We could instead mix two self-incompatible genotypes, their mixture would not show selfing, the offspring (again both reciprocal F1s) would be purely hybrid. The production would not be like hybrid seed production: both parents are father </a:t>
            </a:r>
            <a:r>
              <a:rPr lang="en-GB" sz="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and</a:t>
            </a:r>
            <a:r>
              <a:rPr lang="en-GB" sz="1200" dirty="0">
                <a:latin typeface="Arial" panose="020B0604020202020204" pitchFamily="34" charset="0"/>
                <a:cs typeface="Arial" panose="020B0604020202020204" pitchFamily="34" charset="0"/>
              </a:rPr>
              <a:t> mother and there is </a:t>
            </a:r>
            <a:r>
              <a:rPr lang="en-GB" sz="1200" dirty="0" err="1">
                <a:latin typeface="Arial" panose="020B0604020202020204" pitchFamily="34" charset="0"/>
                <a:cs typeface="Arial" panose="020B0604020202020204" pitchFamily="34" charset="0"/>
              </a:rPr>
              <a:t>nouse</a:t>
            </a:r>
            <a:r>
              <a:rPr lang="en-GB" sz="1200" dirty="0">
                <a:latin typeface="Arial" panose="020B0604020202020204" pitchFamily="34" charset="0"/>
                <a:cs typeface="Arial" panose="020B0604020202020204" pitchFamily="34" charset="0"/>
              </a:rPr>
              <a:t> of </a:t>
            </a:r>
            <a:r>
              <a:rPr lang="en-GB" sz="1200" dirty="0" err="1">
                <a:latin typeface="Arial" panose="020B0604020202020204" pitchFamily="34" charset="0"/>
                <a:cs typeface="Arial" panose="020B0604020202020204" pitchFamily="34" charset="0"/>
              </a:rPr>
              <a:t>gametozide</a:t>
            </a:r>
            <a:r>
              <a:rPr lang="en-GB" sz="1200" dirty="0">
                <a:latin typeface="Arial" panose="020B0604020202020204" pitchFamily="34" charset="0"/>
                <a:cs typeface="Arial" panose="020B0604020202020204" pitchFamily="34" charset="0"/>
              </a:rPr>
              <a:t> nor male sterility or the like. Well, one small ;-) annoying question is: How to propagate and maintain an inbred line if the material is self-incompatible. Hm ... Alternatively, one could grow the seed mother with marked numerical inferiority and the pollinator in stark preponderance, such as 1:9. Then most seed harvested from the seed-mother would be hybrid. This could be feasible if the seed yield from a small portion of the seed production field (such as 10%)  is sufficient to generate revenue; that is, if the species produces very many seeds per seed mother plant. Maybe </a:t>
            </a:r>
            <a:r>
              <a:rPr lang="en-GB" sz="1200" i="1" dirty="0">
                <a:latin typeface="Arial" panose="020B0604020202020204" pitchFamily="34" charset="0"/>
                <a:cs typeface="Arial" panose="020B0604020202020204" pitchFamily="34" charset="0"/>
              </a:rPr>
              <a:t>Brassica </a:t>
            </a:r>
            <a:r>
              <a:rPr lang="en-GB" sz="1200" i="1" dirty="0" err="1">
                <a:latin typeface="Arial" panose="020B0604020202020204" pitchFamily="34" charset="0"/>
                <a:cs typeface="Arial" panose="020B0604020202020204" pitchFamily="34" charset="0"/>
              </a:rPr>
              <a:t>rapa</a:t>
            </a:r>
            <a:r>
              <a:rPr lang="en-GB" sz="1200" i="1"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could be taken as model, with maybe &gt;1000 seeds </a:t>
            </a:r>
            <a:r>
              <a:rPr lang="en-GB" sz="1200" dirty="0" err="1">
                <a:latin typeface="Arial" panose="020B0604020202020204" pitchFamily="34" charset="0"/>
                <a:cs typeface="Arial" panose="020B0604020202020204" pitchFamily="34" charset="0"/>
              </a:rPr>
              <a:t>har</a:t>
            </a:r>
            <a:r>
              <a:rPr lang="en-GB" sz="1200" dirty="0">
                <a:latin typeface="Arial" panose="020B0604020202020204" pitchFamily="34" charset="0"/>
                <a:cs typeface="Arial" panose="020B0604020202020204" pitchFamily="34" charset="0"/>
              </a:rPr>
              <a:t>-vested per plant. This rather inefficient method of seed production (pollinator in numerical preponderance) might, perhaps, be conceivable. After all, the harvest from the pollinator area would still be usable as “normal” turnip production.</a:t>
            </a:r>
            <a:endParaRPr lang="en-GB" sz="400" dirty="0">
              <a:latin typeface="Arial" panose="020B0604020202020204" pitchFamily="34" charset="0"/>
              <a:cs typeface="Arial" panose="020B0604020202020204" pitchFamily="34" charset="0"/>
            </a:endParaRPr>
          </a:p>
          <a:p>
            <a:endParaRPr lang="en-GB" sz="4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Still, in a ‘normal’ synthetic population, the separation of the germplasm pool into two mutually heterotic pools and the subsequent employment of </a:t>
            </a:r>
            <a:r>
              <a:rPr lang="en-GB" sz="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one</a:t>
            </a:r>
            <a:r>
              <a:rPr lang="en-GB" sz="1200" dirty="0">
                <a:latin typeface="Arial" panose="020B0604020202020204" pitchFamily="34" charset="0"/>
                <a:cs typeface="Arial" panose="020B0604020202020204" pitchFamily="34" charset="0"/>
              </a:rPr>
              <a:t> line from pool A and </a:t>
            </a:r>
            <a:r>
              <a:rPr lang="en-GB" sz="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one</a:t>
            </a:r>
            <a:r>
              <a:rPr lang="en-GB" sz="1200" dirty="0">
                <a:latin typeface="Arial" panose="020B0604020202020204" pitchFamily="34" charset="0"/>
                <a:cs typeface="Arial" panose="020B0604020202020204" pitchFamily="34" charset="0"/>
              </a:rPr>
              <a:t> line from pool B to create Syn-0, S-1, and so on, this would not produce the desired effect (increased </a:t>
            </a:r>
            <a:r>
              <a:rPr lang="en-GB" sz="1200" dirty="0" err="1">
                <a:latin typeface="Arial" panose="020B0604020202020204" pitchFamily="34" charset="0"/>
                <a:cs typeface="Arial" panose="020B0604020202020204" pitchFamily="34" charset="0"/>
              </a:rPr>
              <a:t>heterozy-gosity</a:t>
            </a:r>
            <a:r>
              <a:rPr lang="en-GB" sz="1200" dirty="0">
                <a:latin typeface="Arial" panose="020B0604020202020204" pitchFamily="34" charset="0"/>
                <a:cs typeface="Arial" panose="020B0604020202020204" pitchFamily="34" charset="0"/>
              </a:rPr>
              <a:t> and heterosis). The number of components is too low, only half of the heterosis would be exploited. Even if such as six pools were established, the appeal of hybrid breeding, as shown on the previous pages, would not be realised, it would not be better than finding these six lines in the initial, one, big, common germplasm pool.</a:t>
            </a:r>
          </a:p>
        </p:txBody>
      </p:sp>
      <p:sp>
        <p:nvSpPr>
          <p:cNvPr id="11" name="Textfeld 5">
            <a:extLst>
              <a:ext uri="{FF2B5EF4-FFF2-40B4-BE49-F238E27FC236}">
                <a16:creationId xmlns:a16="http://schemas.microsoft.com/office/drawing/2014/main" id="{0D8B591F-0E9D-4128-9B9E-5ED4F44D5FF5}"/>
              </a:ext>
            </a:extLst>
          </p:cNvPr>
          <p:cNvSpPr txBox="1"/>
          <p:nvPr/>
        </p:nvSpPr>
        <p:spPr>
          <a:xfrm>
            <a:off x="11282042" y="26634"/>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3849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6F9658-4772-4637-BEFE-A220C1E2B7E3}"/>
              </a:ext>
            </a:extLst>
          </p:cNvPr>
          <p:cNvPicPr>
            <a:picLocks noChangeAspect="1"/>
          </p:cNvPicPr>
          <p:nvPr/>
        </p:nvPicPr>
        <p:blipFill>
          <a:blip r:embed="rId2"/>
          <a:stretch>
            <a:fillRect/>
          </a:stretch>
        </p:blipFill>
        <p:spPr>
          <a:xfrm>
            <a:off x="6729195" y="22195"/>
            <a:ext cx="3400226" cy="4334090"/>
          </a:xfrm>
          <a:prstGeom prst="rect">
            <a:avLst/>
          </a:prstGeom>
          <a:effectLst>
            <a:outerShdw blurRad="50800" dist="38100" dir="18900000" algn="bl" rotWithShape="0">
              <a:prstClr val="black">
                <a:alpha val="40000"/>
              </a:prstClr>
            </a:outerShdw>
          </a:effectLst>
        </p:spPr>
      </p:pic>
      <p:pic>
        <p:nvPicPr>
          <p:cNvPr id="3" name="Picture 2">
            <a:extLst>
              <a:ext uri="{FF2B5EF4-FFF2-40B4-BE49-F238E27FC236}">
                <a16:creationId xmlns:a16="http://schemas.microsoft.com/office/drawing/2014/main" id="{196F63C8-0E44-400A-954E-811ED2F6BE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72" y="31072"/>
            <a:ext cx="6751468" cy="6751468"/>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10146812-6565-4611-AE38-7C8D1B4794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95854" y="3262542"/>
            <a:ext cx="5339919" cy="3559946"/>
          </a:xfrm>
          <a:prstGeom prst="rect">
            <a:avLst/>
          </a:prstGeom>
          <a:effectLst>
            <a:outerShdw blurRad="50800" dist="38100" dir="18900000" algn="bl" rotWithShape="0">
              <a:prstClr val="black">
                <a:alpha val="40000"/>
              </a:prstClr>
            </a:outerShdw>
          </a:effectLst>
        </p:spPr>
      </p:pic>
      <p:sp>
        <p:nvSpPr>
          <p:cNvPr id="7" name="TextBox 6">
            <a:extLst>
              <a:ext uri="{FF2B5EF4-FFF2-40B4-BE49-F238E27FC236}">
                <a16:creationId xmlns:a16="http://schemas.microsoft.com/office/drawing/2014/main" id="{75B8AF53-30FF-4307-BDFD-B92F90C53A5B}"/>
              </a:ext>
            </a:extLst>
          </p:cNvPr>
          <p:cNvSpPr txBox="1"/>
          <p:nvPr/>
        </p:nvSpPr>
        <p:spPr>
          <a:xfrm>
            <a:off x="10138298" y="173117"/>
            <a:ext cx="2027068" cy="286232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From the </a:t>
            </a:r>
            <a:r>
              <a:rPr lang="en-GB" dirty="0" err="1">
                <a:solidFill>
                  <a:schemeClr val="tx1">
                    <a:lumMod val="50000"/>
                    <a:lumOff val="50000"/>
                  </a:schemeClr>
                </a:solidFill>
                <a:latin typeface="Arial" panose="020B0604020202020204" pitchFamily="34" charset="0"/>
                <a:cs typeface="Arial" panose="020B0604020202020204" pitchFamily="34" charset="0"/>
              </a:rPr>
              <a:t>appre-ciaton</a:t>
            </a:r>
            <a:r>
              <a:rPr lang="en-GB" dirty="0">
                <a:solidFill>
                  <a:schemeClr val="tx1">
                    <a:lumMod val="50000"/>
                    <a:lumOff val="50000"/>
                  </a:schemeClr>
                </a:solidFill>
                <a:latin typeface="Arial" panose="020B0604020202020204" pitchFamily="34" charset="0"/>
                <a:cs typeface="Arial" panose="020B0604020202020204" pitchFamily="34" charset="0"/>
              </a:rPr>
              <a:t> of </a:t>
            </a:r>
            <a:r>
              <a:rPr lang="en-GB" dirty="0">
                <a:solidFill>
                  <a:srgbClr val="0000FF"/>
                </a:solidFill>
                <a:latin typeface="Arial" panose="020B0604020202020204" pitchFamily="34" charset="0"/>
                <a:cs typeface="Arial" panose="020B0604020202020204" pitchFamily="34" charset="0"/>
              </a:rPr>
              <a:t>Distance</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as ignition for </a:t>
            </a:r>
            <a:r>
              <a:rPr lang="en-GB" dirty="0">
                <a:solidFill>
                  <a:srgbClr val="0000FF"/>
                </a:solidFill>
                <a:latin typeface="Arial" panose="020B0604020202020204" pitchFamily="34" charset="0"/>
                <a:cs typeface="Arial" panose="020B0604020202020204" pitchFamily="34" charset="0"/>
              </a:rPr>
              <a:t>Heterosis</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we go now to an </a:t>
            </a:r>
            <a:r>
              <a:rPr lang="en-GB" dirty="0" err="1">
                <a:solidFill>
                  <a:schemeClr val="tx1">
                    <a:lumMod val="50000"/>
                    <a:lumOff val="50000"/>
                  </a:schemeClr>
                </a:solidFill>
                <a:latin typeface="Arial" panose="020B0604020202020204" pitchFamily="34" charset="0"/>
                <a:cs typeface="Arial" panose="020B0604020202020204" pitchFamily="34" charset="0"/>
              </a:rPr>
              <a:t>appre-ciation</a:t>
            </a:r>
            <a:r>
              <a:rPr lang="en-GB" dirty="0">
                <a:solidFill>
                  <a:schemeClr val="tx1">
                    <a:lumMod val="50000"/>
                    <a:lumOff val="50000"/>
                  </a:schemeClr>
                </a:solidFill>
                <a:latin typeface="Arial" panose="020B0604020202020204" pitchFamily="34" charset="0"/>
                <a:cs typeface="Arial" panose="020B0604020202020204" pitchFamily="34" charset="0"/>
              </a:rPr>
              <a:t> of </a:t>
            </a:r>
            <a:r>
              <a:rPr lang="en-GB"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Predic-tion</a:t>
            </a:r>
            <a:r>
              <a:rPr lang="en-GB" dirty="0">
                <a:latin typeface="Arial" panose="020B0604020202020204" pitchFamily="34" charset="0"/>
                <a:cs typeface="Arial" panose="020B0604020202020204" pitchFamily="34" charset="0"/>
              </a:rPr>
              <a:t> - to save bud-get and time; to increase </a:t>
            </a:r>
            <a:r>
              <a:rPr lang="en-GB" dirty="0" err="1">
                <a:latin typeface="Arial" panose="020B0604020202020204" pitchFamily="34" charset="0"/>
                <a:cs typeface="Arial" panose="020B0604020202020204" pitchFamily="34" charset="0"/>
              </a:rPr>
              <a:t>efficien</a:t>
            </a:r>
            <a:r>
              <a:rPr lang="en-GB" dirty="0">
                <a:latin typeface="Arial" panose="020B0604020202020204" pitchFamily="34" charset="0"/>
                <a:cs typeface="Arial" panose="020B0604020202020204" pitchFamily="34" charset="0"/>
              </a:rPr>
              <a:t>-cy of Breeding.</a:t>
            </a:r>
          </a:p>
        </p:txBody>
      </p:sp>
      <p:sp>
        <p:nvSpPr>
          <p:cNvPr id="9" name="Textfeld 5">
            <a:extLst>
              <a:ext uri="{FF2B5EF4-FFF2-40B4-BE49-F238E27FC236}">
                <a16:creationId xmlns:a16="http://schemas.microsoft.com/office/drawing/2014/main" id="{CCB0D631-927F-4285-9578-E33747DD6D2F}"/>
              </a:ext>
            </a:extLst>
          </p:cNvPr>
          <p:cNvSpPr txBox="1"/>
          <p:nvPr/>
        </p:nvSpPr>
        <p:spPr>
          <a:xfrm>
            <a:off x="11256888" y="6365262"/>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4889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4378751" y="0"/>
            <a:ext cx="7727670" cy="58477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Inspired by </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https://www.grassrootsglobal.net/mer2023/schedule/7.1 _Handout_Joshi2.pdf</a:t>
            </a:r>
          </a:p>
        </p:txBody>
      </p:sp>
      <p:sp>
        <p:nvSpPr>
          <p:cNvPr id="4" name="Textfeld 3"/>
          <p:cNvSpPr txBox="1"/>
          <p:nvPr/>
        </p:nvSpPr>
        <p:spPr>
          <a:xfrm>
            <a:off x="4378749" y="645624"/>
            <a:ext cx="7727671" cy="6063198"/>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the early phases of corn hybrid breeding, Inbreeding Depression was very large, inbred lines performed very poorly.</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Hence, producing single-cross hybrids was not a practical option. The low yield of inbred lines used as seed mother would have made the cost of seed prohibitively high. In the past, such seed for single-cross hybrids was therefore used only as a first step, adding one additional multiplication stage before reaching the scale of certified seed for farmers. Instead of producing hybrids ‘directly’, seed for Double-Cross cultivars (4-way hybrids) was produced: One single-cross served as seed parent, and a second single-cross as pollen parent. Since both parents were F1 hybrids, they were highly productive. This system allowed the limitations of the first step to be compensated for by the high efficiency of the second step, making farmer-ready seed cheaper, affordable.</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drawbacks? More plots (and one additional season) with isolation in space were needed to maintain the four lines and conduct the first-step crosses. Selection intensity was reduced: A third-best and fourth-best line was needed instead of using only the best-plus-second-best line.</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Since about 1960, better inbred lines were developed, many yielding even up to half of a hybrid, therefore meanwhile seed for Single Cross Hybrids can be economically produced and sold.</a:t>
            </a:r>
          </a:p>
        </p:txBody>
      </p:sp>
      <p:pic>
        <p:nvPicPr>
          <p:cNvPr id="39" name="Picture 38"/>
          <p:cNvPicPr>
            <a:picLocks noChangeAspect="1"/>
          </p:cNvPicPr>
          <p:nvPr/>
        </p:nvPicPr>
        <p:blipFill>
          <a:blip r:embed="rId2"/>
          <a:stretch>
            <a:fillRect/>
          </a:stretch>
        </p:blipFill>
        <p:spPr>
          <a:xfrm>
            <a:off x="74407" y="34890"/>
            <a:ext cx="4248000" cy="6782413"/>
          </a:xfrm>
          <a:prstGeom prst="rect">
            <a:avLst/>
          </a:prstGeom>
        </p:spPr>
      </p:pic>
      <p:sp>
        <p:nvSpPr>
          <p:cNvPr id="5" name="Right Triangle 4">
            <a:extLst>
              <a:ext uri="{FF2B5EF4-FFF2-40B4-BE49-F238E27FC236}">
                <a16:creationId xmlns:a16="http://schemas.microsoft.com/office/drawing/2014/main" id="{28F9D9FA-1A21-4A74-BD7A-11FC5BE51589}"/>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feld 5">
            <a:extLst>
              <a:ext uri="{FF2B5EF4-FFF2-40B4-BE49-F238E27FC236}">
                <a16:creationId xmlns:a16="http://schemas.microsoft.com/office/drawing/2014/main" id="{5DA5C749-D726-4E23-BE32-EFA9F27879FF}"/>
              </a:ext>
            </a:extLst>
          </p:cNvPr>
          <p:cNvSpPr txBox="1"/>
          <p:nvPr/>
        </p:nvSpPr>
        <p:spPr>
          <a:xfrm>
            <a:off x="11238614" y="6371556"/>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23</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3190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72000" y="509281"/>
            <a:ext cx="3812400" cy="6086929"/>
          </a:xfrm>
          <a:prstGeom prst="rect">
            <a:avLst/>
          </a:prstGeom>
          <a:effectLst>
            <a:outerShdw blurRad="50800" dist="38100" dir="2700000" algn="tl" rotWithShape="0">
              <a:prstClr val="black">
                <a:alpha val="40000"/>
              </a:prstClr>
            </a:outerShdw>
          </a:effectLst>
        </p:spPr>
      </p:pic>
      <p:sp>
        <p:nvSpPr>
          <p:cNvPr id="3" name="Textfeld 2"/>
          <p:cNvSpPr txBox="1"/>
          <p:nvPr/>
        </p:nvSpPr>
        <p:spPr>
          <a:xfrm>
            <a:off x="72000" y="36000"/>
            <a:ext cx="120372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Doubles </a:t>
            </a:r>
            <a:r>
              <a:rPr lang="en-GB" sz="2400" i="1" dirty="0">
                <a:latin typeface="Arial" panose="020B0604020202020204" pitchFamily="34" charset="0"/>
                <a:cs typeface="Arial" panose="020B0604020202020204" pitchFamily="34" charset="0"/>
              </a:rPr>
              <a:t>aka</a:t>
            </a:r>
            <a:r>
              <a:rPr lang="en-GB" sz="2400" dirty="0">
                <a:latin typeface="Arial" panose="020B0604020202020204" pitchFamily="34" charset="0"/>
                <a:cs typeface="Arial" panose="020B0604020202020204" pitchFamily="34" charset="0"/>
              </a:rPr>
              <a:t> </a:t>
            </a:r>
            <a:r>
              <a:rPr lang="en-GB" sz="2400" dirty="0">
                <a:solidFill>
                  <a:srgbClr val="006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double-cross hybrids (DC) </a:t>
            </a:r>
            <a:r>
              <a:rPr lang="en-GB" sz="2400" dirty="0">
                <a:latin typeface="Arial" panose="020B0604020202020204" pitchFamily="34" charset="0"/>
                <a:cs typeface="Arial" panose="020B0604020202020204" pitchFamily="34" charset="0"/>
              </a:rPr>
              <a:t>aka 4-way cross hybrids … </a:t>
            </a:r>
          </a:p>
        </p:txBody>
      </p:sp>
      <mc:AlternateContent xmlns:mc="http://schemas.openxmlformats.org/markup-compatibility/2006" xmlns:a14="http://schemas.microsoft.com/office/drawing/2010/main">
        <mc:Choice Requires="a14">
          <p:sp>
            <p:nvSpPr>
              <p:cNvPr id="4" name="Textfeld 3"/>
              <p:cNvSpPr txBox="1"/>
              <p:nvPr/>
            </p:nvSpPr>
            <p:spPr>
              <a:xfrm>
                <a:off x="3934771" y="579435"/>
                <a:ext cx="8156233" cy="612706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a:t>
                </a:r>
                <a:r>
                  <a:rPr lang="en-GB" dirty="0">
                    <a:solidFill>
                      <a:srgbClr val="006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double-cross hybrid </a:t>
                </a:r>
                <a:r>
                  <a:rPr lang="en-GB" dirty="0">
                    <a:latin typeface="Arial" panose="020B0604020202020204" pitchFamily="34" charset="0"/>
                    <a:cs typeface="Arial" panose="020B0604020202020204" pitchFamily="34" charset="0"/>
                  </a:rPr>
                  <a:t>is drawn here as </a:t>
                </a:r>
                <a:r>
                  <a:rPr lang="en-GB" dirty="0">
                    <a:solidFill>
                      <a:srgbClr val="0000FF"/>
                    </a:solidFill>
                    <a:latin typeface="Arial" panose="020B0604020202020204" pitchFamily="34" charset="0"/>
                    <a:cs typeface="Arial" panose="020B0604020202020204" pitchFamily="34" charset="0"/>
                  </a:rPr>
                  <a:t>one plant</a:t>
                </a:r>
                <a:r>
                  <a:rPr lang="en-GB" dirty="0">
                    <a:latin typeface="Arial" panose="020B0604020202020204" pitchFamily="34" charset="0"/>
                    <a:cs typeface="Arial" panose="020B0604020202020204" pitchFamily="34" charset="0"/>
                  </a:rPr>
                  <a:t>. That is unfortunate, it ne-</a:t>
                </a:r>
                <a:r>
                  <a:rPr lang="en-GB" dirty="0" err="1">
                    <a:latin typeface="Arial" panose="020B0604020202020204" pitchFamily="34" charset="0"/>
                    <a:cs typeface="Arial" panose="020B0604020202020204" pitchFamily="34" charset="0"/>
                  </a:rPr>
                  <a:t>glects</a:t>
                </a:r>
                <a:r>
                  <a:rPr lang="en-GB" dirty="0">
                    <a:latin typeface="Arial" panose="020B0604020202020204" pitchFamily="34" charset="0"/>
                    <a:cs typeface="Arial" panose="020B0604020202020204" pitchFamily="34" charset="0"/>
                  </a:rPr>
                  <a:t> the fact that there is genetic segregation </a:t>
                </a:r>
                <a:r>
                  <a:rPr lang="en-GB" dirty="0">
                    <a:solidFill>
                      <a:srgbClr val="0000FF"/>
                    </a:solidFill>
                    <a:latin typeface="Arial" panose="020B0604020202020204" pitchFamily="34" charset="0"/>
                    <a:cs typeface="Arial" panose="020B0604020202020204" pitchFamily="34" charset="0"/>
                  </a:rPr>
                  <a:t>within</a:t>
                </a:r>
                <a:r>
                  <a:rPr lang="en-GB" dirty="0">
                    <a:latin typeface="Arial" panose="020B0604020202020204" pitchFamily="34" charset="0"/>
                    <a:cs typeface="Arial" panose="020B0604020202020204" pitchFamily="34" charset="0"/>
                  </a:rPr>
                  <a:t>! Such 4-way cross </a:t>
                </a:r>
                <a:r>
                  <a:rPr lang="en-GB" dirty="0" err="1">
                    <a:latin typeface="Arial" panose="020B0604020202020204" pitchFamily="34" charset="0"/>
                    <a:cs typeface="Arial" panose="020B0604020202020204" pitchFamily="34" charset="0"/>
                  </a:rPr>
                  <a:t>hy-brid</a:t>
                </a:r>
                <a:r>
                  <a:rPr lang="en-GB" dirty="0">
                    <a:latin typeface="Arial" panose="020B0604020202020204" pitchFamily="34" charset="0"/>
                    <a:cs typeface="Arial" panose="020B0604020202020204" pitchFamily="34" charset="0"/>
                  </a:rPr>
                  <a:t> is genetically not uniform (unlike a Mendelian 2-way hybrid). Seed and pollen parent are both F1-hybrids, i.e., non-inbred genotypes. Crossing them leads to a</a:t>
                </a:r>
                <a:r>
                  <a:rPr lang="en-GB" dirty="0">
                    <a:solidFill>
                      <a:srgbClr val="0000FF"/>
                    </a:solidFill>
                    <a:latin typeface="Arial" panose="020B0604020202020204" pitchFamily="34" charset="0"/>
                    <a:cs typeface="Arial" panose="020B0604020202020204" pitchFamily="34" charset="0"/>
                  </a:rPr>
                  <a:t> type of offspring</a:t>
                </a:r>
                <a:r>
                  <a:rPr lang="en-GB" dirty="0">
                    <a:latin typeface="Arial" panose="020B0604020202020204" pitchFamily="34" charset="0"/>
                    <a:cs typeface="Arial" panose="020B0604020202020204" pitchFamily="34" charset="0"/>
                  </a:rPr>
                  <a:t> as we get it from crossing any two non-inbred genotypes, such as crossing two non-inbred diploid clover clones or crossing two non-inbred animals. Such </a:t>
                </a:r>
                <a:r>
                  <a:rPr lang="en-GB" dirty="0">
                    <a:solidFill>
                      <a:srgbClr val="0000FF"/>
                    </a:solidFill>
                    <a:latin typeface="Arial" panose="020B0604020202020204" pitchFamily="34" charset="0"/>
                    <a:cs typeface="Arial" panose="020B0604020202020204" pitchFamily="34" charset="0"/>
                  </a:rPr>
                  <a:t>offspring</a:t>
                </a:r>
                <a:r>
                  <a:rPr lang="en-GB" dirty="0">
                    <a:latin typeface="Arial" panose="020B0604020202020204" pitchFamily="34" charset="0"/>
                    <a:cs typeface="Arial" panose="020B0604020202020204" pitchFamily="34" charset="0"/>
                  </a:rPr>
                  <a:t> is known as Full-Sib Family. Indeed, such corn 4-way cross </a:t>
                </a:r>
                <a:r>
                  <a:rPr lang="en-GB" dirty="0">
                    <a:solidFill>
                      <a:srgbClr val="0000FF"/>
                    </a:solidFill>
                    <a:latin typeface="Arial" panose="020B0604020202020204" pitchFamily="34" charset="0"/>
                    <a:cs typeface="Arial" panose="020B0604020202020204" pitchFamily="34" charset="0"/>
                  </a:rPr>
                  <a:t>is</a:t>
                </a:r>
                <a:r>
                  <a:rPr lang="en-GB" dirty="0">
                    <a:latin typeface="Arial" panose="020B0604020202020204" pitchFamily="34" charset="0"/>
                    <a:cs typeface="Arial" panose="020B0604020202020204" pitchFamily="34" charset="0"/>
                  </a:rPr>
                  <a:t> a full-sib family (plants in farmers’ field are all </a:t>
                </a:r>
                <a:r>
                  <a:rPr lang="en-GB" dirty="0" err="1">
                    <a:latin typeface="Arial" panose="020B0604020202020204" pitchFamily="34" charset="0"/>
                    <a:cs typeface="Arial" panose="020B0604020202020204" pitchFamily="34" charset="0"/>
                  </a:rPr>
                  <a:t>fullsib</a:t>
                </a:r>
                <a:r>
                  <a:rPr lang="en-GB" dirty="0">
                    <a:latin typeface="Arial" panose="020B0604020202020204" pitchFamily="34" charset="0"/>
                    <a:cs typeface="Arial" panose="020B0604020202020204" pitchFamily="34" charset="0"/>
                  </a:rPr>
                  <a:t> siblings).</a:t>
                </a:r>
                <a:endParaRPr lang="en-GB" sz="1200" dirty="0">
                  <a:latin typeface="Arial" panose="020B0604020202020204" pitchFamily="34" charset="0"/>
                  <a:cs typeface="Arial" panose="020B0604020202020204" pitchFamily="34" charset="0"/>
                </a:endParaRPr>
              </a:p>
              <a:p>
                <a:endParaRPr lang="en-GB" sz="1200" dirty="0">
                  <a:solidFill>
                    <a:srgbClr val="0000FF"/>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Looking at the big picture: The genetic variance which is inside each candidate 4-way </a:t>
                </a:r>
                <a:r>
                  <a:rPr lang="en-GB" i="1" dirty="0">
                    <a:latin typeface="Arial" panose="020B0604020202020204" pitchFamily="34" charset="0"/>
                    <a:cs typeface="Arial" panose="020B0604020202020204" pitchFamily="34" charset="0"/>
                  </a:rPr>
                  <a:t>cv.</a:t>
                </a:r>
                <a:r>
                  <a:rPr lang="en-GB" dirty="0">
                    <a:latin typeface="Arial" panose="020B0604020202020204" pitchFamily="34" charset="0"/>
                    <a:cs typeface="Arial" panose="020B0604020202020204" pitchFamily="34" charset="0"/>
                  </a:rPr>
                  <a:t> is ‘spoiled’; it is resided </a:t>
                </a:r>
                <a:r>
                  <a:rPr lang="en-GB" dirty="0">
                    <a:solidFill>
                      <a:srgbClr val="0000FF"/>
                    </a:solidFill>
                    <a:latin typeface="Arial" panose="020B0604020202020204" pitchFamily="34" charset="0"/>
                    <a:cs typeface="Arial" panose="020B0604020202020204" pitchFamily="34" charset="0"/>
                  </a:rPr>
                  <a:t>within</a:t>
                </a:r>
                <a:r>
                  <a:rPr lang="en-GB" dirty="0">
                    <a:latin typeface="Arial" panose="020B0604020202020204" pitchFamily="34" charset="0"/>
                    <a:cs typeface="Arial" panose="020B0604020202020204" pitchFamily="34" charset="0"/>
                  </a:rPr>
                  <a:t> =&gt; is missing </a:t>
                </a:r>
                <a:r>
                  <a:rPr lang="en-GB" dirty="0">
                    <a:solidFill>
                      <a:srgbClr val="0000FF"/>
                    </a:solidFill>
                    <a:latin typeface="Arial" panose="020B0604020202020204" pitchFamily="34" charset="0"/>
                    <a:cs typeface="Arial" panose="020B0604020202020204" pitchFamily="34" charset="0"/>
                  </a:rPr>
                  <a:t>between</a:t>
                </a:r>
                <a:r>
                  <a:rPr lang="en-GB" dirty="0">
                    <a:latin typeface="Arial" panose="020B0604020202020204" pitchFamily="34" charset="0"/>
                    <a:cs typeface="Arial" panose="020B0604020202020204" pitchFamily="34" charset="0"/>
                  </a:rPr>
                  <a:t> the </a:t>
                </a:r>
                <a:r>
                  <a:rPr lang="en-GB" dirty="0" err="1">
                    <a:latin typeface="Arial" panose="020B0604020202020204" pitchFamily="34" charset="0"/>
                    <a:cs typeface="Arial" panose="020B0604020202020204" pitchFamily="34" charset="0"/>
                  </a:rPr>
                  <a:t>candi</a:t>
                </a:r>
                <a:r>
                  <a:rPr lang="en-GB" dirty="0">
                    <a:latin typeface="Arial" panose="020B0604020202020204" pitchFamily="34" charset="0"/>
                    <a:cs typeface="Arial" panose="020B0604020202020204" pitchFamily="34" charset="0"/>
                  </a:rPr>
                  <a:t>-dates, and selection </a:t>
                </a:r>
                <a:r>
                  <a:rPr lang="en-GB" dirty="0">
                    <a:solidFill>
                      <a:srgbClr val="0000FF"/>
                    </a:solidFill>
                    <a:latin typeface="Arial" panose="020B0604020202020204" pitchFamily="34" charset="0"/>
                    <a:cs typeface="Arial" panose="020B0604020202020204" pitchFamily="34" charset="0"/>
                  </a:rPr>
                  <a:t>between</a:t>
                </a:r>
                <a:r>
                  <a:rPr lang="en-GB" dirty="0">
                    <a:latin typeface="Arial" panose="020B0604020202020204" pitchFamily="34" charset="0"/>
                    <a:cs typeface="Arial" panose="020B0604020202020204" pitchFamily="34" charset="0"/>
                  </a:rPr>
                  <a:t> candidates can indeed only exploit what is </a:t>
                </a:r>
                <a:r>
                  <a:rPr lang="en-GB" dirty="0">
                    <a:solidFill>
                      <a:srgbClr val="0000FF"/>
                    </a:solidFill>
                    <a:latin typeface="Arial" panose="020B0604020202020204" pitchFamily="34" charset="0"/>
                    <a:cs typeface="Arial" panose="020B0604020202020204" pitchFamily="34" charset="0"/>
                  </a:rPr>
                  <a:t>“between”</a:t>
                </a:r>
                <a:r>
                  <a:rPr lang="en-GB" dirty="0">
                    <a:latin typeface="Arial" panose="020B0604020202020204" pitchFamily="34" charset="0"/>
                    <a:cs typeface="Arial" panose="020B0604020202020204" pitchFamily="34" charset="0"/>
                  </a:rPr>
                  <a:t>. Quantitative Genetics has it: </a:t>
                </a:r>
                <a14:m>
                  <m:oMath xmlns:m="http://schemas.openxmlformats.org/officeDocument/2006/math">
                    <m:sSubSup>
                      <m:sSubSupPr>
                        <m:ctrlPr>
                          <a:rPr lang="en-GB" i="1">
                            <a:latin typeface="Cambria Math" panose="02040503050406030204" pitchFamily="18" charset="0"/>
                          </a:rPr>
                        </m:ctrlPr>
                      </m:sSubSupPr>
                      <m:e>
                        <m:r>
                          <m:rPr>
                            <m:sty m:val="p"/>
                          </m:rPr>
                          <a:rPr lang="en-GB">
                            <a:latin typeface="Cambria Math" panose="02040503050406030204" pitchFamily="18" charset="0"/>
                          </a:rPr>
                          <m:t>σ</m:t>
                        </m:r>
                      </m:e>
                      <m:sub>
                        <m:r>
                          <m:rPr>
                            <m:sty m:val="p"/>
                          </m:rPr>
                          <a:rPr lang="en-GB">
                            <a:latin typeface="Cambria Math" panose="02040503050406030204" pitchFamily="18" charset="0"/>
                          </a:rPr>
                          <m:t>G</m:t>
                        </m:r>
                        <m:r>
                          <a:rPr lang="de-DE" b="0" i="0" smtClean="0">
                            <a:latin typeface="Cambria Math" panose="02040503050406030204" pitchFamily="18" charset="0"/>
                          </a:rPr>
                          <m:t>(</m:t>
                        </m:r>
                        <m:r>
                          <a:rPr lang="de-DE" b="1" i="0" smtClean="0">
                            <a:solidFill>
                              <a:srgbClr val="0000FF"/>
                            </a:solidFill>
                            <a:latin typeface="Cambria Math" panose="02040503050406030204" pitchFamily="18" charset="0"/>
                          </a:rPr>
                          <m:t>𝐛</m:t>
                        </m:r>
                        <m:r>
                          <a:rPr lang="de-DE" b="0" i="0" smtClean="0">
                            <a:latin typeface="Cambria Math" panose="02040503050406030204" pitchFamily="18" charset="0"/>
                          </a:rPr>
                          <m:t>) </m:t>
                        </m:r>
                      </m:sub>
                      <m:sup>
                        <m:r>
                          <a:rPr lang="en-GB">
                            <a:latin typeface="Cambria Math" panose="02040503050406030204" pitchFamily="18" charset="0"/>
                          </a:rPr>
                          <m:t>2</m:t>
                        </m:r>
                      </m:sup>
                    </m:sSubSup>
                    <m:r>
                      <a:rPr lang="en-GB">
                        <a:latin typeface="Cambria Math" panose="02040503050406030204" pitchFamily="18" charset="0"/>
                      </a:rPr>
                      <m:t>=</m:t>
                    </m:r>
                  </m:oMath>
                </a14:m>
                <a:r>
                  <a:rPr lang="en-GB" dirty="0">
                    <a:latin typeface="Arial" panose="020B0604020202020204" pitchFamily="34" charset="0"/>
                    <a:cs typeface="Arial" panose="020B0604020202020204" pitchFamily="34" charset="0"/>
                  </a:rPr>
                  <a:t> Genetic variance </a:t>
                </a:r>
                <a:r>
                  <a:rPr lang="en-GB" b="1" dirty="0">
                    <a:solidFill>
                      <a:srgbClr val="0000FF"/>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etween …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14:m>
                  <m:oMath xmlns:m="http://schemas.openxmlformats.org/officeDocument/2006/math">
                    <m:sSubSup>
                      <m:sSubSupPr>
                        <m:ctrlPr>
                          <a:rPr lang="en-GB" i="1">
                            <a:latin typeface="Cambria Math" panose="02040503050406030204" pitchFamily="18" charset="0"/>
                          </a:rPr>
                        </m:ctrlPr>
                      </m:sSubSupPr>
                      <m:e>
                        <m:r>
                          <m:rPr>
                            <m:sty m:val="p"/>
                          </m:rPr>
                          <a:rPr lang="en-GB" i="0">
                            <a:latin typeface="Cambria Math" panose="02040503050406030204" pitchFamily="18" charset="0"/>
                          </a:rPr>
                          <m:t>σ</m:t>
                        </m:r>
                      </m:e>
                      <m:sub>
                        <m:r>
                          <m:rPr>
                            <m:sty m:val="p"/>
                          </m:rPr>
                          <a:rPr lang="en-GB" i="0">
                            <a:latin typeface="Cambria Math" panose="02040503050406030204" pitchFamily="18" charset="0"/>
                          </a:rPr>
                          <m:t>G</m:t>
                        </m:r>
                        <m:r>
                          <a:rPr lang="de-DE" b="0" i="0" smtClean="0">
                            <a:latin typeface="Cambria Math" panose="02040503050406030204" pitchFamily="18" charset="0"/>
                          </a:rPr>
                          <m:t>(</m:t>
                        </m:r>
                        <m:r>
                          <a:rPr lang="de-DE" b="1" i="0" smtClean="0">
                            <a:solidFill>
                              <a:srgbClr val="0000FF"/>
                            </a:solidFill>
                            <a:latin typeface="Cambria Math" panose="02040503050406030204" pitchFamily="18" charset="0"/>
                          </a:rPr>
                          <m:t>𝐛</m:t>
                        </m:r>
                        <m:r>
                          <a:rPr lang="de-DE" b="0" i="0" smtClean="0">
                            <a:latin typeface="Cambria Math" panose="02040503050406030204" pitchFamily="18" charset="0"/>
                          </a:rPr>
                          <m:t>) </m:t>
                        </m:r>
                      </m:sub>
                      <m:sup>
                        <m:r>
                          <a:rPr lang="en-GB" i="0">
                            <a:latin typeface="Cambria Math" panose="02040503050406030204" pitchFamily="18" charset="0"/>
                          </a:rPr>
                          <m:t>2</m:t>
                        </m:r>
                      </m:sup>
                    </m:sSubSup>
                    <m:r>
                      <a:rPr lang="en-GB" i="0">
                        <a:latin typeface="Cambria Math" panose="02040503050406030204" pitchFamily="18" charset="0"/>
                      </a:rPr>
                      <m:t>=</m:t>
                    </m:r>
                    <m:r>
                      <a:rPr lang="en-GB" i="0" smtClean="0">
                        <a:solidFill>
                          <a:srgbClr val="FF0000"/>
                        </a:solidFill>
                        <a:latin typeface="Cambria Math" panose="02040503050406030204" pitchFamily="18" charset="0"/>
                      </a:rPr>
                      <m:t>1/2</m:t>
                    </m:r>
                    <m:r>
                      <a:rPr lang="en-GB" i="0">
                        <a:latin typeface="Cambria Math" panose="02040503050406030204" pitchFamily="18" charset="0"/>
                      </a:rPr>
                      <m:t> </m:t>
                    </m:r>
                    <m:sSubSup>
                      <m:sSubSupPr>
                        <m:ctrlPr>
                          <a:rPr lang="en-GB" i="1">
                            <a:latin typeface="Cambria Math" panose="02040503050406030204" pitchFamily="18" charset="0"/>
                          </a:rPr>
                        </m:ctrlPr>
                      </m:sSubSupPr>
                      <m:e>
                        <m:r>
                          <m:rPr>
                            <m:sty m:val="p"/>
                          </m:rPr>
                          <a:rPr lang="en-GB" i="0">
                            <a:latin typeface="Cambria Math" panose="02040503050406030204" pitchFamily="18" charset="0"/>
                          </a:rPr>
                          <m:t>σ</m:t>
                        </m:r>
                      </m:e>
                      <m:sub>
                        <m:r>
                          <m:rPr>
                            <m:sty m:val="p"/>
                          </m:rPr>
                          <a:rPr lang="en-GB" i="0">
                            <a:latin typeface="Cambria Math" panose="02040503050406030204" pitchFamily="18" charset="0"/>
                          </a:rPr>
                          <m:t>A</m:t>
                        </m:r>
                        <m:r>
                          <a:rPr lang="en-GB" i="0">
                            <a:latin typeface="Cambria Math" panose="02040503050406030204" pitchFamily="18" charset="0"/>
                          </a:rPr>
                          <m:t> </m:t>
                        </m:r>
                      </m:sub>
                      <m:sup>
                        <m:r>
                          <a:rPr lang="en-GB" i="0">
                            <a:latin typeface="Cambria Math" panose="02040503050406030204" pitchFamily="18" charset="0"/>
                          </a:rPr>
                          <m:t>2</m:t>
                        </m:r>
                      </m:sup>
                    </m:sSubSup>
                    <m:r>
                      <a:rPr lang="en-GB" i="0">
                        <a:latin typeface="Cambria Math" panose="02040503050406030204" pitchFamily="18" charset="0"/>
                      </a:rPr>
                      <m:t>+1/4</m:t>
                    </m:r>
                    <m:sSubSup>
                      <m:sSubSupPr>
                        <m:ctrlPr>
                          <a:rPr lang="en-GB" i="1">
                            <a:latin typeface="Cambria Math" panose="02040503050406030204" pitchFamily="18" charset="0"/>
                          </a:rPr>
                        </m:ctrlPr>
                      </m:sSubSupPr>
                      <m:e>
                        <m:r>
                          <a:rPr lang="en-GB" i="0">
                            <a:latin typeface="Cambria Math" panose="02040503050406030204" pitchFamily="18" charset="0"/>
                          </a:rPr>
                          <m:t>  </m:t>
                        </m:r>
                        <m:r>
                          <m:rPr>
                            <m:sty m:val="p"/>
                          </m:rPr>
                          <a:rPr lang="en-GB" i="0">
                            <a:latin typeface="Cambria Math" panose="02040503050406030204" pitchFamily="18" charset="0"/>
                          </a:rPr>
                          <m:t>σ</m:t>
                        </m:r>
                      </m:e>
                      <m:sub>
                        <m:r>
                          <m:rPr>
                            <m:sty m:val="p"/>
                          </m:rPr>
                          <a:rPr lang="en-GB" i="0">
                            <a:latin typeface="Cambria Math" panose="02040503050406030204" pitchFamily="18" charset="0"/>
                          </a:rPr>
                          <m:t>D</m:t>
                        </m:r>
                      </m:sub>
                      <m:sup>
                        <m:r>
                          <a:rPr lang="en-GB" i="0">
                            <a:latin typeface="Cambria Math" panose="02040503050406030204" pitchFamily="18" charset="0"/>
                          </a:rPr>
                          <m:t>2</m:t>
                        </m:r>
                      </m:sup>
                    </m:sSubSup>
                    <m:r>
                      <a:rPr lang="en-GB" i="0">
                        <a:latin typeface="Cambria Math" panose="02040503050406030204" pitchFamily="18" charset="0"/>
                      </a:rPr>
                      <m:t>+1/4</m:t>
                    </m:r>
                    <m:sSubSup>
                      <m:sSubSupPr>
                        <m:ctrlPr>
                          <a:rPr lang="en-GB" i="1">
                            <a:latin typeface="Cambria Math" panose="02040503050406030204" pitchFamily="18" charset="0"/>
                          </a:rPr>
                        </m:ctrlPr>
                      </m:sSubSupPr>
                      <m:e>
                        <m:r>
                          <a:rPr lang="en-GB" i="0">
                            <a:latin typeface="Cambria Math" panose="02040503050406030204" pitchFamily="18" charset="0"/>
                          </a:rPr>
                          <m:t>  </m:t>
                        </m:r>
                        <m:r>
                          <m:rPr>
                            <m:sty m:val="p"/>
                          </m:rPr>
                          <a:rPr lang="en-GB" i="0">
                            <a:latin typeface="Cambria Math" panose="02040503050406030204" pitchFamily="18" charset="0"/>
                          </a:rPr>
                          <m:t>σ</m:t>
                        </m:r>
                      </m:e>
                      <m:sub>
                        <m:r>
                          <m:rPr>
                            <m:sty m:val="p"/>
                          </m:rPr>
                          <a:rPr lang="en-GB" i="0">
                            <a:latin typeface="Cambria Math" panose="02040503050406030204" pitchFamily="18" charset="0"/>
                          </a:rPr>
                          <m:t>AA</m:t>
                        </m:r>
                      </m:sub>
                      <m:sup>
                        <m:r>
                          <a:rPr lang="en-GB" i="0">
                            <a:latin typeface="Cambria Math" panose="02040503050406030204" pitchFamily="18" charset="0"/>
                          </a:rPr>
                          <m:t>2</m:t>
                        </m:r>
                      </m:sup>
                    </m:sSubSup>
                    <m:r>
                      <a:rPr lang="en-GB" i="0">
                        <a:latin typeface="Cambria Math" panose="02040503050406030204" pitchFamily="18" charset="0"/>
                      </a:rPr>
                      <m:t> + </m:t>
                    </m:r>
                  </m:oMath>
                </a14:m>
                <a:r>
                  <a:rPr lang="en-GB" dirty="0">
                    <a:latin typeface="Arial" panose="020B0604020202020204" pitchFamily="34" charset="0"/>
                    <a:cs typeface="Arial" panose="020B0604020202020204" pitchFamily="34" charset="0"/>
                  </a:rPr>
                  <a:t>….  </a:t>
                </a:r>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Half</a:t>
                </a:r>
                <a:r>
                  <a:rPr lang="en-GB" dirty="0">
                    <a:latin typeface="Arial" panose="020B0604020202020204" pitchFamily="34" charset="0"/>
                    <a:cs typeface="Arial" panose="020B0604020202020204" pitchFamily="34" charset="0"/>
                  </a:rPr>
                  <a:t> of the additive variance is </a:t>
                </a:r>
                <a:r>
                  <a:rPr lang="en-GB" dirty="0" err="1">
                    <a:latin typeface="Arial" panose="020B0604020202020204" pitchFamily="34" charset="0"/>
                    <a:cs typeface="Arial" panose="020B0604020202020204" pitchFamily="34" charset="0"/>
                  </a:rPr>
                  <a:t>mis</a:t>
                </a:r>
                <a:r>
                  <a:rPr lang="en-GB" dirty="0">
                    <a:latin typeface="Arial" panose="020B0604020202020204" pitchFamily="34" charset="0"/>
                    <a:cs typeface="Arial" panose="020B0604020202020204" pitchFamily="34" charset="0"/>
                  </a:rPr>
                  <a:t>-sing </a:t>
                </a:r>
                <a:r>
                  <a:rPr lang="en-GB" dirty="0">
                    <a:solidFill>
                      <a:srgbClr val="0000FF"/>
                    </a:solidFill>
                    <a:latin typeface="Arial" panose="020B0604020202020204" pitchFamily="34" charset="0"/>
                    <a:cs typeface="Arial" panose="020B0604020202020204" pitchFamily="34" charset="0"/>
                  </a:rPr>
                  <a:t>between </a:t>
                </a:r>
                <a:r>
                  <a:rPr lang="en-GB" dirty="0">
                    <a:latin typeface="Arial" panose="020B0604020202020204" pitchFamily="34" charset="0"/>
                    <a:cs typeface="Arial" panose="020B0604020202020204" pitchFamily="34" charset="0"/>
                  </a:rPr>
                  <a:t>our candidate </a:t>
                </a:r>
                <a:r>
                  <a:rPr lang="en-GB" dirty="0">
                    <a:solidFill>
                      <a:srgbClr val="006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DC</a:t>
                </a:r>
                <a:r>
                  <a:rPr lang="en-GB" dirty="0">
                    <a:latin typeface="Arial" panose="020B0604020202020204" pitchFamily="34" charset="0"/>
                    <a:cs typeface="Arial" panose="020B0604020202020204" pitchFamily="34" charset="0"/>
                  </a:rPr>
                  <a:t>s; even ¾ of</a:t>
                </a:r>
                <a14:m>
                  <m:oMath xmlns:m="http://schemas.openxmlformats.org/officeDocument/2006/math">
                    <m:sSubSup>
                      <m:sSubSupPr>
                        <m:ctrlPr>
                          <a:rPr lang="en-GB" i="1">
                            <a:latin typeface="Cambria Math" panose="02040503050406030204" pitchFamily="18" charset="0"/>
                          </a:rPr>
                        </m:ctrlPr>
                      </m:sSubSupPr>
                      <m:e>
                        <m:r>
                          <a:rPr lang="en-GB">
                            <a:latin typeface="Cambria Math" panose="02040503050406030204" pitchFamily="18" charset="0"/>
                          </a:rPr>
                          <m:t> </m:t>
                        </m:r>
                        <m:r>
                          <m:rPr>
                            <m:sty m:val="p"/>
                          </m:rPr>
                          <a:rPr lang="en-GB">
                            <a:latin typeface="Cambria Math" panose="02040503050406030204" pitchFamily="18" charset="0"/>
                          </a:rPr>
                          <m:t>σ</m:t>
                        </m:r>
                      </m:e>
                      <m:sub>
                        <m:r>
                          <m:rPr>
                            <m:sty m:val="p"/>
                          </m:rPr>
                          <a:rPr lang="en-GB">
                            <a:latin typeface="Cambria Math" panose="02040503050406030204" pitchFamily="18" charset="0"/>
                          </a:rPr>
                          <m:t>D</m:t>
                        </m:r>
                      </m:sub>
                      <m:sup>
                        <m:r>
                          <a:rPr lang="en-GB">
                            <a:latin typeface="Cambria Math" panose="02040503050406030204" pitchFamily="18" charset="0"/>
                          </a:rPr>
                          <m:t>2</m:t>
                        </m:r>
                      </m:sup>
                    </m:sSubSup>
                  </m:oMath>
                </a14:m>
                <a:r>
                  <a:rPr lang="en-GB" dirty="0">
                    <a:latin typeface="Arial" panose="020B0604020202020204" pitchFamily="34" charset="0"/>
                    <a:cs typeface="Arial" panose="020B0604020202020204" pitchFamily="34" charset="0"/>
                  </a:rPr>
                  <a:t> is missing </a:t>
                </a:r>
                <a:r>
                  <a:rPr lang="en-GB" dirty="0">
                    <a:solidFill>
                      <a:srgbClr val="0000FF"/>
                    </a:solidFill>
                    <a:latin typeface="Arial" panose="020B0604020202020204" pitchFamily="34" charset="0"/>
                    <a:cs typeface="Arial" panose="020B0604020202020204" pitchFamily="34" charset="0"/>
                  </a:rPr>
                  <a:t>between</a:t>
                </a:r>
                <a:r>
                  <a:rPr lang="en-GB" dirty="0">
                    <a:latin typeface="Arial" panose="020B0604020202020204" pitchFamily="34" charset="0"/>
                    <a:cs typeface="Arial" panose="020B0604020202020204" pitchFamily="34" charset="0"/>
                  </a:rPr>
                  <a:t> them, because that much is within them and only ¼ of</a:t>
                </a:r>
                <a14:m>
                  <m:oMath xmlns:m="http://schemas.openxmlformats.org/officeDocument/2006/math">
                    <m:sSubSup>
                      <m:sSubSupPr>
                        <m:ctrlPr>
                          <a:rPr lang="en-GB" i="1">
                            <a:latin typeface="Cambria Math" panose="02040503050406030204" pitchFamily="18" charset="0"/>
                          </a:rPr>
                        </m:ctrlPr>
                      </m:sSubSupPr>
                      <m:e>
                        <m:r>
                          <a:rPr lang="en-GB">
                            <a:latin typeface="Cambria Math" panose="02040503050406030204" pitchFamily="18" charset="0"/>
                          </a:rPr>
                          <m:t> </m:t>
                        </m:r>
                        <m:r>
                          <m:rPr>
                            <m:sty m:val="p"/>
                          </m:rPr>
                          <a:rPr lang="en-GB">
                            <a:latin typeface="Cambria Math" panose="02040503050406030204" pitchFamily="18" charset="0"/>
                          </a:rPr>
                          <m:t>σ</m:t>
                        </m:r>
                      </m:e>
                      <m:sub>
                        <m:r>
                          <m:rPr>
                            <m:sty m:val="p"/>
                          </m:rPr>
                          <a:rPr lang="en-GB">
                            <a:latin typeface="Cambria Math" panose="02040503050406030204" pitchFamily="18" charset="0"/>
                          </a:rPr>
                          <m:t>D</m:t>
                        </m:r>
                      </m:sub>
                      <m:sup>
                        <m:r>
                          <a:rPr lang="en-GB">
                            <a:latin typeface="Cambria Math" panose="02040503050406030204" pitchFamily="18" charset="0"/>
                          </a:rPr>
                          <m:t>2</m:t>
                        </m:r>
                      </m:sup>
                    </m:sSubSup>
                  </m:oMath>
                </a14:m>
                <a:r>
                  <a:rPr lang="en-GB" dirty="0">
                    <a:latin typeface="Arial" panose="020B0604020202020204" pitchFamily="34" charset="0"/>
                    <a:cs typeface="Arial" panose="020B0604020202020204" pitchFamily="34" charset="0"/>
                  </a:rPr>
                  <a:t> (in case of dominant-recessive gene action) is available for selection </a:t>
                </a:r>
                <a:r>
                  <a:rPr lang="en-GB" dirty="0">
                    <a:solidFill>
                      <a:srgbClr val="0000FF"/>
                    </a:solidFill>
                    <a:latin typeface="Arial" panose="020B0604020202020204" pitchFamily="34" charset="0"/>
                    <a:cs typeface="Arial" panose="020B0604020202020204" pitchFamily="34" charset="0"/>
                  </a:rPr>
                  <a:t>between</a:t>
                </a:r>
                <a:r>
                  <a:rPr lang="en-GB" dirty="0">
                    <a:latin typeface="Arial" panose="020B0604020202020204" pitchFamily="34" charset="0"/>
                    <a:cs typeface="Arial" panose="020B0604020202020204" pitchFamily="34" charset="0"/>
                  </a:rPr>
                  <a:t> them. It is slightly less bad than it looks at first glance: Gain from selection is not on the scale of variance but of standard deviation. Therefore, expected gain is not reduced to very roughly </a:t>
                </a:r>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half</a:t>
                </a:r>
                <a:r>
                  <a:rPr lang="en-GB" dirty="0">
                    <a:latin typeface="Arial" panose="020B0604020202020204" pitchFamily="34" charset="0"/>
                    <a:cs typeface="Arial" panose="020B0604020202020204" pitchFamily="34" charset="0"/>
                  </a:rPr>
                  <a:t> but rather to ~~71% ;   not </a:t>
                </a:r>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1/2</a:t>
                </a:r>
                <a:r>
                  <a:rPr lang="en-GB" dirty="0">
                    <a:latin typeface="Arial" panose="020B0604020202020204" pitchFamily="34" charset="0"/>
                    <a:cs typeface="Arial" panose="020B0604020202020204" pitchFamily="34" charset="0"/>
                  </a:rPr>
                  <a:t>; but </a:t>
                </a:r>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t>
                </a:r>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en-GB" baseline="30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0.5</a:t>
                </a:r>
                <a:r>
                  <a:rPr lang="en-GB" dirty="0">
                    <a:latin typeface="Arial" panose="020B0604020202020204" pitchFamily="34" charset="0"/>
                    <a:cs typeface="Arial" panose="020B0604020202020204" pitchFamily="34" charset="0"/>
                  </a:rPr>
                  <a:t>)    ;-)</a:t>
                </a:r>
                <a:endParaRPr lang="en-GB" dirty="0">
                  <a:solidFill>
                    <a:srgbClr val="0000FF"/>
                  </a:solidFill>
                  <a:latin typeface="Arial" panose="020B0604020202020204" pitchFamily="34" charset="0"/>
                  <a:cs typeface="Arial" panose="020B0604020202020204" pitchFamily="34" charset="0"/>
                </a:endParaRPr>
              </a:p>
            </p:txBody>
          </p:sp>
        </mc:Choice>
        <mc:Fallback xmlns="">
          <p:sp>
            <p:nvSpPr>
              <p:cNvPr id="4" name="Textfeld 3"/>
              <p:cNvSpPr txBox="1">
                <a:spLocks noRot="1" noChangeAspect="1" noMove="1" noResize="1" noEditPoints="1" noAdjustHandles="1" noChangeArrowheads="1" noChangeShapeType="1" noTextEdit="1"/>
              </p:cNvSpPr>
              <p:nvPr/>
            </p:nvSpPr>
            <p:spPr>
              <a:xfrm>
                <a:off x="3934771" y="579435"/>
                <a:ext cx="8156233" cy="6127062"/>
              </a:xfrm>
              <a:prstGeom prst="rect">
                <a:avLst/>
              </a:prstGeom>
              <a:blipFill>
                <a:blip r:embed="rId3"/>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6" name="Rounded Rectangle 5"/>
          <p:cNvSpPr/>
          <p:nvPr/>
        </p:nvSpPr>
        <p:spPr>
          <a:xfrm>
            <a:off x="753533" y="4190213"/>
            <a:ext cx="2667000" cy="2405997"/>
          </a:xfrm>
          <a:prstGeom prst="roundRect">
            <a:avLst/>
          </a:prstGeom>
          <a:noFill/>
          <a:ln w="57150">
            <a:solidFill>
              <a:srgbClr val="006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p:cNvSpPr txBox="1"/>
          <p:nvPr/>
        </p:nvSpPr>
        <p:spPr>
          <a:xfrm>
            <a:off x="72000" y="6423160"/>
            <a:ext cx="179066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err="1">
                <a:latin typeface="Arial" panose="020B0604020202020204" pitchFamily="34" charset="0"/>
                <a:cs typeface="Arial" panose="020B0604020202020204" pitchFamily="34" charset="0"/>
              </a:rPr>
              <a:t>With</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ChatGPT</a:t>
            </a:r>
            <a:endParaRPr lang="de-DE" dirty="0">
              <a:latin typeface="Arial" panose="020B0604020202020204" pitchFamily="34" charset="0"/>
              <a:cs typeface="Arial" panose="020B0604020202020204" pitchFamily="34" charset="0"/>
            </a:endParaRPr>
          </a:p>
        </p:txBody>
      </p:sp>
      <p:sp>
        <p:nvSpPr>
          <p:cNvPr id="7" name="Right Triangle 4">
            <a:extLst>
              <a:ext uri="{FF2B5EF4-FFF2-40B4-BE49-F238E27FC236}">
                <a16:creationId xmlns:a16="http://schemas.microsoft.com/office/drawing/2014/main" id="{171105DE-0CC0-492A-A026-90DCE445B455}"/>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5">
            <a:extLst>
              <a:ext uri="{FF2B5EF4-FFF2-40B4-BE49-F238E27FC236}">
                <a16:creationId xmlns:a16="http://schemas.microsoft.com/office/drawing/2014/main" id="{60621351-B58B-4577-9DB1-F46AD20E5915}"/>
              </a:ext>
            </a:extLst>
          </p:cNvPr>
          <p:cNvSpPr txBox="1"/>
          <p:nvPr/>
        </p:nvSpPr>
        <p:spPr>
          <a:xfrm>
            <a:off x="11227798" y="23426"/>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4098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72000" y="36000"/>
            <a:ext cx="120372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Things will become even-clearer after studying the Quantitative Genetics Chapters ;-)</a:t>
            </a:r>
          </a:p>
        </p:txBody>
      </p:sp>
      <p:sp>
        <p:nvSpPr>
          <p:cNvPr id="4" name="Textfeld 3"/>
          <p:cNvSpPr txBox="1"/>
          <p:nvPr/>
        </p:nvSpPr>
        <p:spPr>
          <a:xfrm>
            <a:off x="3953021" y="564127"/>
            <a:ext cx="8156233" cy="60030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7000"/>
              </a:lnSpc>
            </a:pPr>
            <a:r>
              <a:rPr lang="en-GB" dirty="0">
                <a:latin typeface="Arial" panose="020B0604020202020204" pitchFamily="34" charset="0"/>
                <a:cs typeface="Arial" panose="020B0604020202020204" pitchFamily="34" charset="0"/>
              </a:rPr>
              <a:t>The genetic heterogeneity inside each DC hybrid is, depending on setting and policy, read as </a:t>
            </a:r>
            <a:r>
              <a:rPr lang="en-GB" dirty="0">
                <a:solidFill>
                  <a:srgbClr val="0000FF"/>
                </a:solidFill>
                <a:latin typeface="Arial" panose="020B0604020202020204" pitchFamily="34" charset="0"/>
                <a:cs typeface="Arial" panose="020B0604020202020204" pitchFamily="34" charset="0"/>
              </a:rPr>
              <a:t>advantageous</a:t>
            </a:r>
            <a:r>
              <a:rPr lang="en-GB" dirty="0">
                <a:latin typeface="Arial" panose="020B0604020202020204" pitchFamily="34" charset="0"/>
                <a:cs typeface="Arial" panose="020B0604020202020204" pitchFamily="34" charset="0"/>
              </a:rPr>
              <a:t> or a </a:t>
            </a:r>
            <a:r>
              <a:rPr lang="en-GB" dirty="0">
                <a:solidFill>
                  <a:srgbClr val="0000FF"/>
                </a:solidFill>
                <a:latin typeface="Arial" panose="020B0604020202020204" pitchFamily="34" charset="0"/>
                <a:cs typeface="Arial" panose="020B0604020202020204" pitchFamily="34" charset="0"/>
              </a:rPr>
              <a:t>disadvantage</a:t>
            </a:r>
            <a:r>
              <a:rPr lang="en-GB"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pPr>
              <a:lnSpc>
                <a:spcPct val="97000"/>
              </a:lnSpc>
            </a:pPr>
            <a:endParaRPr lang="en-GB" sz="1200" dirty="0">
              <a:latin typeface="Arial" panose="020B0604020202020204" pitchFamily="34" charset="0"/>
              <a:cs typeface="Arial" panose="020B0604020202020204" pitchFamily="34" charset="0"/>
            </a:endParaRPr>
          </a:p>
          <a:p>
            <a:pPr>
              <a:lnSpc>
                <a:spcPct val="97000"/>
              </a:lnSpc>
            </a:pPr>
            <a:r>
              <a:rPr lang="en-GB" dirty="0">
                <a:latin typeface="Arial" panose="020B0604020202020204" pitchFamily="34" charset="0"/>
                <a:cs typeface="Arial" panose="020B0604020202020204" pitchFamily="34" charset="0"/>
              </a:rPr>
              <a:t>Heterogeneous </a:t>
            </a:r>
            <a:r>
              <a:rPr lang="en-GB" i="1"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are harder to phenotypically distinguish from each other than homogeneous </a:t>
            </a:r>
            <a:r>
              <a:rPr lang="en-GB" i="1" dirty="0" err="1">
                <a:latin typeface="Arial" panose="020B0604020202020204" pitchFamily="34" charset="0"/>
                <a:cs typeface="Arial" panose="020B0604020202020204" pitchFamily="34" charset="0"/>
              </a:rPr>
              <a:t>cvs</a:t>
            </a:r>
            <a:r>
              <a:rPr lang="en-GB" i="1"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(yet, the law says, </a:t>
            </a:r>
            <a:r>
              <a:rPr lang="en-GB" i="1"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must </a:t>
            </a:r>
            <a:r>
              <a:rPr lang="en-GB" dirty="0">
                <a:latin typeface="Arial" panose="020B0604020202020204" pitchFamily="34" charset="0"/>
                <a:cs typeface="Arial" panose="020B0604020202020204" pitchFamily="34" charset="0"/>
              </a:rPr>
              <a:t>be distinct – remember ‘DUS’). For heterogeneous </a:t>
            </a:r>
            <a:r>
              <a:rPr lang="en-GB" i="1" dirty="0" err="1">
                <a:latin typeface="Arial" panose="020B0604020202020204" pitchFamily="34" charset="0"/>
                <a:cs typeface="Arial" panose="020B0604020202020204" pitchFamily="34" charset="0"/>
              </a:rPr>
              <a:t>cvs</a:t>
            </a:r>
            <a:r>
              <a:rPr lang="en-GB" i="1"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it might be less easy to find the optimum date to apply fertilizer, fungicide, herbicide </a:t>
            </a:r>
            <a:r>
              <a:rPr lang="en-GB" i="1" dirty="0">
                <a:latin typeface="Arial" panose="020B0604020202020204" pitchFamily="34" charset="0"/>
                <a:cs typeface="Arial" panose="020B0604020202020204" pitchFamily="34" charset="0"/>
              </a:rPr>
              <a:t>et cetera </a:t>
            </a:r>
            <a:r>
              <a:rPr lang="en-GB" dirty="0">
                <a:latin typeface="Arial" panose="020B0604020202020204" pitchFamily="34" charset="0"/>
                <a:cs typeface="Arial" panose="020B0604020202020204" pitchFamily="34" charset="0"/>
              </a:rPr>
              <a:t>than for a homogenous cultivar; similar for harvesting date. Quality of product may be an issue, if it is e.g. an onion hybrid cultivar and the consumer insists that each onion bulb should look exactly like the other ... </a:t>
            </a:r>
            <a:endParaRPr lang="en-GB" sz="1200" dirty="0">
              <a:latin typeface="Arial" panose="020B0604020202020204" pitchFamily="34" charset="0"/>
              <a:cs typeface="Arial" panose="020B0604020202020204" pitchFamily="34" charset="0"/>
            </a:endParaRPr>
          </a:p>
          <a:p>
            <a:pPr>
              <a:lnSpc>
                <a:spcPct val="97000"/>
              </a:lnSpc>
            </a:pPr>
            <a:endParaRPr lang="en-GB" sz="1200" dirty="0">
              <a:latin typeface="Arial" panose="020B0604020202020204" pitchFamily="34" charset="0"/>
              <a:cs typeface="Arial" panose="020B0604020202020204" pitchFamily="34" charset="0"/>
            </a:endParaRPr>
          </a:p>
          <a:p>
            <a:pPr>
              <a:lnSpc>
                <a:spcPct val="97000"/>
              </a:lnSpc>
            </a:pPr>
            <a:r>
              <a:rPr lang="en-GB" dirty="0">
                <a:latin typeface="Arial" panose="020B0604020202020204" pitchFamily="34" charset="0"/>
                <a:cs typeface="Arial" panose="020B0604020202020204" pitchFamily="34" charset="0"/>
              </a:rPr>
              <a:t>Heterogeneity may be desirable. </a:t>
            </a:r>
            <a:r>
              <a:rPr lang="en-GB" dirty="0">
                <a:solidFill>
                  <a:srgbClr val="0000FF"/>
                </a:solidFill>
                <a:latin typeface="Arial" panose="020B0604020202020204" pitchFamily="34" charset="0"/>
                <a:cs typeface="Arial" panose="020B0604020202020204" pitchFamily="34" charset="0"/>
              </a:rPr>
              <a:t>Organic</a:t>
            </a:r>
            <a:r>
              <a:rPr lang="en-GB" dirty="0">
                <a:latin typeface="Arial" panose="020B0604020202020204" pitchFamily="34" charset="0"/>
                <a:cs typeface="Arial" panose="020B0604020202020204" pitchFamily="34" charset="0"/>
              </a:rPr>
              <a:t> breeders and farmers are deeply convinced: Diversity, </a:t>
            </a:r>
            <a:r>
              <a:rPr lang="en-GB" i="1" dirty="0" err="1">
                <a:latin typeface="Arial" panose="020B0604020202020204" pitchFamily="34" charset="0"/>
                <a:cs typeface="Arial" panose="020B0604020202020204" pitchFamily="34" charset="0"/>
              </a:rPr>
              <a:t>i.e</a:t>
            </a:r>
            <a:r>
              <a:rPr lang="en-GB" dirty="0">
                <a:latin typeface="Arial" panose="020B0604020202020204" pitchFamily="34" charset="0"/>
                <a:cs typeface="Arial" panose="020B0604020202020204" pitchFamily="34" charset="0"/>
              </a:rPr>
              <a:t>, h</a:t>
            </a:r>
            <a:r>
              <a:rPr lang="en-US" dirty="0" err="1">
                <a:latin typeface="Arial" panose="020B0604020202020204" pitchFamily="34" charset="0"/>
                <a:cs typeface="Arial" panose="020B0604020202020204" pitchFamily="34" charset="0"/>
              </a:rPr>
              <a:t>eterogeneity</a:t>
            </a:r>
            <a:r>
              <a:rPr lang="en-US" dirty="0">
                <a:latin typeface="Arial" panose="020B0604020202020204" pitchFamily="34" charset="0"/>
                <a:cs typeface="Arial" panose="020B0604020202020204" pitchFamily="34" charset="0"/>
              </a:rPr>
              <a:t>, helps to alleviate many problems (ISBN: 978-0-470-95858-2; DOI 10.21142/SS-0102-2020-013); especially if the threat is a (fungal or viral) disease. In such cases, indeed, the genetic he-</a:t>
            </a:r>
            <a:r>
              <a:rPr lang="en-US" dirty="0" err="1">
                <a:latin typeface="Arial" panose="020B0604020202020204" pitchFamily="34" charset="0"/>
                <a:cs typeface="Arial" panose="020B0604020202020204" pitchFamily="34" charset="0"/>
              </a:rPr>
              <a:t>terogeneity</a:t>
            </a:r>
            <a:r>
              <a:rPr lang="en-US" dirty="0">
                <a:latin typeface="Arial" panose="020B0604020202020204" pitchFamily="34" charset="0"/>
                <a:cs typeface="Arial" panose="020B0604020202020204" pitchFamily="34" charset="0"/>
              </a:rPr>
              <a:t> of resistance and tolerance can significantly slow down an </a:t>
            </a:r>
            <a:r>
              <a:rPr lang="en-US" dirty="0" err="1">
                <a:latin typeface="Arial" panose="020B0604020202020204" pitchFamily="34" charset="0"/>
                <a:cs typeface="Arial" panose="020B0604020202020204" pitchFamily="34" charset="0"/>
              </a:rPr>
              <a:t>epide</a:t>
            </a:r>
            <a:r>
              <a:rPr lang="en-US" dirty="0">
                <a:latin typeface="Arial" panose="020B0604020202020204" pitchFamily="34" charset="0"/>
                <a:cs typeface="Arial" panose="020B0604020202020204" pitchFamily="34" charset="0"/>
              </a:rPr>
              <a:t>-mic and reduce the yield losses caused by the attack.</a:t>
            </a:r>
            <a:endParaRPr lang="en-US" sz="1200" dirty="0">
              <a:latin typeface="Arial" panose="020B0604020202020204" pitchFamily="34" charset="0"/>
              <a:cs typeface="Arial" panose="020B0604020202020204" pitchFamily="34" charset="0"/>
            </a:endParaRPr>
          </a:p>
          <a:p>
            <a:pPr>
              <a:lnSpc>
                <a:spcPct val="97000"/>
              </a:lnSpc>
            </a:pPr>
            <a:endParaRPr lang="en-US" sz="1200" dirty="0">
              <a:latin typeface="Arial" panose="020B0604020202020204" pitchFamily="34" charset="0"/>
              <a:cs typeface="Arial" panose="020B0604020202020204" pitchFamily="34" charset="0"/>
            </a:endParaRPr>
          </a:p>
          <a:p>
            <a:pPr>
              <a:lnSpc>
                <a:spcPct val="97000"/>
              </a:lnSpc>
            </a:pPr>
            <a:r>
              <a:rPr lang="en-US" dirty="0">
                <a:latin typeface="Arial" panose="020B0604020202020204" pitchFamily="34" charset="0"/>
                <a:cs typeface="Arial" panose="020B0604020202020204" pitchFamily="34" charset="0"/>
              </a:rPr>
              <a:t>Ponder the difference between </a:t>
            </a:r>
            <a:r>
              <a:rPr lang="en-US" dirty="0">
                <a:solidFill>
                  <a:srgbClr val="0000FF"/>
                </a:solidFill>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Genetic Diversity that allows instant reaction of a crop community to stress (in the sense of ‘Reaction Norm’) and </a:t>
            </a:r>
            <a:r>
              <a:rPr lang="en-US" dirty="0">
                <a:solidFill>
                  <a:srgbClr val="0000FF"/>
                </a:solidFill>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 Genetic Diversity as condition for genetic adaptation (‘micro-evolution’) to local (agro-ecological) conditions. For the latter, seed must not be traded but the cv. has to go through its ‘micro-evolution’ on that spot, farm, environment. </a:t>
            </a:r>
            <a:endParaRPr lang="en-GB" dirty="0">
              <a:latin typeface="Arial" panose="020B0604020202020204" pitchFamily="34" charset="0"/>
              <a:cs typeface="Arial" panose="020B0604020202020204" pitchFamily="34" charset="0"/>
            </a:endParaRPr>
          </a:p>
        </p:txBody>
      </p:sp>
      <p:sp>
        <p:nvSpPr>
          <p:cNvPr id="6" name="TextBox 5"/>
          <p:cNvSpPr txBox="1"/>
          <p:nvPr/>
        </p:nvSpPr>
        <p:spPr>
          <a:xfrm>
            <a:off x="3953021" y="6444584"/>
            <a:ext cx="3831736" cy="37811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DOI: 10.2135/cropsci2007.03.0170</a:t>
            </a:r>
          </a:p>
        </p:txBody>
      </p:sp>
      <p:pic>
        <p:nvPicPr>
          <p:cNvPr id="8" name="Picture 7"/>
          <p:cNvPicPr>
            <a:picLocks noChangeAspect="1"/>
          </p:cNvPicPr>
          <p:nvPr/>
        </p:nvPicPr>
        <p:blipFill>
          <a:blip r:embed="rId2"/>
          <a:stretch>
            <a:fillRect/>
          </a:stretch>
        </p:blipFill>
        <p:spPr>
          <a:xfrm>
            <a:off x="72000" y="612976"/>
            <a:ext cx="3812400" cy="6086929"/>
          </a:xfrm>
          <a:prstGeom prst="rect">
            <a:avLst/>
          </a:prstGeom>
          <a:effectLst>
            <a:outerShdw blurRad="50800" dist="38100" dir="2700000" algn="tl" rotWithShape="0">
              <a:prstClr val="black">
                <a:alpha val="40000"/>
              </a:prstClr>
            </a:outerShdw>
          </a:effectLst>
        </p:spPr>
      </p:pic>
      <p:sp>
        <p:nvSpPr>
          <p:cNvPr id="7" name="Right Triangle 4">
            <a:extLst>
              <a:ext uri="{FF2B5EF4-FFF2-40B4-BE49-F238E27FC236}">
                <a16:creationId xmlns:a16="http://schemas.microsoft.com/office/drawing/2014/main" id="{73931705-0F0A-4A5D-875C-38FC8A03C200}"/>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0A024F95-169B-48D0-8725-7225F1ECBE4F}"/>
              </a:ext>
            </a:extLst>
          </p:cNvPr>
          <p:cNvPicPr>
            <a:picLocks noChangeAspect="1"/>
          </p:cNvPicPr>
          <p:nvPr/>
        </p:nvPicPr>
        <p:blipFill>
          <a:blip r:embed="rId3"/>
          <a:stretch>
            <a:fillRect/>
          </a:stretch>
        </p:blipFill>
        <p:spPr>
          <a:xfrm>
            <a:off x="72000" y="4302613"/>
            <a:ext cx="3788663" cy="2360078"/>
          </a:xfrm>
          <a:prstGeom prst="rect">
            <a:avLst/>
          </a:prstGeom>
        </p:spPr>
      </p:pic>
      <p:sp>
        <p:nvSpPr>
          <p:cNvPr id="9" name="Textfeld 5">
            <a:extLst>
              <a:ext uri="{FF2B5EF4-FFF2-40B4-BE49-F238E27FC236}">
                <a16:creationId xmlns:a16="http://schemas.microsoft.com/office/drawing/2014/main" id="{ADD1C848-CD2F-430B-B881-2FCF00690C95}"/>
              </a:ext>
            </a:extLst>
          </p:cNvPr>
          <p:cNvSpPr txBox="1"/>
          <p:nvPr/>
        </p:nvSpPr>
        <p:spPr>
          <a:xfrm>
            <a:off x="0" y="6005090"/>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591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71" y="80707"/>
            <a:ext cx="4190476" cy="6730159"/>
          </a:xfrm>
          <a:prstGeom prst="rect">
            <a:avLst/>
          </a:prstGeom>
          <a:ln>
            <a:noFill/>
          </a:ln>
          <a:effectLst>
            <a:outerShdw blurRad="50800" dist="38100" dir="2700000" algn="tl" rotWithShape="0">
              <a:prstClr val="black">
                <a:alpha val="40000"/>
              </a:prstClr>
            </a:outerShdw>
          </a:effectLst>
        </p:spPr>
      </p:pic>
      <p:sp>
        <p:nvSpPr>
          <p:cNvPr id="22" name="Rectangle 21"/>
          <p:cNvSpPr/>
          <p:nvPr/>
        </p:nvSpPr>
        <p:spPr>
          <a:xfrm>
            <a:off x="2297966" y="143122"/>
            <a:ext cx="1932167" cy="22303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1"/>
          </a:p>
        </p:txBody>
      </p:sp>
      <p:sp>
        <p:nvSpPr>
          <p:cNvPr id="23" name="Rectangle 22"/>
          <p:cNvSpPr/>
          <p:nvPr/>
        </p:nvSpPr>
        <p:spPr>
          <a:xfrm>
            <a:off x="45057" y="47708"/>
            <a:ext cx="1932167" cy="24277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1"/>
          </a:p>
        </p:txBody>
      </p:sp>
      <p:grpSp>
        <p:nvGrpSpPr>
          <p:cNvPr id="24" name="Group 23"/>
          <p:cNvGrpSpPr>
            <a:grpSpLocks noChangeAspect="1"/>
          </p:cNvGrpSpPr>
          <p:nvPr/>
        </p:nvGrpSpPr>
        <p:grpSpPr>
          <a:xfrm flipH="1">
            <a:off x="156567" y="80707"/>
            <a:ext cx="1280375" cy="1292579"/>
            <a:chOff x="1422400" y="130176"/>
            <a:chExt cx="1326444" cy="1755069"/>
          </a:xfrm>
          <a:effectLst>
            <a:outerShdw blurRad="50800" dist="38100" dir="2700000" algn="tl" rotWithShape="0">
              <a:prstClr val="black">
                <a:alpha val="40000"/>
              </a:prstClr>
            </a:outerShdw>
          </a:effectLst>
        </p:grpSpPr>
        <p:pic>
          <p:nvPicPr>
            <p:cNvPr id="45" name="Picture 44"/>
            <p:cNvPicPr>
              <a:picLocks noChangeAspect="1"/>
            </p:cNvPicPr>
            <p:nvPr/>
          </p:nvPicPr>
          <p:blipFill>
            <a:blip r:embed="rId3">
              <a:extLst>
                <a:ext uri="{BEBA8EAE-BF5A-486C-A8C5-ECC9F3942E4B}">
                  <a14:imgProps xmlns:a14="http://schemas.microsoft.com/office/drawing/2010/main">
                    <a14:imgLayer r:embed="rId4">
                      <a14:imgEffect>
                        <a14:brightnessContrast bright="18000"/>
                      </a14:imgEffect>
                    </a14:imgLayer>
                  </a14:imgProps>
                </a:ext>
              </a:extLst>
            </a:blip>
            <a:stretch>
              <a:fillRect/>
            </a:stretch>
          </p:blipFill>
          <p:spPr>
            <a:xfrm>
              <a:off x="1422400" y="233220"/>
              <a:ext cx="1326444" cy="1652025"/>
            </a:xfrm>
            <a:prstGeom prst="rect">
              <a:avLst/>
            </a:prstGeom>
          </p:spPr>
        </p:pic>
        <p:pic>
          <p:nvPicPr>
            <p:cNvPr id="46" name="Picture 45"/>
            <p:cNvPicPr>
              <a:picLocks noChangeAspect="1"/>
            </p:cNvPicPr>
            <p:nvPr/>
          </p:nvPicPr>
          <p:blipFill>
            <a:blip r:embed="rId5">
              <a:duotone>
                <a:schemeClr val="accent6">
                  <a:shade val="45000"/>
                  <a:satMod val="135000"/>
                </a:schemeClr>
                <a:prstClr val="white"/>
              </a:duotone>
            </a:blip>
            <a:stretch>
              <a:fillRect/>
            </a:stretch>
          </p:blipFill>
          <p:spPr>
            <a:xfrm>
              <a:off x="1422400" y="130176"/>
              <a:ext cx="596018" cy="599240"/>
            </a:xfrm>
            <a:prstGeom prst="rect">
              <a:avLst/>
            </a:prstGeom>
          </p:spPr>
        </p:pic>
      </p:grpSp>
      <p:pic>
        <p:nvPicPr>
          <p:cNvPr id="26" name="Picture 25"/>
          <p:cNvPicPr>
            <a:picLocks noChangeAspect="1"/>
          </p:cNvPicPr>
          <p:nvPr/>
        </p:nvPicPr>
        <p:blipFill>
          <a:blip r:embed="rId6">
            <a:extLst>
              <a:ext uri="{BEBA8EAE-BF5A-486C-A8C5-ECC9F3942E4B}">
                <a14:imgProps xmlns:a14="http://schemas.microsoft.com/office/drawing/2010/main">
                  <a14:imgLayer r:embed="rId7">
                    <a14:imgEffect>
                      <a14:saturation sat="66000"/>
                    </a14:imgEffect>
                    <a14:imgEffect>
                      <a14:brightnessContrast bright="12000"/>
                    </a14:imgEffect>
                  </a14:imgLayer>
                </a14:imgProps>
              </a:ext>
            </a:extLst>
          </a:blip>
          <a:stretch>
            <a:fillRect/>
          </a:stretch>
        </p:blipFill>
        <p:spPr>
          <a:xfrm flipH="1">
            <a:off x="2853936" y="256953"/>
            <a:ext cx="1383528" cy="1117807"/>
          </a:xfrm>
          <a:prstGeom prst="rect">
            <a:avLst/>
          </a:prstGeom>
        </p:spPr>
      </p:pic>
      <p:grpSp>
        <p:nvGrpSpPr>
          <p:cNvPr id="27" name="Group 26"/>
          <p:cNvGrpSpPr/>
          <p:nvPr/>
        </p:nvGrpSpPr>
        <p:grpSpPr>
          <a:xfrm>
            <a:off x="1161095" y="1656054"/>
            <a:ext cx="2048955" cy="1979877"/>
            <a:chOff x="1211249" y="1945418"/>
            <a:chExt cx="2048955" cy="1979877"/>
          </a:xfrm>
        </p:grpSpPr>
        <p:pic>
          <p:nvPicPr>
            <p:cNvPr id="38" name="Picture 37"/>
            <p:cNvPicPr>
              <a:picLocks noChangeAspect="1"/>
            </p:cNvPicPr>
            <p:nvPr/>
          </p:nvPicPr>
          <p:blipFill>
            <a:blip r:embed="rId8"/>
            <a:stretch>
              <a:fillRect/>
            </a:stretch>
          </p:blipFill>
          <p:spPr>
            <a:xfrm>
              <a:off x="1280204" y="1987077"/>
              <a:ext cx="1846967" cy="1876901"/>
            </a:xfrm>
            <a:prstGeom prst="rect">
              <a:avLst/>
            </a:prstGeom>
          </p:spPr>
        </p:pic>
        <p:sp>
          <p:nvSpPr>
            <p:cNvPr id="39" name="Rounded Rectangle 38"/>
            <p:cNvSpPr/>
            <p:nvPr/>
          </p:nvSpPr>
          <p:spPr>
            <a:xfrm>
              <a:off x="1738685" y="1945419"/>
              <a:ext cx="180230" cy="161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1"/>
            </a:p>
          </p:txBody>
        </p:sp>
        <p:sp>
          <p:nvSpPr>
            <p:cNvPr id="40" name="Rounded Rectangle 39"/>
            <p:cNvSpPr/>
            <p:nvPr/>
          </p:nvSpPr>
          <p:spPr>
            <a:xfrm>
              <a:off x="2356190" y="1945418"/>
              <a:ext cx="180230" cy="161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1"/>
            </a:p>
          </p:txBody>
        </p:sp>
        <p:sp>
          <p:nvSpPr>
            <p:cNvPr id="41" name="Rectangle 40"/>
            <p:cNvSpPr/>
            <p:nvPr/>
          </p:nvSpPr>
          <p:spPr>
            <a:xfrm>
              <a:off x="1211249" y="3477371"/>
              <a:ext cx="310101" cy="447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1"/>
            </a:p>
          </p:txBody>
        </p:sp>
        <p:sp>
          <p:nvSpPr>
            <p:cNvPr id="42" name="Rectangle 41"/>
            <p:cNvSpPr/>
            <p:nvPr/>
          </p:nvSpPr>
          <p:spPr>
            <a:xfrm>
              <a:off x="2853936" y="3710930"/>
              <a:ext cx="310101" cy="1947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1"/>
            </a:p>
          </p:txBody>
        </p:sp>
        <p:sp>
          <p:nvSpPr>
            <p:cNvPr id="43" name="Rectangle 42"/>
            <p:cNvSpPr/>
            <p:nvPr/>
          </p:nvSpPr>
          <p:spPr>
            <a:xfrm>
              <a:off x="2950103" y="3347387"/>
              <a:ext cx="310101" cy="447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1"/>
            </a:p>
          </p:txBody>
        </p:sp>
        <p:sp>
          <p:nvSpPr>
            <p:cNvPr id="44" name="Rectangle 43"/>
            <p:cNvSpPr/>
            <p:nvPr/>
          </p:nvSpPr>
          <p:spPr>
            <a:xfrm>
              <a:off x="2140831" y="3646997"/>
              <a:ext cx="189790" cy="2169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1"/>
            </a:p>
          </p:txBody>
        </p:sp>
      </p:grpSp>
      <p:sp>
        <p:nvSpPr>
          <p:cNvPr id="28" name="Rectangle 27"/>
          <p:cNvSpPr/>
          <p:nvPr/>
        </p:nvSpPr>
        <p:spPr>
          <a:xfrm>
            <a:off x="43017" y="3887032"/>
            <a:ext cx="4136962" cy="6099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1"/>
          </a:p>
        </p:txBody>
      </p:sp>
      <p:sp>
        <p:nvSpPr>
          <p:cNvPr id="29" name="TextBox 28"/>
          <p:cNvSpPr txBox="1"/>
          <p:nvPr/>
        </p:nvSpPr>
        <p:spPr>
          <a:xfrm>
            <a:off x="2435022" y="3533169"/>
            <a:ext cx="1283989" cy="5232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1400" noProof="1">
                <a:latin typeface="Arial" panose="020B0604020202020204" pitchFamily="34" charset="0"/>
                <a:cs typeface="Arial" panose="020B0604020202020204" pitchFamily="34" charset="0"/>
              </a:rPr>
              <a:t>Single-Cross</a:t>
            </a:r>
          </a:p>
          <a:p>
            <a:pPr algn="ctr"/>
            <a:r>
              <a:rPr lang="en-GB" sz="1400" noProof="1">
                <a:latin typeface="Arial" panose="020B0604020202020204" pitchFamily="34" charset="0"/>
                <a:cs typeface="Arial" panose="020B0604020202020204" pitchFamily="34" charset="0"/>
              </a:rPr>
              <a:t>hybrid (CxD)</a:t>
            </a:r>
          </a:p>
        </p:txBody>
      </p:sp>
      <p:pic>
        <p:nvPicPr>
          <p:cNvPr id="30" name="Picture 29"/>
          <p:cNvPicPr>
            <a:picLocks noChangeAspect="1"/>
          </p:cNvPicPr>
          <p:nvPr/>
        </p:nvPicPr>
        <p:blipFill>
          <a:blip r:embed="rId9"/>
          <a:stretch>
            <a:fillRect/>
          </a:stretch>
        </p:blipFill>
        <p:spPr>
          <a:xfrm flipH="1">
            <a:off x="1230050" y="4160563"/>
            <a:ext cx="1980000" cy="2592082"/>
          </a:xfrm>
          <a:prstGeom prst="rect">
            <a:avLst/>
          </a:prstGeom>
        </p:spPr>
      </p:pic>
      <p:sp>
        <p:nvSpPr>
          <p:cNvPr id="31" name="TextBox 30"/>
          <p:cNvSpPr txBox="1"/>
          <p:nvPr/>
        </p:nvSpPr>
        <p:spPr>
          <a:xfrm>
            <a:off x="2516147" y="5403887"/>
            <a:ext cx="1417543" cy="73866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1400" noProof="1">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Double-Cross</a:t>
            </a:r>
          </a:p>
          <a:p>
            <a:pPr algn="ctr"/>
            <a:r>
              <a:rPr lang="en-GB" sz="1400" noProof="1">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Hybrid</a:t>
            </a:r>
          </a:p>
          <a:p>
            <a:pPr algn="ctr"/>
            <a:r>
              <a:rPr lang="de-DE" sz="1400" noProof="1">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AxB x CxD</a:t>
            </a:r>
            <a:endParaRPr lang="en-GB" sz="1400" noProof="1">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32" name="Straight Arrow Connector 31"/>
          <p:cNvCxnSpPr/>
          <p:nvPr/>
        </p:nvCxnSpPr>
        <p:spPr>
          <a:xfrm>
            <a:off x="358815" y="621175"/>
            <a:ext cx="1400537" cy="2476982"/>
          </a:xfrm>
          <a:prstGeom prst="straightConnector1">
            <a:avLst/>
          </a:prstGeom>
          <a:ln w="12700">
            <a:solidFill>
              <a:schemeClr val="tx1"/>
            </a:solidFill>
            <a:prstDash val="dash"/>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a:off x="2627453" y="771646"/>
            <a:ext cx="686765" cy="2326511"/>
          </a:xfrm>
          <a:prstGeom prst="straightConnector1">
            <a:avLst/>
          </a:prstGeom>
          <a:ln w="12700">
            <a:solidFill>
              <a:schemeClr val="tx1"/>
            </a:solidFill>
            <a:prstDash val="dash"/>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1688531" y="2311078"/>
            <a:ext cx="456644" cy="3604477"/>
          </a:xfrm>
          <a:prstGeom prst="straightConnector1">
            <a:avLst/>
          </a:prstGeom>
          <a:ln w="12700">
            <a:solidFill>
              <a:schemeClr val="tx1"/>
            </a:solidFill>
            <a:prstDash val="dash"/>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93171" y="1392943"/>
            <a:ext cx="1407380" cy="5232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400" noProof="1">
                <a:latin typeface="Arial" panose="020B0604020202020204" pitchFamily="34" charset="0"/>
                <a:cs typeface="Arial" panose="020B0604020202020204" pitchFamily="34" charset="0"/>
              </a:rPr>
              <a:t>Inbred   Inbred </a:t>
            </a:r>
            <a:br>
              <a:rPr lang="en-GB" sz="1400" noProof="1">
                <a:latin typeface="Arial" panose="020B0604020202020204" pitchFamily="34" charset="0"/>
                <a:cs typeface="Arial" panose="020B0604020202020204" pitchFamily="34" charset="0"/>
              </a:rPr>
            </a:br>
            <a:r>
              <a:rPr lang="en-GB" sz="1400" noProof="1">
                <a:latin typeface="Arial" panose="020B0604020202020204" pitchFamily="34" charset="0"/>
                <a:cs typeface="Arial" panose="020B0604020202020204" pitchFamily="34" charset="0"/>
              </a:rPr>
              <a:t>line A     line B</a:t>
            </a:r>
          </a:p>
        </p:txBody>
      </p:sp>
      <p:sp>
        <p:nvSpPr>
          <p:cNvPr id="36" name="TextBox 35"/>
          <p:cNvSpPr txBox="1"/>
          <p:nvPr/>
        </p:nvSpPr>
        <p:spPr>
          <a:xfrm>
            <a:off x="2822753" y="1392943"/>
            <a:ext cx="1407380" cy="5232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400" noProof="1">
                <a:latin typeface="Arial" panose="020B0604020202020204" pitchFamily="34" charset="0"/>
                <a:cs typeface="Arial" panose="020B0604020202020204" pitchFamily="34" charset="0"/>
              </a:rPr>
              <a:t>Inbred   Inbred </a:t>
            </a:r>
            <a:br>
              <a:rPr lang="en-GB" sz="1400" noProof="1">
                <a:latin typeface="Arial" panose="020B0604020202020204" pitchFamily="34" charset="0"/>
                <a:cs typeface="Arial" panose="020B0604020202020204" pitchFamily="34" charset="0"/>
              </a:rPr>
            </a:br>
            <a:r>
              <a:rPr lang="en-GB" sz="1400" noProof="1">
                <a:latin typeface="Arial" panose="020B0604020202020204" pitchFamily="34" charset="0"/>
                <a:cs typeface="Arial" panose="020B0604020202020204" pitchFamily="34" charset="0"/>
              </a:rPr>
              <a:t>line C     line D</a:t>
            </a:r>
          </a:p>
        </p:txBody>
      </p:sp>
      <p:sp>
        <p:nvSpPr>
          <p:cNvPr id="37" name="TextBox 36"/>
          <p:cNvSpPr txBox="1"/>
          <p:nvPr/>
        </p:nvSpPr>
        <p:spPr>
          <a:xfrm>
            <a:off x="710521" y="3521858"/>
            <a:ext cx="1283989" cy="5232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1400" noProof="1">
                <a:latin typeface="Arial" panose="020B0604020202020204" pitchFamily="34" charset="0"/>
                <a:cs typeface="Arial" panose="020B0604020202020204" pitchFamily="34" charset="0"/>
              </a:rPr>
              <a:t>Single-Cross</a:t>
            </a:r>
          </a:p>
          <a:p>
            <a:pPr algn="ctr"/>
            <a:r>
              <a:rPr lang="en-GB" sz="1400" noProof="1">
                <a:latin typeface="Arial" panose="020B0604020202020204" pitchFamily="34" charset="0"/>
                <a:cs typeface="Arial" panose="020B0604020202020204" pitchFamily="34" charset="0"/>
              </a:rPr>
              <a:t>hybrid (AxB)</a:t>
            </a:r>
          </a:p>
        </p:txBody>
      </p:sp>
      <p:sp>
        <p:nvSpPr>
          <p:cNvPr id="6" name="TextBox 5"/>
          <p:cNvSpPr txBox="1"/>
          <p:nvPr/>
        </p:nvSpPr>
        <p:spPr>
          <a:xfrm>
            <a:off x="161940" y="1837709"/>
            <a:ext cx="583239" cy="461665"/>
          </a:xfrm>
          <a:prstGeom prst="rect">
            <a:avLst/>
          </a:prstGeom>
          <a:solidFill>
            <a:schemeClr val="bg1"/>
          </a:solidFill>
          <a:effectLst>
            <a:outerShdw blurRad="63500" sx="111000" sy="111000" algn="ctr" rotWithShape="0">
              <a:srgbClr val="0000FF">
                <a:alpha val="40000"/>
              </a:srgbClr>
            </a:outerShdw>
            <a:reflection blurRad="6350" stA="52000" endA="300" endPos="35000" dir="5400000" sy="-100000" algn="bl" rotWithShape="0"/>
          </a:effectLst>
        </p:spPr>
        <p:txBody>
          <a:bodyPr wrap="square" rtlCol="0">
            <a:spAutoFit/>
          </a:bodyPr>
          <a:lstStyle>
            <a:defPPr>
              <a:defRPr lang="en-US"/>
            </a:defPPr>
            <a:lvl1pPr algn="ctr">
              <a:defRPr sz="2400">
                <a:latin typeface="Arial" panose="020B0604020202020204" pitchFamily="34" charset="0"/>
                <a:cs typeface="Arial" panose="020B0604020202020204" pitchFamily="34" charset="0"/>
              </a:defRPr>
            </a:lvl1pPr>
          </a:lstStyle>
          <a:p>
            <a:r>
              <a:rPr lang="en-GB" dirty="0"/>
              <a:t> </a:t>
            </a:r>
            <a:r>
              <a:rPr lang="en-GB" dirty="0">
                <a:solidFill>
                  <a:srgbClr val="56952B"/>
                </a:solidFill>
              </a:rPr>
              <a:t>2</a:t>
            </a:r>
            <a:r>
              <a:rPr lang="en-GB" dirty="0"/>
              <a:t> </a:t>
            </a:r>
          </a:p>
        </p:txBody>
      </p:sp>
      <p:sp>
        <p:nvSpPr>
          <p:cNvPr id="7" name="TextBox 6"/>
          <p:cNvSpPr txBox="1"/>
          <p:nvPr/>
        </p:nvSpPr>
        <p:spPr>
          <a:xfrm>
            <a:off x="920793" y="1855227"/>
            <a:ext cx="450751" cy="461665"/>
          </a:xfrm>
          <a:prstGeom prst="rect">
            <a:avLst/>
          </a:prstGeom>
          <a:solidFill>
            <a:schemeClr val="bg1"/>
          </a:solidFill>
          <a:effectLst>
            <a:outerShdw blurRad="63500" sx="111000" sy="111000" algn="ctr" rotWithShape="0">
              <a:srgbClr val="0000FF">
                <a:alpha val="40000"/>
              </a:srgbClr>
            </a:outerShdw>
            <a:reflection blurRad="6350" stA="52000" endA="300" endPos="35000" dir="5400000" sy="-100000" algn="bl" rotWithShape="0"/>
          </a:effectLst>
        </p:spPr>
        <p:txBody>
          <a:bodyPr wrap="square" rtlCol="0">
            <a:spAutoFit/>
          </a:bodyPr>
          <a:lstStyle>
            <a:defPPr>
              <a:defRPr lang="en-US"/>
            </a:defPPr>
            <a:lvl1pPr algn="ctr">
              <a:defRPr sz="2400">
                <a:latin typeface="Arial" panose="020B0604020202020204" pitchFamily="34" charset="0"/>
                <a:cs typeface="Arial" panose="020B0604020202020204" pitchFamily="34" charset="0"/>
              </a:defRPr>
            </a:lvl1pPr>
          </a:lstStyle>
          <a:p>
            <a:r>
              <a:rPr lang="en-GB" dirty="0"/>
              <a:t> </a:t>
            </a:r>
            <a:r>
              <a:rPr lang="en-GB" dirty="0">
                <a:solidFill>
                  <a:srgbClr val="56952B"/>
                </a:solidFill>
              </a:rPr>
              <a:t>3</a:t>
            </a:r>
            <a:r>
              <a:rPr lang="en-GB" dirty="0"/>
              <a:t> </a:t>
            </a:r>
          </a:p>
        </p:txBody>
      </p:sp>
      <p:sp>
        <p:nvSpPr>
          <p:cNvPr id="8" name="TextBox 7"/>
          <p:cNvSpPr txBox="1"/>
          <p:nvPr/>
        </p:nvSpPr>
        <p:spPr>
          <a:xfrm>
            <a:off x="2900530" y="1866415"/>
            <a:ext cx="472616" cy="461665"/>
          </a:xfrm>
          <a:prstGeom prst="rect">
            <a:avLst/>
          </a:prstGeom>
          <a:solidFill>
            <a:schemeClr val="bg1"/>
          </a:solidFill>
          <a:effectLst>
            <a:outerShdw blurRad="63500" sx="111000" sy="111000" algn="ctr" rotWithShape="0">
              <a:srgbClr val="0000FF">
                <a:alpha val="40000"/>
              </a:srgbClr>
            </a:outerShdw>
            <a:reflection blurRad="6350" stA="52000" endA="300" endPos="35000" dir="5400000" sy="-100000" algn="bl" rotWithShape="0"/>
          </a:effectLst>
        </p:spPr>
        <p:txBody>
          <a:bodyPr wrap="square" rtlCol="0">
            <a:spAutoFit/>
          </a:bodyPr>
          <a:lstStyle>
            <a:defPPr>
              <a:defRPr lang="en-US"/>
            </a:defPPr>
            <a:lvl1pPr algn="ctr">
              <a:defRPr sz="2400">
                <a:latin typeface="Arial" panose="020B0604020202020204" pitchFamily="34" charset="0"/>
                <a:cs typeface="Arial" panose="020B0604020202020204" pitchFamily="34" charset="0"/>
              </a:defRPr>
            </a:lvl1pPr>
          </a:lstStyle>
          <a:p>
            <a:r>
              <a:rPr lang="en-GB" dirty="0"/>
              <a:t> </a:t>
            </a:r>
            <a:r>
              <a:rPr lang="en-GB" dirty="0">
                <a:solidFill>
                  <a:srgbClr val="1F8391"/>
                </a:solidFill>
              </a:rPr>
              <a:t>3</a:t>
            </a:r>
          </a:p>
        </p:txBody>
      </p:sp>
      <p:sp>
        <p:nvSpPr>
          <p:cNvPr id="9" name="TextBox 8"/>
          <p:cNvSpPr txBox="1"/>
          <p:nvPr/>
        </p:nvSpPr>
        <p:spPr>
          <a:xfrm>
            <a:off x="3614408" y="1859666"/>
            <a:ext cx="472949" cy="461665"/>
          </a:xfrm>
          <a:prstGeom prst="rect">
            <a:avLst/>
          </a:prstGeom>
          <a:solidFill>
            <a:schemeClr val="bg1"/>
          </a:solidFill>
          <a:effectLst>
            <a:outerShdw blurRad="63500" sx="111000" sy="111000" algn="ctr" rotWithShape="0">
              <a:srgbClr val="0000FF">
                <a:alpha val="40000"/>
              </a:srgbClr>
            </a:outerShdw>
            <a:reflection blurRad="6350" stA="52000" endA="300" endPos="35000" dir="5400000" sy="-100000" algn="bl" rotWithShape="0"/>
          </a:effectLst>
        </p:spPr>
        <p:txBody>
          <a:bodyPr wrap="square" rtlCol="0">
            <a:spAutoFit/>
          </a:bodyPr>
          <a:lstStyle>
            <a:defPPr>
              <a:defRPr lang="en-US"/>
            </a:defPPr>
            <a:lvl1pPr algn="ctr">
              <a:defRPr sz="2400">
                <a:latin typeface="Arial" panose="020B0604020202020204" pitchFamily="34" charset="0"/>
                <a:cs typeface="Arial" panose="020B0604020202020204" pitchFamily="34" charset="0"/>
              </a:defRPr>
            </a:lvl1pPr>
          </a:lstStyle>
          <a:p>
            <a:r>
              <a:rPr lang="en-GB" dirty="0"/>
              <a:t> </a:t>
            </a:r>
            <a:r>
              <a:rPr lang="en-GB" dirty="0">
                <a:solidFill>
                  <a:srgbClr val="1F8391"/>
                </a:solidFill>
              </a:rPr>
              <a:t>1</a:t>
            </a:r>
          </a:p>
        </p:txBody>
      </p:sp>
      <p:sp>
        <p:nvSpPr>
          <p:cNvPr id="10" name="TextBox 9"/>
          <p:cNvSpPr txBox="1"/>
          <p:nvPr/>
        </p:nvSpPr>
        <p:spPr>
          <a:xfrm>
            <a:off x="278675" y="3706179"/>
            <a:ext cx="490407" cy="461665"/>
          </a:xfrm>
          <a:prstGeom prst="rect">
            <a:avLst/>
          </a:prstGeom>
          <a:solidFill>
            <a:schemeClr val="bg1"/>
          </a:solidFill>
          <a:effectLst>
            <a:outerShdw blurRad="63500" sx="111000" sy="111000" algn="ctr" rotWithShape="0">
              <a:srgbClr val="0000FF">
                <a:alpha val="40000"/>
              </a:srgbClr>
            </a:outerShdw>
            <a:reflection blurRad="6350" stA="52000" endA="300" endPos="35000" dir="5400000" sy="-100000" algn="bl" rotWithShape="0"/>
          </a:effectLst>
        </p:spPr>
        <p:txBody>
          <a:bodyPr wrap="square" rtlCol="0">
            <a:spAutoFit/>
          </a:bodyPr>
          <a:lstStyle>
            <a:defPPr>
              <a:defRPr lang="en-US"/>
            </a:defPPr>
            <a:lvl1pPr algn="ctr">
              <a:defRPr sz="2400">
                <a:latin typeface="Arial" panose="020B0604020202020204" pitchFamily="34" charset="0"/>
                <a:cs typeface="Arial" panose="020B0604020202020204" pitchFamily="34" charset="0"/>
              </a:defRPr>
            </a:lvl1pPr>
          </a:lstStyle>
          <a:p>
            <a:r>
              <a:rPr lang="en-GB" dirty="0"/>
              <a:t> </a:t>
            </a:r>
            <a:r>
              <a:rPr lang="en-GB" dirty="0">
                <a:solidFill>
                  <a:srgbClr val="56952B"/>
                </a:solidFill>
                <a:effectLst>
                  <a:outerShdw blurRad="38100" dist="38100" dir="2700000" algn="tl">
                    <a:srgbClr val="000000">
                      <a:alpha val="43137"/>
                    </a:srgbClr>
                  </a:outerShdw>
                </a:effectLst>
              </a:rPr>
              <a:t>6</a:t>
            </a:r>
          </a:p>
        </p:txBody>
      </p:sp>
      <p:sp>
        <p:nvSpPr>
          <p:cNvPr id="11" name="TextBox 10"/>
          <p:cNvSpPr txBox="1"/>
          <p:nvPr/>
        </p:nvSpPr>
        <p:spPr>
          <a:xfrm>
            <a:off x="3654334" y="3706179"/>
            <a:ext cx="458120" cy="461665"/>
          </a:xfrm>
          <a:prstGeom prst="rect">
            <a:avLst/>
          </a:prstGeom>
          <a:solidFill>
            <a:schemeClr val="bg1"/>
          </a:solidFill>
          <a:effectLst>
            <a:outerShdw blurRad="63500" sx="111000" sy="111000" algn="ctr" rotWithShape="0">
              <a:srgbClr val="0000FF">
                <a:alpha val="40000"/>
              </a:srgbClr>
            </a:outerShdw>
            <a:reflection blurRad="6350" stA="52000" endA="300" endPos="35000" dir="5400000" sy="-100000" algn="bl" rotWithShape="0"/>
          </a:effectLst>
        </p:spPr>
        <p:txBody>
          <a:bodyPr wrap="square" rtlCol="0">
            <a:spAutoFit/>
          </a:bodyPr>
          <a:lstStyle>
            <a:defPPr>
              <a:defRPr lang="en-US"/>
            </a:defPPr>
            <a:lvl1pPr algn="ctr">
              <a:defRPr sz="2400">
                <a:latin typeface="Arial" panose="020B0604020202020204" pitchFamily="34" charset="0"/>
                <a:cs typeface="Arial" panose="020B0604020202020204" pitchFamily="34" charset="0"/>
              </a:defRPr>
            </a:lvl1pPr>
          </a:lstStyle>
          <a:p>
            <a:r>
              <a:rPr lang="en-GB" dirty="0"/>
              <a:t> </a:t>
            </a:r>
            <a:r>
              <a:rPr lang="en-GB" dirty="0">
                <a:solidFill>
                  <a:srgbClr val="1F8391"/>
                </a:solidFill>
                <a:effectLst>
                  <a:outerShdw blurRad="38100" dist="38100" dir="2700000" algn="tl">
                    <a:srgbClr val="000000">
                      <a:alpha val="43137"/>
                    </a:srgbClr>
                  </a:outerShdw>
                </a:effectLst>
              </a:rPr>
              <a:t>5</a:t>
            </a:r>
          </a:p>
        </p:txBody>
      </p:sp>
      <p:sp>
        <p:nvSpPr>
          <p:cNvPr id="12" name="TextBox 11"/>
          <p:cNvSpPr txBox="1"/>
          <p:nvPr/>
        </p:nvSpPr>
        <p:spPr>
          <a:xfrm>
            <a:off x="741771" y="5698053"/>
            <a:ext cx="1115413" cy="461665"/>
          </a:xfrm>
          <a:prstGeom prst="rect">
            <a:avLst/>
          </a:prstGeom>
          <a:solidFill>
            <a:schemeClr val="bg1"/>
          </a:solidFill>
          <a:effectLst>
            <a:outerShdw blurRad="63500" sx="111000" sy="111000" algn="ctr" rotWithShape="0">
              <a:srgbClr val="0000FF">
                <a:alpha val="40000"/>
              </a:srgbClr>
            </a:outerShdw>
            <a:reflection blurRad="6350" stA="52000" endA="300" endPos="35000" dir="5400000" sy="-100000" algn="bl" rotWithShape="0"/>
          </a:effectLst>
        </p:spPr>
        <p:txBody>
          <a:bodyPr wrap="square" rtlCol="0">
            <a:spAutoFit/>
          </a:bodyPr>
          <a:lstStyle>
            <a:defPPr>
              <a:defRPr lang="en-US"/>
            </a:defPPr>
            <a:lvl1pPr algn="ctr">
              <a:defRPr sz="2400">
                <a:latin typeface="Arial" panose="020B0604020202020204" pitchFamily="34" charset="0"/>
                <a:cs typeface="Arial" panose="020B0604020202020204" pitchFamily="34" charset="0"/>
              </a:defRPr>
            </a:lvl1pPr>
          </a:lstStyle>
          <a:p>
            <a:r>
              <a:rPr lang="en-GB" dirty="0"/>
              <a:t> </a:t>
            </a:r>
            <a:r>
              <a:rPr lang="en-GB" dirty="0">
                <a:solidFill>
                  <a:srgbClr val="7030A0"/>
                </a:solidFill>
              </a:rPr>
              <a:t>9 t/ha</a:t>
            </a:r>
          </a:p>
        </p:txBody>
      </p:sp>
      <p:sp>
        <p:nvSpPr>
          <p:cNvPr id="2" name="Rounded Rectangle 1"/>
          <p:cNvSpPr/>
          <p:nvPr/>
        </p:nvSpPr>
        <p:spPr>
          <a:xfrm>
            <a:off x="43017" y="88974"/>
            <a:ext cx="2131894" cy="4118960"/>
          </a:xfrm>
          <a:prstGeom prst="roundRect">
            <a:avLst>
              <a:gd name="adj" fmla="val 20353"/>
            </a:avLst>
          </a:prstGeom>
          <a:noFill/>
          <a:ln w="28575">
            <a:solidFill>
              <a:srgbClr val="56952B"/>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13" name="Rounded Rectangle 12"/>
          <p:cNvSpPr/>
          <p:nvPr/>
        </p:nvSpPr>
        <p:spPr>
          <a:xfrm>
            <a:off x="2240353" y="88974"/>
            <a:ext cx="2043294" cy="4118960"/>
          </a:xfrm>
          <a:prstGeom prst="roundRect">
            <a:avLst>
              <a:gd name="adj" fmla="val 20353"/>
            </a:avLst>
          </a:prstGeom>
          <a:noFill/>
          <a:ln w="28575">
            <a:solidFill>
              <a:srgbClr val="1F839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rgbClr val="3D7F6E"/>
              </a:solidFill>
            </a:endParaRPr>
          </a:p>
        </p:txBody>
      </p:sp>
      <p:sp>
        <p:nvSpPr>
          <p:cNvPr id="4" name="TextBox 3"/>
          <p:cNvSpPr txBox="1"/>
          <p:nvPr/>
        </p:nvSpPr>
        <p:spPr>
          <a:xfrm>
            <a:off x="4424834" y="88974"/>
            <a:ext cx="7699616"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Examples for yield performance in</a:t>
            </a:r>
          </a:p>
          <a:p>
            <a:r>
              <a:rPr lang="en-GB" sz="2400" dirty="0">
                <a:latin typeface="Arial" panose="020B0604020202020204" pitchFamily="34" charset="0"/>
                <a:cs typeface="Arial" panose="020B0604020202020204" pitchFamily="34" charset="0"/>
              </a:rPr>
              <a:t>Mind: F1(</a:t>
            </a:r>
            <a:r>
              <a:rPr lang="en-GB" sz="2400" dirty="0" err="1">
                <a:latin typeface="Arial" panose="020B0604020202020204" pitchFamily="34" charset="0"/>
                <a:cs typeface="Arial" panose="020B0604020202020204" pitchFamily="34" charset="0"/>
              </a:rPr>
              <a:t>AxB</a:t>
            </a:r>
            <a:r>
              <a:rPr lang="en-GB" sz="2400" dirty="0">
                <a:latin typeface="Arial" panose="020B0604020202020204" pitchFamily="34" charset="0"/>
                <a:cs typeface="Arial" panose="020B0604020202020204" pitchFamily="34" charset="0"/>
              </a:rPr>
              <a:t>) and F1 (</a:t>
            </a:r>
            <a:r>
              <a:rPr lang="en-GB" sz="2400" dirty="0" err="1">
                <a:latin typeface="Arial" panose="020B0604020202020204" pitchFamily="34" charset="0"/>
                <a:cs typeface="Arial" panose="020B0604020202020204" pitchFamily="34" charset="0"/>
              </a:rPr>
              <a:t>CxD</a:t>
            </a:r>
            <a:r>
              <a:rPr lang="en-GB" sz="2400" dirty="0">
                <a:latin typeface="Arial" panose="020B0604020202020204" pitchFamily="34" charset="0"/>
                <a:cs typeface="Arial" panose="020B0604020202020204" pitchFamily="34" charset="0"/>
              </a:rPr>
              <a:t>) exploit ‚only‘ the within-genepool heterosis, </a:t>
            </a:r>
          </a:p>
          <a:p>
            <a:r>
              <a:rPr lang="en-GB" sz="2400" dirty="0">
                <a:latin typeface="Arial" panose="020B0604020202020204" pitchFamily="34" charset="0"/>
                <a:cs typeface="Arial" panose="020B0604020202020204" pitchFamily="34" charset="0"/>
              </a:rPr>
              <a:t>whereas ... </a:t>
            </a:r>
          </a:p>
          <a:p>
            <a:r>
              <a:rPr lang="en-GB" sz="2400" dirty="0">
                <a:latin typeface="Arial" panose="020B0604020202020204" pitchFamily="34" charset="0"/>
                <a:cs typeface="Arial" panose="020B0604020202020204" pitchFamily="34" charset="0"/>
              </a:rPr>
              <a:t> ... the </a:t>
            </a:r>
            <a:r>
              <a:rPr lang="en-GB" sz="2400" dirty="0">
                <a:solidFill>
                  <a:srgbClr val="990099"/>
                </a:solidFill>
                <a:latin typeface="Arial" panose="020B0604020202020204" pitchFamily="34" charset="0"/>
                <a:cs typeface="Arial" panose="020B0604020202020204" pitchFamily="34" charset="0"/>
              </a:rPr>
              <a:t>DC hybrid F1[(AB)x(CD)] </a:t>
            </a:r>
            <a:r>
              <a:rPr lang="en-GB" sz="2400" dirty="0">
                <a:latin typeface="Arial" panose="020B0604020202020204" pitchFamily="34" charset="0"/>
                <a:cs typeface="Arial" panose="020B0604020202020204" pitchFamily="34" charset="0"/>
              </a:rPr>
              <a:t>exploits the (larger) between-genepool heterosis.</a:t>
            </a:r>
          </a:p>
        </p:txBody>
      </p:sp>
      <p:sp>
        <p:nvSpPr>
          <p:cNvPr id="5" name="TextBox 4"/>
          <p:cNvSpPr txBox="1"/>
          <p:nvPr/>
        </p:nvSpPr>
        <p:spPr>
          <a:xfrm>
            <a:off x="4397314" y="3692199"/>
            <a:ext cx="7727136"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Example for two mutually heterotic gene-pools: </a:t>
            </a:r>
          </a:p>
          <a:p>
            <a:r>
              <a:rPr lang="en-GB" dirty="0">
                <a:solidFill>
                  <a:srgbClr val="56952B"/>
                </a:solidFill>
                <a:latin typeface="Arial" panose="020B0604020202020204" pitchFamily="34" charset="0"/>
                <a:cs typeface="Arial" panose="020B0604020202020204" pitchFamily="34" charset="0"/>
              </a:rPr>
              <a:t>Left side: Dent</a:t>
            </a:r>
          </a:p>
          <a:p>
            <a:r>
              <a:rPr lang="en-GB" dirty="0">
                <a:solidFill>
                  <a:srgbClr val="1F8391"/>
                </a:solidFill>
                <a:latin typeface="Arial" panose="020B0604020202020204" pitchFamily="34" charset="0"/>
                <a:cs typeface="Arial" panose="020B0604020202020204" pitchFamily="34" charset="0"/>
              </a:rPr>
              <a:t>Right side: Flint</a:t>
            </a:r>
          </a:p>
          <a:p>
            <a:r>
              <a:rPr lang="en-GB" dirty="0">
                <a:latin typeface="Arial" panose="020B0604020202020204" pitchFamily="34" charset="0"/>
                <a:cs typeface="Arial" panose="020B0604020202020204" pitchFamily="34" charset="0"/>
              </a:rPr>
              <a:t>DOI 10.2135/cropsci1992.0011183X003200060001x</a:t>
            </a:r>
          </a:p>
        </p:txBody>
      </p:sp>
      <p:sp>
        <p:nvSpPr>
          <p:cNvPr id="3" name="Rectangle 2"/>
          <p:cNvSpPr/>
          <p:nvPr/>
        </p:nvSpPr>
        <p:spPr>
          <a:xfrm>
            <a:off x="4424835" y="6330652"/>
            <a:ext cx="7699616" cy="36933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https://nrcca.cals.cornell.edu/crop/CA4/PO-17DoubleCrossHybrid.jpg</a:t>
            </a:r>
          </a:p>
        </p:txBody>
      </p:sp>
      <p:sp>
        <p:nvSpPr>
          <p:cNvPr id="47" name="TextBox 46"/>
          <p:cNvSpPr txBox="1"/>
          <p:nvPr/>
        </p:nvSpPr>
        <p:spPr>
          <a:xfrm>
            <a:off x="9241519" y="70539"/>
            <a:ext cx="840448" cy="461665"/>
          </a:xfrm>
          <a:prstGeom prst="rect">
            <a:avLst/>
          </a:prstGeom>
          <a:solidFill>
            <a:schemeClr val="bg1"/>
          </a:solidFill>
          <a:effectLst>
            <a:outerShdw blurRad="63500" sx="111000" sy="111000" algn="ctr" rotWithShape="0">
              <a:srgbClr val="0000FF">
                <a:alpha val="40000"/>
              </a:srgbClr>
            </a:outerShdw>
            <a:reflection blurRad="6350" stA="52000" endA="300" endPos="35000" dir="5400000" sy="-100000" algn="bl" rotWithShape="0"/>
          </a:effectLst>
        </p:spPr>
        <p:txBody>
          <a:bodyPr wrap="square" rtlCol="0">
            <a:spAutoFit/>
          </a:bodyPr>
          <a:lstStyle/>
          <a:p>
            <a:pPr algn="ctr"/>
            <a:r>
              <a:rPr lang="en-GB" sz="2400" dirty="0">
                <a:latin typeface="Arial" panose="020B0604020202020204" pitchFamily="34" charset="0"/>
                <a:cs typeface="Arial" panose="020B0604020202020204" pitchFamily="34" charset="0"/>
              </a:rPr>
              <a:t> t/ha</a:t>
            </a:r>
            <a:r>
              <a:rPr lang="en-GB" sz="2400" dirty="0">
                <a:solidFill>
                  <a:srgbClr val="56952B"/>
                </a:solidFill>
                <a:latin typeface="Arial" panose="020B0604020202020204" pitchFamily="34" charset="0"/>
                <a:cs typeface="Arial" panose="020B0604020202020204" pitchFamily="34" charset="0"/>
              </a:rPr>
              <a:t> </a:t>
            </a:r>
          </a:p>
        </p:txBody>
      </p:sp>
      <p:sp>
        <p:nvSpPr>
          <p:cNvPr id="48" name="Right Triangle 4">
            <a:extLst>
              <a:ext uri="{FF2B5EF4-FFF2-40B4-BE49-F238E27FC236}">
                <a16:creationId xmlns:a16="http://schemas.microsoft.com/office/drawing/2014/main" id="{0A8719D9-F37D-450C-8591-DD018F065ED2}"/>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feld 5">
            <a:extLst>
              <a:ext uri="{FF2B5EF4-FFF2-40B4-BE49-F238E27FC236}">
                <a16:creationId xmlns:a16="http://schemas.microsoft.com/office/drawing/2014/main" id="{AAD52834-CF90-4AD7-95C7-F78E37F19D74}"/>
              </a:ext>
            </a:extLst>
          </p:cNvPr>
          <p:cNvSpPr txBox="1"/>
          <p:nvPr/>
        </p:nvSpPr>
        <p:spPr>
          <a:xfrm>
            <a:off x="11238614" y="5800663"/>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29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0" y="3456395"/>
            <a:ext cx="12340167" cy="4309872"/>
            <a:chOff x="0" y="3456395"/>
            <a:chExt cx="12340167" cy="4309872"/>
          </a:xfrm>
        </p:grpSpPr>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56395"/>
              <a:ext cx="12192000" cy="4309872"/>
            </a:xfrm>
            <a:prstGeom prst="rect">
              <a:avLst/>
            </a:prstGeom>
          </p:spPr>
        </p:pic>
        <p:sp>
          <p:nvSpPr>
            <p:cNvPr id="17" name="TextBox 16"/>
            <p:cNvSpPr txBox="1"/>
            <p:nvPr/>
          </p:nvSpPr>
          <p:spPr>
            <a:xfrm>
              <a:off x="9489990" y="4160324"/>
              <a:ext cx="2580091"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and of course not A1A1;A2A2;A3A,:A4A4</a:t>
              </a:r>
            </a:p>
          </p:txBody>
        </p:sp>
        <p:sp>
          <p:nvSpPr>
            <p:cNvPr id="19" name="Rectangle 18"/>
            <p:cNvSpPr/>
            <p:nvPr/>
          </p:nvSpPr>
          <p:spPr>
            <a:xfrm>
              <a:off x="0" y="6857999"/>
              <a:ext cx="12340167" cy="878117"/>
            </a:xfrm>
            <a:prstGeom prst="rect">
              <a:avLst/>
            </a:prstGeom>
            <a:solidFill>
              <a:schemeClr val="bg1"/>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p:cNvSpPr txBox="1"/>
            <p:nvPr/>
          </p:nvSpPr>
          <p:spPr>
            <a:xfrm>
              <a:off x="11061769" y="6266347"/>
              <a:ext cx="100831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SY</a:t>
              </a:r>
              <a:endParaRPr lang="en-GB" dirty="0">
                <a:latin typeface="Arial" panose="020B0604020202020204" pitchFamily="34" charset="0"/>
                <a:cs typeface="Arial" panose="020B0604020202020204" pitchFamily="34" charset="0"/>
              </a:endParaRPr>
            </a:p>
          </p:txBody>
        </p:sp>
      </p:grpSp>
      <p:sp>
        <p:nvSpPr>
          <p:cNvPr id="16" name="Rectangle 15"/>
          <p:cNvSpPr/>
          <p:nvPr/>
        </p:nvSpPr>
        <p:spPr>
          <a:xfrm>
            <a:off x="72000" y="610871"/>
            <a:ext cx="6630305" cy="365997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13" name="Object 12"/>
          <p:cNvGraphicFramePr>
            <a:graphicFrameLocks noChangeAspect="1"/>
          </p:cNvGraphicFramePr>
          <p:nvPr>
            <p:extLst>
              <p:ext uri="{D42A27DB-BD31-4B8C-83A1-F6EECF244321}">
                <p14:modId xmlns:p14="http://schemas.microsoft.com/office/powerpoint/2010/main" val="1534301393"/>
              </p:ext>
            </p:extLst>
          </p:nvPr>
        </p:nvGraphicFramePr>
        <p:xfrm>
          <a:off x="71438" y="650875"/>
          <a:ext cx="9120187" cy="2176463"/>
        </p:xfrm>
        <a:graphic>
          <a:graphicData uri="http://schemas.openxmlformats.org/presentationml/2006/ole">
            <mc:AlternateContent xmlns:mc="http://schemas.openxmlformats.org/markup-compatibility/2006">
              <mc:Choice xmlns:v="urn:schemas-microsoft-com:vml" Requires="v">
                <p:oleObj spid="_x0000_s6489" name="Document" r:id="rId4" imgW="5960676" imgH="1421866" progId="Word.Document.12">
                  <p:link updateAutomatic="1"/>
                </p:oleObj>
              </mc:Choice>
              <mc:Fallback>
                <p:oleObj name="Document" r:id="rId4" imgW="5960676" imgH="1421866" progId="Word.Document.12">
                  <p:link updateAutomatic="1"/>
                  <p:pic>
                    <p:nvPicPr>
                      <p:cNvPr id="0" name=""/>
                      <p:cNvPicPr/>
                      <p:nvPr/>
                    </p:nvPicPr>
                    <p:blipFill>
                      <a:blip r:embed="rId5"/>
                      <a:stretch>
                        <a:fillRect/>
                      </a:stretch>
                    </p:blipFill>
                    <p:spPr>
                      <a:xfrm>
                        <a:off x="71438" y="650875"/>
                        <a:ext cx="9120187" cy="2176463"/>
                      </a:xfrm>
                      <a:prstGeom prst="rect">
                        <a:avLst/>
                      </a:prstGeom>
                      <a:noFill/>
                    </p:spPr>
                  </p:pic>
                </p:oleObj>
              </mc:Fallback>
            </mc:AlternateContent>
          </a:graphicData>
        </a:graphic>
      </p:graphicFrame>
      <p:pic>
        <p:nvPicPr>
          <p:cNvPr id="15" name="Picture 14"/>
          <p:cNvPicPr>
            <a:picLocks noChangeAspect="1"/>
          </p:cNvPicPr>
          <p:nvPr/>
        </p:nvPicPr>
        <p:blipFill>
          <a:blip r:embed="rId6"/>
          <a:stretch>
            <a:fillRect/>
          </a:stretch>
        </p:blipFill>
        <p:spPr>
          <a:xfrm>
            <a:off x="6792430" y="610871"/>
            <a:ext cx="2277488" cy="3659977"/>
          </a:xfrm>
          <a:prstGeom prst="rect">
            <a:avLst/>
          </a:prstGeom>
          <a:effectLst>
            <a:outerShdw blurRad="50800" dist="38100" dir="2700000" algn="tl" rotWithShape="0">
              <a:prstClr val="black">
                <a:alpha val="40000"/>
              </a:prstClr>
            </a:outerShdw>
          </a:effectLst>
        </p:spPr>
      </p:pic>
      <p:sp>
        <p:nvSpPr>
          <p:cNvPr id="3" name="Rechteck 2"/>
          <p:cNvSpPr/>
          <p:nvPr/>
        </p:nvSpPr>
        <p:spPr>
          <a:xfrm>
            <a:off x="72000" y="16073"/>
            <a:ext cx="11998081"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What is the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expected</a:t>
            </a:r>
            <a:r>
              <a:rPr lang="en-GB" sz="2400" dirty="0">
                <a:latin typeface="Arial" panose="020B0604020202020204" pitchFamily="34" charset="0"/>
                <a:cs typeface="Arial" panose="020B0604020202020204" pitchFamily="34" charset="0"/>
              </a:rPr>
              <a:t> yield of the 4-way hybrid (23x24) x (26x27)?</a:t>
            </a:r>
          </a:p>
        </p:txBody>
      </p:sp>
      <p:graphicFrame>
        <p:nvGraphicFramePr>
          <p:cNvPr id="12" name="Object 11"/>
          <p:cNvGraphicFramePr>
            <a:graphicFrameLocks noChangeAspect="1"/>
          </p:cNvGraphicFramePr>
          <p:nvPr>
            <p:extLst>
              <p:ext uri="{D42A27DB-BD31-4B8C-83A1-F6EECF244321}">
                <p14:modId xmlns:p14="http://schemas.microsoft.com/office/powerpoint/2010/main" val="1824519489"/>
              </p:ext>
            </p:extLst>
          </p:nvPr>
        </p:nvGraphicFramePr>
        <p:xfrm>
          <a:off x="71438" y="2560638"/>
          <a:ext cx="8940800" cy="2200275"/>
        </p:xfrm>
        <a:graphic>
          <a:graphicData uri="http://schemas.openxmlformats.org/presentationml/2006/ole">
            <mc:AlternateContent xmlns:mc="http://schemas.openxmlformats.org/markup-compatibility/2006">
              <mc:Choice xmlns:v="urn:schemas-microsoft-com:vml" Requires="v">
                <p:oleObj spid="_x0000_s6490" name="Document" r:id="rId7" imgW="5960676" imgH="1466805" progId="Word.Document.12">
                  <p:link updateAutomatic="1"/>
                </p:oleObj>
              </mc:Choice>
              <mc:Fallback>
                <p:oleObj name="Document" r:id="rId7" imgW="5960676" imgH="1466805" progId="Word.Document.12">
                  <p:link updateAutomatic="1"/>
                  <p:pic>
                    <p:nvPicPr>
                      <p:cNvPr id="0" name=""/>
                      <p:cNvPicPr/>
                      <p:nvPr/>
                    </p:nvPicPr>
                    <p:blipFill>
                      <a:blip r:embed="rId8"/>
                      <a:stretch>
                        <a:fillRect/>
                      </a:stretch>
                    </p:blipFill>
                    <p:spPr>
                      <a:xfrm>
                        <a:off x="71438" y="2560638"/>
                        <a:ext cx="8940800" cy="2200275"/>
                      </a:xfrm>
                      <a:prstGeom prst="rect">
                        <a:avLst/>
                      </a:prstGeom>
                    </p:spPr>
                  </p:pic>
                </p:oleObj>
              </mc:Fallback>
            </mc:AlternateContent>
          </a:graphicData>
        </a:graphic>
      </p:graphicFrame>
      <p:sp>
        <p:nvSpPr>
          <p:cNvPr id="4" name="Textfeld 3"/>
          <p:cNvSpPr txBox="1"/>
          <p:nvPr/>
        </p:nvSpPr>
        <p:spPr>
          <a:xfrm>
            <a:off x="9252790" y="610871"/>
            <a:ext cx="2819181" cy="34163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See one locus per basic inbred line. Gametes that come from the hybrid F1(23x24) are either carrying the allele </a:t>
            </a:r>
            <a:r>
              <a:rPr lang="en-GB" dirty="0">
                <a:solidFill>
                  <a:srgbClr val="0000FF"/>
                </a:solidFill>
                <a:latin typeface="Arial" panose="020B0604020202020204" pitchFamily="34" charset="0"/>
                <a:cs typeface="Arial" panose="020B0604020202020204" pitchFamily="34" charset="0"/>
              </a:rPr>
              <a:t>A1</a:t>
            </a:r>
            <a:r>
              <a:rPr lang="en-GB" dirty="0">
                <a:latin typeface="Arial" panose="020B0604020202020204" pitchFamily="34" charset="0"/>
                <a:cs typeface="Arial" panose="020B0604020202020204" pitchFamily="34" charset="0"/>
              </a:rPr>
              <a:t> or </a:t>
            </a:r>
            <a:r>
              <a:rPr lang="en-GB" dirty="0">
                <a:solidFill>
                  <a:srgbClr val="0000FF"/>
                </a:solidFill>
                <a:latin typeface="Arial" panose="020B0604020202020204" pitchFamily="34" charset="0"/>
                <a:cs typeface="Arial" panose="020B0604020202020204" pitchFamily="34" charset="0"/>
              </a:rPr>
              <a:t>A2</a:t>
            </a:r>
            <a:r>
              <a:rPr lang="en-GB" dirty="0">
                <a:latin typeface="Arial" panose="020B0604020202020204" pitchFamily="34" charset="0"/>
                <a:cs typeface="Arial" panose="020B0604020202020204" pitchFamily="34" charset="0"/>
              </a:rPr>
              <a:t>, and they can mate with gametes that carry </a:t>
            </a:r>
            <a:r>
              <a:rPr lang="en-GB" dirty="0">
                <a:solidFill>
                  <a:srgbClr val="0000FF"/>
                </a:solidFill>
                <a:latin typeface="Arial" panose="020B0604020202020204" pitchFamily="34" charset="0"/>
                <a:cs typeface="Arial" panose="020B0604020202020204" pitchFamily="34" charset="0"/>
              </a:rPr>
              <a:t>A3 </a:t>
            </a:r>
            <a:r>
              <a:rPr lang="en-GB" dirty="0">
                <a:latin typeface="Arial" panose="020B0604020202020204" pitchFamily="34" charset="0"/>
                <a:cs typeface="Arial" panose="020B0604020202020204" pitchFamily="34" charset="0"/>
              </a:rPr>
              <a:t>or </a:t>
            </a:r>
            <a:r>
              <a:rPr lang="en-GB" dirty="0">
                <a:solidFill>
                  <a:srgbClr val="0000FF"/>
                </a:solidFill>
                <a:latin typeface="Arial" panose="020B0604020202020204" pitchFamily="34" charset="0"/>
                <a:cs typeface="Arial" panose="020B0604020202020204" pitchFamily="34" charset="0"/>
              </a:rPr>
              <a:t>A4</a:t>
            </a:r>
            <a:r>
              <a:rPr lang="en-GB" dirty="0">
                <a:latin typeface="Arial" panose="020B0604020202020204" pitchFamily="34" charset="0"/>
                <a:cs typeface="Arial" panose="020B0604020202020204" pitchFamily="34" charset="0"/>
              </a:rPr>
              <a:t> - but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a:t>
            </a:r>
            <a:r>
              <a:rPr lang="en-GB" dirty="0">
                <a:latin typeface="Arial" panose="020B0604020202020204" pitchFamily="34" charset="0"/>
                <a:cs typeface="Arial" panose="020B0604020202020204" pitchFamily="34" charset="0"/>
              </a:rPr>
              <a:t> with </a:t>
            </a:r>
            <a:r>
              <a:rPr lang="en-GB" dirty="0">
                <a:solidFill>
                  <a:srgbClr val="0000FF"/>
                </a:solidFill>
                <a:latin typeface="Arial" panose="020B0604020202020204" pitchFamily="34" charset="0"/>
                <a:cs typeface="Arial" panose="020B0604020202020204" pitchFamily="34" charset="0"/>
              </a:rPr>
              <a:t>A1</a:t>
            </a:r>
            <a:r>
              <a:rPr lang="en-GB" dirty="0">
                <a:latin typeface="Arial" panose="020B0604020202020204" pitchFamily="34" charset="0"/>
                <a:cs typeface="Arial" panose="020B0604020202020204" pitchFamily="34" charset="0"/>
              </a:rPr>
              <a:t> and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 </a:t>
            </a:r>
            <a:r>
              <a:rPr lang="en-GB" dirty="0">
                <a:latin typeface="Arial" panose="020B0604020202020204" pitchFamily="34" charset="0"/>
                <a:cs typeface="Arial" panose="020B0604020202020204" pitchFamily="34" charset="0"/>
              </a:rPr>
              <a:t>with </a:t>
            </a:r>
            <a:r>
              <a:rPr lang="en-GB" dirty="0">
                <a:solidFill>
                  <a:srgbClr val="0000FF"/>
                </a:solidFill>
                <a:latin typeface="Arial" panose="020B0604020202020204" pitchFamily="34" charset="0"/>
                <a:cs typeface="Arial" panose="020B0604020202020204" pitchFamily="34" charset="0"/>
              </a:rPr>
              <a:t>A2</a:t>
            </a:r>
            <a:r>
              <a:rPr lang="en-GB" dirty="0">
                <a:latin typeface="Arial" panose="020B0604020202020204" pitchFamily="34" charset="0"/>
                <a:cs typeface="Arial" panose="020B0604020202020204" pitchFamily="34" charset="0"/>
              </a:rPr>
              <a:t>. Offspring from our cross can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a:t>
            </a:r>
            <a:r>
              <a:rPr lang="en-GB" dirty="0">
                <a:latin typeface="Arial" panose="020B0604020202020204" pitchFamily="34" charset="0"/>
                <a:cs typeface="Arial" panose="020B0604020202020204" pitchFamily="34" charset="0"/>
              </a:rPr>
              <a:t> ‘again’ contain </a:t>
            </a:r>
            <a:r>
              <a:rPr lang="en-GB" dirty="0">
                <a:solidFill>
                  <a:srgbClr val="C00000"/>
                </a:solidFill>
                <a:latin typeface="Arial" panose="020B0604020202020204" pitchFamily="34" charset="0"/>
                <a:cs typeface="Arial" panose="020B0604020202020204" pitchFamily="34" charset="0"/>
              </a:rPr>
              <a:t>A1A2</a:t>
            </a:r>
            <a:r>
              <a:rPr lang="en-GB" dirty="0">
                <a:latin typeface="Arial" panose="020B0604020202020204" pitchFamily="34" charset="0"/>
                <a:cs typeface="Arial" panose="020B0604020202020204" pitchFamily="34" charset="0"/>
              </a:rPr>
              <a:t>; nor </a:t>
            </a:r>
            <a:r>
              <a:rPr lang="en-GB" dirty="0">
                <a:solidFill>
                  <a:srgbClr val="C00000"/>
                </a:solidFill>
                <a:latin typeface="Arial" panose="020B0604020202020204" pitchFamily="34" charset="0"/>
                <a:cs typeface="Arial" panose="020B0604020202020204" pitchFamily="34" charset="0"/>
              </a:rPr>
              <a:t>A3A4</a:t>
            </a:r>
            <a:r>
              <a:rPr lang="en-GB" dirty="0">
                <a:solidFill>
                  <a:srgbClr val="0000FF"/>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t>
            </a:r>
          </a:p>
        </p:txBody>
      </p:sp>
      <p:sp>
        <p:nvSpPr>
          <p:cNvPr id="14" name="Right Triangle 4">
            <a:extLst>
              <a:ext uri="{FF2B5EF4-FFF2-40B4-BE49-F238E27FC236}">
                <a16:creationId xmlns:a16="http://schemas.microsoft.com/office/drawing/2014/main" id="{779A2C55-3E70-4F06-8B64-3B8A835D348B}"/>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feld 5">
            <a:extLst>
              <a:ext uri="{FF2B5EF4-FFF2-40B4-BE49-F238E27FC236}">
                <a16:creationId xmlns:a16="http://schemas.microsoft.com/office/drawing/2014/main" id="{F8040295-80D1-4C26-A2D2-0E3D1789181C}"/>
              </a:ext>
            </a:extLst>
          </p:cNvPr>
          <p:cNvSpPr txBox="1"/>
          <p:nvPr/>
        </p:nvSpPr>
        <p:spPr>
          <a:xfrm>
            <a:off x="11185396" y="5636167"/>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26210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72000" y="610871"/>
            <a:ext cx="6630305" cy="365997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13" name="Object 12"/>
          <p:cNvGraphicFramePr>
            <a:graphicFrameLocks noChangeAspect="1"/>
          </p:cNvGraphicFramePr>
          <p:nvPr>
            <p:extLst>
              <p:ext uri="{D42A27DB-BD31-4B8C-83A1-F6EECF244321}">
                <p14:modId xmlns:p14="http://schemas.microsoft.com/office/powerpoint/2010/main" val="2618628839"/>
              </p:ext>
            </p:extLst>
          </p:nvPr>
        </p:nvGraphicFramePr>
        <p:xfrm>
          <a:off x="71438" y="650875"/>
          <a:ext cx="9120187" cy="2176463"/>
        </p:xfrm>
        <a:graphic>
          <a:graphicData uri="http://schemas.openxmlformats.org/presentationml/2006/ole">
            <mc:AlternateContent xmlns:mc="http://schemas.openxmlformats.org/markup-compatibility/2006">
              <mc:Choice xmlns:v="urn:schemas-microsoft-com:vml" Requires="v">
                <p:oleObj spid="_x0000_s12594" name="Document" r:id="rId3" imgW="5960676" imgH="1421866" progId="Word.Document.12">
                  <p:link updateAutomatic="1"/>
                </p:oleObj>
              </mc:Choice>
              <mc:Fallback>
                <p:oleObj name="Document" r:id="rId3" imgW="5960676" imgH="1421866" progId="Word.Document.12">
                  <p:link updateAutomatic="1"/>
                  <p:pic>
                    <p:nvPicPr>
                      <p:cNvPr id="13" name="Object 12"/>
                      <p:cNvPicPr/>
                      <p:nvPr/>
                    </p:nvPicPr>
                    <p:blipFill>
                      <a:blip r:embed="rId4"/>
                      <a:stretch>
                        <a:fillRect/>
                      </a:stretch>
                    </p:blipFill>
                    <p:spPr>
                      <a:xfrm>
                        <a:off x="71438" y="650875"/>
                        <a:ext cx="9120187" cy="2176463"/>
                      </a:xfrm>
                      <a:prstGeom prst="rect">
                        <a:avLst/>
                      </a:prstGeom>
                      <a:noFill/>
                    </p:spPr>
                  </p:pic>
                </p:oleObj>
              </mc:Fallback>
            </mc:AlternateContent>
          </a:graphicData>
        </a:graphic>
      </p:graphicFrame>
      <p:pic>
        <p:nvPicPr>
          <p:cNvPr id="15" name="Picture 14"/>
          <p:cNvPicPr>
            <a:picLocks noChangeAspect="1"/>
          </p:cNvPicPr>
          <p:nvPr/>
        </p:nvPicPr>
        <p:blipFill>
          <a:blip r:embed="rId5"/>
          <a:stretch>
            <a:fillRect/>
          </a:stretch>
        </p:blipFill>
        <p:spPr>
          <a:xfrm>
            <a:off x="6792430" y="610871"/>
            <a:ext cx="2277488" cy="3659977"/>
          </a:xfrm>
          <a:prstGeom prst="rect">
            <a:avLst/>
          </a:prstGeom>
          <a:effectLst>
            <a:outerShdw blurRad="50800" dist="38100" dir="2700000" algn="tl" rotWithShape="0">
              <a:prstClr val="black">
                <a:alpha val="40000"/>
              </a:prstClr>
            </a:outerShdw>
          </a:effectLst>
        </p:spPr>
      </p:pic>
      <p:sp>
        <p:nvSpPr>
          <p:cNvPr id="3" name="Rechteck 2"/>
          <p:cNvSpPr/>
          <p:nvPr/>
        </p:nvSpPr>
        <p:spPr>
          <a:xfrm>
            <a:off x="72000" y="16073"/>
            <a:ext cx="11998081"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What is the expected yield of the 4-way hybrid (23x24) x (26x27)?</a:t>
            </a:r>
          </a:p>
        </p:txBody>
      </p:sp>
      <p:graphicFrame>
        <p:nvGraphicFramePr>
          <p:cNvPr id="12" name="Object 11"/>
          <p:cNvGraphicFramePr>
            <a:graphicFrameLocks noChangeAspect="1"/>
          </p:cNvGraphicFramePr>
          <p:nvPr>
            <p:extLst>
              <p:ext uri="{D42A27DB-BD31-4B8C-83A1-F6EECF244321}">
                <p14:modId xmlns:p14="http://schemas.microsoft.com/office/powerpoint/2010/main" val="4159012059"/>
              </p:ext>
            </p:extLst>
          </p:nvPr>
        </p:nvGraphicFramePr>
        <p:xfrm>
          <a:off x="71438" y="2540000"/>
          <a:ext cx="8940800" cy="2243138"/>
        </p:xfrm>
        <a:graphic>
          <a:graphicData uri="http://schemas.openxmlformats.org/presentationml/2006/ole">
            <mc:AlternateContent xmlns:mc="http://schemas.openxmlformats.org/markup-compatibility/2006">
              <mc:Choice xmlns:v="urn:schemas-microsoft-com:vml" Requires="v">
                <p:oleObj spid="_x0000_s12595" name="Document" r:id="rId6" imgW="5960676" imgH="1495926" progId="Word.Document.12">
                  <p:link updateAutomatic="1"/>
                </p:oleObj>
              </mc:Choice>
              <mc:Fallback>
                <p:oleObj name="Document" r:id="rId6" imgW="5960676" imgH="1495926" progId="Word.Document.12">
                  <p:link updateAutomatic="1"/>
                  <p:pic>
                    <p:nvPicPr>
                      <p:cNvPr id="12" name="Object 11"/>
                      <p:cNvPicPr/>
                      <p:nvPr/>
                    </p:nvPicPr>
                    <p:blipFill>
                      <a:blip r:embed="rId7"/>
                      <a:stretch>
                        <a:fillRect/>
                      </a:stretch>
                    </p:blipFill>
                    <p:spPr>
                      <a:xfrm>
                        <a:off x="71438" y="2540000"/>
                        <a:ext cx="8940800" cy="2243138"/>
                      </a:xfrm>
                      <a:prstGeom prst="rect">
                        <a:avLst/>
                      </a:prstGeom>
                    </p:spPr>
                  </p:pic>
                </p:oleObj>
              </mc:Fallback>
            </mc:AlternateContent>
          </a:graphicData>
        </a:graphic>
      </p:graphicFrame>
      <p:sp>
        <p:nvSpPr>
          <p:cNvPr id="5" name="Textfeld 4"/>
          <p:cNvSpPr txBox="1"/>
          <p:nvPr/>
        </p:nvSpPr>
        <p:spPr>
          <a:xfrm>
            <a:off x="131065" y="4320001"/>
            <a:ext cx="11939016"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C00000"/>
                </a:solidFill>
                <a:latin typeface="Arial" panose="020B0604020202020204" pitchFamily="34" charset="0"/>
                <a:cs typeface="Arial" panose="020B0604020202020204" pitchFamily="34" charset="0"/>
              </a:rPr>
              <a:t>Predict</a:t>
            </a:r>
            <a:r>
              <a:rPr lang="en-GB" dirty="0">
                <a:latin typeface="Arial" panose="020B0604020202020204" pitchFamily="34" charset="0"/>
                <a:cs typeface="Arial" panose="020B0604020202020204" pitchFamily="34" charset="0"/>
              </a:rPr>
              <a:t> the performance of the 4-way hybrid (23x24) x (26x27) as average of those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four</a:t>
            </a:r>
            <a:r>
              <a:rPr lang="en-GB" dirty="0">
                <a:latin typeface="Arial" panose="020B0604020202020204" pitchFamily="34" charset="0"/>
                <a:cs typeface="Arial" panose="020B0604020202020204" pitchFamily="34" charset="0"/>
              </a:rPr>
              <a:t> crosses (combinations) which are member of the </a:t>
            </a:r>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six </a:t>
            </a:r>
            <a:r>
              <a:rPr lang="en-GB" dirty="0">
                <a:latin typeface="Arial" panose="020B0604020202020204" pitchFamily="34" charset="0"/>
                <a:cs typeface="Arial" panose="020B0604020202020204" pitchFamily="34" charset="0"/>
              </a:rPr>
              <a:t>possible crosses between four lines  - and which are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a:t>
            </a:r>
            <a:r>
              <a:rPr lang="en-GB" dirty="0">
                <a:latin typeface="Arial" panose="020B0604020202020204" pitchFamily="34" charset="0"/>
                <a:cs typeface="Arial" panose="020B0604020202020204" pitchFamily="34" charset="0"/>
              </a:rPr>
              <a:t> the 4-way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hybrid’s parents</a:t>
            </a:r>
            <a:r>
              <a:rPr lang="en-GB" dirty="0">
                <a:latin typeface="Arial" panose="020B0604020202020204" pitchFamily="34" charset="0"/>
                <a:cs typeface="Arial" panose="020B0604020202020204" pitchFamily="34" charset="0"/>
              </a:rPr>
              <a:t>. The </a:t>
            </a:r>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six</a:t>
            </a:r>
            <a:r>
              <a:rPr lang="en-GB" dirty="0">
                <a:latin typeface="Arial" panose="020B0604020202020204" pitchFamily="34" charset="0"/>
                <a:cs typeface="Arial" panose="020B0604020202020204" pitchFamily="34" charset="0"/>
              </a:rPr>
              <a:t> crosses are: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F1(23x24)</a:t>
            </a:r>
            <a:r>
              <a:rPr lang="en-GB" dirty="0">
                <a:latin typeface="Arial" panose="020B0604020202020204" pitchFamily="34" charset="0"/>
                <a:cs typeface="Arial" panose="020B0604020202020204" pitchFamily="34" charset="0"/>
              </a:rPr>
              <a:t>,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F1(23x26), F1(23x27), F1(24x26), F1(2x27),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F1(26x27)</a:t>
            </a:r>
            <a:r>
              <a:rPr lang="en-GB" dirty="0">
                <a:latin typeface="Arial" panose="020B0604020202020204" pitchFamily="34" charset="0"/>
                <a:cs typeface="Arial" panose="020B0604020202020204" pitchFamily="34" charset="0"/>
              </a:rPr>
              <a:t>. Calculate accordingly:        Our 4-way cross is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predicted</a:t>
            </a:r>
            <a:r>
              <a:rPr lang="en-GB" dirty="0">
                <a:latin typeface="Arial" panose="020B0604020202020204" pitchFamily="34" charset="0"/>
                <a:cs typeface="Arial" panose="020B0604020202020204" pitchFamily="34" charset="0"/>
              </a:rPr>
              <a:t> as Y = ¼ (</a:t>
            </a:r>
            <a:r>
              <a:rPr lang="en-GB" dirty="0">
                <a:solidFill>
                  <a:srgbClr val="0000FF"/>
                </a:solidFill>
                <a:latin typeface="Arial" panose="020B0604020202020204" pitchFamily="34" charset="0"/>
                <a:cs typeface="Arial" panose="020B0604020202020204" pitchFamily="34" charset="0"/>
              </a:rPr>
              <a:t>62.6+70.8+65.6+72.1</a:t>
            </a:r>
            <a:r>
              <a:rPr lang="en-GB" dirty="0">
                <a:latin typeface="Arial" panose="020B0604020202020204" pitchFamily="34" charset="0"/>
                <a:cs typeface="Arial" panose="020B0604020202020204" pitchFamily="34" charset="0"/>
              </a:rPr>
              <a:t>) = </a:t>
            </a:r>
            <a:r>
              <a:rPr lang="en-GB" sz="19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67.78</a:t>
            </a:r>
          </a:p>
          <a:p>
            <a:r>
              <a:rPr lang="en-GB" dirty="0">
                <a:latin typeface="Arial" panose="020B0604020202020204" pitchFamily="34" charset="0"/>
                <a:cs typeface="Arial" panose="020B0604020202020204" pitchFamily="34" charset="0"/>
              </a:rPr>
              <a:t>Epistasis is the result of interaction between genes at different loci. Neglecting epistasis means that we (naïvely) add up the effects at different loci. Our </a:t>
            </a:r>
            <a:r>
              <a:rPr lang="en-GB" dirty="0">
                <a:solidFill>
                  <a:srgbClr val="C00000"/>
                </a:solidFill>
                <a:latin typeface="Arial" panose="020B0604020202020204" pitchFamily="34" charset="0"/>
                <a:cs typeface="Arial" panose="020B0604020202020204" pitchFamily="34" charset="0"/>
              </a:rPr>
              <a:t>prediction</a:t>
            </a:r>
            <a:r>
              <a:rPr lang="en-GB" dirty="0">
                <a:latin typeface="Arial" panose="020B0604020202020204" pitchFamily="34" charset="0"/>
                <a:cs typeface="Arial" panose="020B0604020202020204" pitchFamily="34" charset="0"/>
              </a:rPr>
              <a:t> here, valid for one focal locus, is indeed valid genome-wide if Epistasis can be neglected. Yet: With more than one locus and with non-zero epistasis,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things may change </a:t>
            </a:r>
            <a:r>
              <a:rPr lang="en-GB" dirty="0">
                <a:solidFill>
                  <a:schemeClr val="tx1">
                    <a:lumMod val="50000"/>
                    <a:lumOff val="50000"/>
                  </a:schemeClr>
                </a:solidFill>
                <a:latin typeface="Arial" panose="020B0604020202020204" pitchFamily="34" charset="0"/>
                <a:cs typeface="Arial" panose="020B0604020202020204" pitchFamily="34" charset="0"/>
              </a:rPr>
              <a:t>(a little bit, because usually epistasis is not of primary importance).</a:t>
            </a:r>
          </a:p>
        </p:txBody>
      </p:sp>
      <p:sp>
        <p:nvSpPr>
          <p:cNvPr id="4" name="Textfeld 3"/>
          <p:cNvSpPr txBox="1"/>
          <p:nvPr/>
        </p:nvSpPr>
        <p:spPr>
          <a:xfrm>
            <a:off x="9252790" y="610871"/>
            <a:ext cx="2819181" cy="34163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See one locus per basic inbred line. Gametes that come from the hybrid F1(23x24) are either carrying the allele </a:t>
            </a:r>
            <a:r>
              <a:rPr lang="en-GB" dirty="0">
                <a:solidFill>
                  <a:srgbClr val="0000FF"/>
                </a:solidFill>
                <a:latin typeface="Arial" panose="020B0604020202020204" pitchFamily="34" charset="0"/>
                <a:cs typeface="Arial" panose="020B0604020202020204" pitchFamily="34" charset="0"/>
              </a:rPr>
              <a:t>A1</a:t>
            </a:r>
            <a:r>
              <a:rPr lang="en-GB" dirty="0">
                <a:latin typeface="Arial" panose="020B0604020202020204" pitchFamily="34" charset="0"/>
                <a:cs typeface="Arial" panose="020B0604020202020204" pitchFamily="34" charset="0"/>
              </a:rPr>
              <a:t> or </a:t>
            </a:r>
            <a:r>
              <a:rPr lang="en-GB" dirty="0">
                <a:solidFill>
                  <a:srgbClr val="0000FF"/>
                </a:solidFill>
                <a:latin typeface="Arial" panose="020B0604020202020204" pitchFamily="34" charset="0"/>
                <a:cs typeface="Arial" panose="020B0604020202020204" pitchFamily="34" charset="0"/>
              </a:rPr>
              <a:t>A2</a:t>
            </a:r>
            <a:r>
              <a:rPr lang="en-GB" dirty="0">
                <a:latin typeface="Arial" panose="020B0604020202020204" pitchFamily="34" charset="0"/>
                <a:cs typeface="Arial" panose="020B0604020202020204" pitchFamily="34" charset="0"/>
              </a:rPr>
              <a:t>, and they can mate with gametes that carry </a:t>
            </a:r>
            <a:r>
              <a:rPr lang="en-GB" dirty="0">
                <a:solidFill>
                  <a:srgbClr val="0000FF"/>
                </a:solidFill>
                <a:latin typeface="Arial" panose="020B0604020202020204" pitchFamily="34" charset="0"/>
                <a:cs typeface="Arial" panose="020B0604020202020204" pitchFamily="34" charset="0"/>
              </a:rPr>
              <a:t>A3 </a:t>
            </a:r>
            <a:r>
              <a:rPr lang="en-GB" dirty="0">
                <a:latin typeface="Arial" panose="020B0604020202020204" pitchFamily="34" charset="0"/>
                <a:cs typeface="Arial" panose="020B0604020202020204" pitchFamily="34" charset="0"/>
              </a:rPr>
              <a:t>or </a:t>
            </a:r>
            <a:r>
              <a:rPr lang="en-GB" dirty="0">
                <a:solidFill>
                  <a:srgbClr val="0000FF"/>
                </a:solidFill>
                <a:latin typeface="Arial" panose="020B0604020202020204" pitchFamily="34" charset="0"/>
                <a:cs typeface="Arial" panose="020B0604020202020204" pitchFamily="34" charset="0"/>
              </a:rPr>
              <a:t>A4</a:t>
            </a:r>
            <a:r>
              <a:rPr lang="en-GB" dirty="0">
                <a:latin typeface="Arial" panose="020B0604020202020204" pitchFamily="34" charset="0"/>
                <a:cs typeface="Arial" panose="020B0604020202020204" pitchFamily="34" charset="0"/>
              </a:rPr>
              <a:t> - but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a:t>
            </a:r>
            <a:r>
              <a:rPr lang="en-GB" dirty="0">
                <a:latin typeface="Arial" panose="020B0604020202020204" pitchFamily="34" charset="0"/>
                <a:cs typeface="Arial" panose="020B0604020202020204" pitchFamily="34" charset="0"/>
              </a:rPr>
              <a:t> with </a:t>
            </a:r>
            <a:r>
              <a:rPr lang="en-GB" dirty="0">
                <a:solidFill>
                  <a:srgbClr val="0000FF"/>
                </a:solidFill>
                <a:latin typeface="Arial" panose="020B0604020202020204" pitchFamily="34" charset="0"/>
                <a:cs typeface="Arial" panose="020B0604020202020204" pitchFamily="34" charset="0"/>
              </a:rPr>
              <a:t>A1</a:t>
            </a:r>
            <a:r>
              <a:rPr lang="en-GB" dirty="0">
                <a:latin typeface="Arial" panose="020B0604020202020204" pitchFamily="34" charset="0"/>
                <a:cs typeface="Arial" panose="020B0604020202020204" pitchFamily="34" charset="0"/>
              </a:rPr>
              <a:t> and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 </a:t>
            </a:r>
            <a:r>
              <a:rPr lang="en-GB" dirty="0">
                <a:latin typeface="Arial" panose="020B0604020202020204" pitchFamily="34" charset="0"/>
                <a:cs typeface="Arial" panose="020B0604020202020204" pitchFamily="34" charset="0"/>
              </a:rPr>
              <a:t>with </a:t>
            </a:r>
            <a:r>
              <a:rPr lang="en-GB" dirty="0">
                <a:solidFill>
                  <a:srgbClr val="0000FF"/>
                </a:solidFill>
                <a:latin typeface="Arial" panose="020B0604020202020204" pitchFamily="34" charset="0"/>
                <a:cs typeface="Arial" panose="020B0604020202020204" pitchFamily="34" charset="0"/>
              </a:rPr>
              <a:t>A2</a:t>
            </a:r>
            <a:r>
              <a:rPr lang="en-GB" dirty="0">
                <a:latin typeface="Arial" panose="020B0604020202020204" pitchFamily="34" charset="0"/>
                <a:cs typeface="Arial" panose="020B0604020202020204" pitchFamily="34" charset="0"/>
              </a:rPr>
              <a:t>. Offspring from our cross can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a:t>
            </a:r>
            <a:r>
              <a:rPr lang="en-GB" dirty="0">
                <a:latin typeface="Arial" panose="020B0604020202020204" pitchFamily="34" charset="0"/>
                <a:cs typeface="Arial" panose="020B0604020202020204" pitchFamily="34" charset="0"/>
              </a:rPr>
              <a:t> ‘again’ contain </a:t>
            </a:r>
            <a:r>
              <a:rPr lang="en-GB" dirty="0">
                <a:solidFill>
                  <a:srgbClr val="0000FF"/>
                </a:solidFill>
                <a:latin typeface="Arial" panose="020B0604020202020204" pitchFamily="34" charset="0"/>
                <a:cs typeface="Arial" panose="020B0604020202020204" pitchFamily="34" charset="0"/>
              </a:rPr>
              <a:t>A1A2</a:t>
            </a:r>
            <a:r>
              <a:rPr lang="en-GB" dirty="0">
                <a:latin typeface="Arial" panose="020B0604020202020204" pitchFamily="34" charset="0"/>
                <a:cs typeface="Arial" panose="020B0604020202020204" pitchFamily="34" charset="0"/>
              </a:rPr>
              <a:t>; nor </a:t>
            </a:r>
            <a:r>
              <a:rPr lang="en-GB" dirty="0">
                <a:solidFill>
                  <a:srgbClr val="0000FF"/>
                </a:solidFill>
                <a:latin typeface="Arial" panose="020B0604020202020204" pitchFamily="34" charset="0"/>
                <a:cs typeface="Arial" panose="020B0604020202020204" pitchFamily="34" charset="0"/>
              </a:rPr>
              <a:t>A3A4*</a:t>
            </a:r>
            <a:r>
              <a:rPr lang="en-GB" dirty="0">
                <a:latin typeface="Arial" panose="020B0604020202020204" pitchFamily="34" charset="0"/>
                <a:cs typeface="Arial" panose="020B0604020202020204" pitchFamily="34" charset="0"/>
              </a:rPr>
              <a:t>. </a:t>
            </a:r>
          </a:p>
        </p:txBody>
      </p:sp>
      <p:sp>
        <p:nvSpPr>
          <p:cNvPr id="17" name="TextBox 16"/>
          <p:cNvSpPr txBox="1"/>
          <p:nvPr/>
        </p:nvSpPr>
        <p:spPr>
          <a:xfrm>
            <a:off x="9489990" y="6102931"/>
            <a:ext cx="2580091"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and of course not A1A1;A2A2;A3A;A4A4</a:t>
            </a:r>
          </a:p>
        </p:txBody>
      </p:sp>
      <p:sp>
        <p:nvSpPr>
          <p:cNvPr id="10" name="Right Triangle 4">
            <a:extLst>
              <a:ext uri="{FF2B5EF4-FFF2-40B4-BE49-F238E27FC236}">
                <a16:creationId xmlns:a16="http://schemas.microsoft.com/office/drawing/2014/main" id="{4193BAB6-AA3A-4922-8859-31591D0F5556}"/>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feld 5">
            <a:extLst>
              <a:ext uri="{FF2B5EF4-FFF2-40B4-BE49-F238E27FC236}">
                <a16:creationId xmlns:a16="http://schemas.microsoft.com/office/drawing/2014/main" id="{F53F66BD-70F4-4323-B2DD-E9D896C88FEB}"/>
              </a:ext>
            </a:extLst>
          </p:cNvPr>
          <p:cNvSpPr txBox="1"/>
          <p:nvPr/>
        </p:nvSpPr>
        <p:spPr>
          <a:xfrm>
            <a:off x="11238614" y="23971"/>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28</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14864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94821" y="36000"/>
            <a:ext cx="5979761" cy="6710789"/>
            <a:chOff x="94821" y="36000"/>
            <a:chExt cx="5979761" cy="6710789"/>
          </a:xfrm>
        </p:grpSpPr>
        <p:sp>
          <p:nvSpPr>
            <p:cNvPr id="3" name="Rectangle 2"/>
            <p:cNvSpPr/>
            <p:nvPr/>
          </p:nvSpPr>
          <p:spPr>
            <a:xfrm>
              <a:off x="143338" y="36000"/>
              <a:ext cx="5931244" cy="671078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94822" y="5975728"/>
              <a:ext cx="2288472"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https://doi.org/10.1515/9783110837520</a:t>
              </a:r>
            </a:p>
          </p:txBody>
        </p:sp>
        <p:pic>
          <p:nvPicPr>
            <p:cNvPr id="6" name="Picture 5"/>
            <p:cNvPicPr>
              <a:picLocks noChangeAspect="1"/>
            </p:cNvPicPr>
            <p:nvPr/>
          </p:nvPicPr>
          <p:blipFill>
            <a:blip r:embed="rId3"/>
            <a:stretch>
              <a:fillRect/>
            </a:stretch>
          </p:blipFill>
          <p:spPr>
            <a:xfrm>
              <a:off x="94821" y="4721844"/>
              <a:ext cx="2288473" cy="1168902"/>
            </a:xfrm>
            <a:prstGeom prst="rect">
              <a:avLst/>
            </a:prstGeom>
            <a:effectLst>
              <a:outerShdw blurRad="50800" dist="38100" dir="2700000" algn="tl" rotWithShape="0">
                <a:prstClr val="black">
                  <a:alpha val="40000"/>
                </a:prstClr>
              </a:outerShdw>
            </a:effectLst>
          </p:spPr>
        </p:pic>
        <p:sp>
          <p:nvSpPr>
            <p:cNvPr id="8" name="Rectangle 7"/>
            <p:cNvSpPr/>
            <p:nvPr/>
          </p:nvSpPr>
          <p:spPr>
            <a:xfrm>
              <a:off x="5224436" y="998425"/>
              <a:ext cx="677151" cy="5436973"/>
            </a:xfrm>
            <a:prstGeom prst="rect">
              <a:avLst/>
            </a:prstGeom>
            <a:no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19" name="Object 18"/>
          <p:cNvGraphicFramePr>
            <a:graphicFrameLocks noChangeAspect="1"/>
          </p:cNvGraphicFramePr>
          <p:nvPr>
            <p:extLst>
              <p:ext uri="{D42A27DB-BD31-4B8C-83A1-F6EECF244321}">
                <p14:modId xmlns:p14="http://schemas.microsoft.com/office/powerpoint/2010/main" val="1540229621"/>
              </p:ext>
            </p:extLst>
          </p:nvPr>
        </p:nvGraphicFramePr>
        <p:xfrm>
          <a:off x="158634" y="90371"/>
          <a:ext cx="5580000" cy="6846725"/>
        </p:xfrm>
        <a:graphic>
          <a:graphicData uri="http://schemas.openxmlformats.org/presentationml/2006/ole">
            <mc:AlternateContent xmlns:mc="http://schemas.openxmlformats.org/markup-compatibility/2006">
              <mc:Choice xmlns:v="urn:schemas-microsoft-com:vml" Requires="v">
                <p:oleObj spid="_x0000_s7355" name="Document" r:id="rId4" imgW="5749065" imgH="7054168" progId="Word.Document.12">
                  <p:link updateAutomatic="1"/>
                </p:oleObj>
              </mc:Choice>
              <mc:Fallback>
                <p:oleObj name="Document" r:id="rId4" imgW="5749065" imgH="7054168" progId="Word.Document.12">
                  <p:link updateAutomatic="1"/>
                  <p:pic>
                    <p:nvPicPr>
                      <p:cNvPr id="2" name="Object 1"/>
                      <p:cNvPicPr/>
                      <p:nvPr/>
                    </p:nvPicPr>
                    <p:blipFill>
                      <a:blip r:embed="rId5"/>
                      <a:stretch>
                        <a:fillRect/>
                      </a:stretch>
                    </p:blipFill>
                    <p:spPr>
                      <a:xfrm>
                        <a:off x="158634" y="90371"/>
                        <a:ext cx="5580000" cy="6846725"/>
                      </a:xfrm>
                      <a:prstGeom prst="rect">
                        <a:avLst/>
                      </a:prstGeom>
                    </p:spPr>
                  </p:pic>
                </p:oleObj>
              </mc:Fallback>
            </mc:AlternateContent>
          </a:graphicData>
        </a:graphic>
      </p:graphicFrame>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3435" y="3931511"/>
            <a:ext cx="5916416" cy="2815278"/>
          </a:xfrm>
          <a:prstGeom prst="rect">
            <a:avLst/>
          </a:prstGeom>
          <a:effectLst>
            <a:outerShdw blurRad="50800" dist="38100" dir="2700000" algn="tl" rotWithShape="0">
              <a:prstClr val="black">
                <a:alpha val="40000"/>
              </a:prstClr>
            </a:outerShdw>
          </a:effectLst>
        </p:spPr>
      </p:pic>
      <p:sp>
        <p:nvSpPr>
          <p:cNvPr id="12" name="TextBox 11"/>
          <p:cNvSpPr txBox="1"/>
          <p:nvPr/>
        </p:nvSpPr>
        <p:spPr>
          <a:xfrm>
            <a:off x="6173435" y="3903209"/>
            <a:ext cx="100831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SY</a:t>
            </a:r>
            <a:endParaRPr lang="en-GB" dirty="0">
              <a:latin typeface="Arial" panose="020B0604020202020204" pitchFamily="34" charset="0"/>
              <a:cs typeface="Arial" panose="020B0604020202020204" pitchFamily="34" charset="0"/>
            </a:endParaRPr>
          </a:p>
        </p:txBody>
      </p:sp>
      <p:sp>
        <p:nvSpPr>
          <p:cNvPr id="13" name="Rectangle 12"/>
          <p:cNvSpPr/>
          <p:nvPr/>
        </p:nvSpPr>
        <p:spPr>
          <a:xfrm>
            <a:off x="2441317" y="1614419"/>
            <a:ext cx="3373217" cy="306259"/>
          </a:xfrm>
          <a:prstGeom prst="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2441317" y="2379133"/>
            <a:ext cx="3460270" cy="986367"/>
          </a:xfrm>
          <a:prstGeom prst="rect">
            <a:avLst/>
          </a:prstGeom>
          <a:noFill/>
          <a:ln w="28575">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2440419" y="1377427"/>
            <a:ext cx="3460270" cy="986367"/>
          </a:xfrm>
          <a:prstGeom prst="rect">
            <a:avLst/>
          </a:prstGeom>
          <a:no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2440419" y="3391394"/>
            <a:ext cx="3460270" cy="986367"/>
          </a:xfrm>
          <a:prstGeom prst="rect">
            <a:avLst/>
          </a:prstGeom>
          <a:noFill/>
          <a:ln w="28575">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2431954" y="4395777"/>
            <a:ext cx="3460270" cy="986367"/>
          </a:xfrm>
          <a:prstGeom prst="rect">
            <a:avLst/>
          </a:prstGeom>
          <a:noFill/>
          <a:ln w="28575">
            <a:solidFill>
              <a:srgbClr val="99009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2431954" y="5420737"/>
            <a:ext cx="3460270" cy="986367"/>
          </a:xfrm>
          <a:prstGeom prst="rect">
            <a:avLst/>
          </a:prstGeom>
          <a:noFill/>
          <a:ln w="28575">
            <a:solidFill>
              <a:srgbClr val="006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ight Triangle 4">
            <a:extLst>
              <a:ext uri="{FF2B5EF4-FFF2-40B4-BE49-F238E27FC236}">
                <a16:creationId xmlns:a16="http://schemas.microsoft.com/office/drawing/2014/main" id="{083AB9D3-1FFB-472C-9192-AEC5D3D1CB2E}"/>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feld 5">
            <a:extLst>
              <a:ext uri="{FF2B5EF4-FFF2-40B4-BE49-F238E27FC236}">
                <a16:creationId xmlns:a16="http://schemas.microsoft.com/office/drawing/2014/main" id="{CFBDF01F-F1F7-488C-96E4-20BD31491528}"/>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29</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1747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p:cNvSpPr txBox="1"/>
              <p:nvPr/>
            </p:nvSpPr>
            <p:spPr>
              <a:xfrm>
                <a:off x="72000" y="36000"/>
                <a:ext cx="11965353" cy="621375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a:t>
                </a:r>
              </a:p>
              <a:p>
                <a:r>
                  <a:rPr lang="en-GB" dirty="0">
                    <a:latin typeface="Arial" panose="020B0604020202020204" pitchFamily="34" charset="0"/>
                    <a:cs typeface="Arial" panose="020B0604020202020204" pitchFamily="34" charset="0"/>
                    <a:sym typeface="Webdings" panose="05030102010509060703" pitchFamily="18" charset="2"/>
                  </a:rPr>
                  <a:t>Population Genetics. Genotype frequency, Allele frequency, Hardy-Weinberg-Equilibrium, Inbreeding coefficient, Kinship, Selection, Drift, Migration, Mutation. Heritability. Stability. </a:t>
                </a:r>
              </a:p>
              <a:p>
                <a:r>
                  <a:rPr lang="en-GB" dirty="0">
                    <a:latin typeface="Arial" panose="020B0604020202020204" pitchFamily="34" charset="0"/>
                    <a:cs typeface="Arial" panose="020B0604020202020204" pitchFamily="34" charset="0"/>
                    <a:sym typeface="Webdings" panose="05030102010509060703" pitchFamily="18" charset="2"/>
                  </a:rPr>
                  <a:t>And you have already studied Recurrent Selection. </a:t>
                </a:r>
                <a:br>
                  <a:rPr lang="en-GB" dirty="0">
                    <a:latin typeface="Arial" panose="020B0604020202020204" pitchFamily="34" charset="0"/>
                    <a:cs typeface="Arial" panose="020B0604020202020204" pitchFamily="34" charset="0"/>
                    <a:sym typeface="Webdings" panose="05030102010509060703" pitchFamily="18" charset="2"/>
                  </a:rPr>
                </a:br>
                <a:r>
                  <a:rPr lang="en-GB" dirty="0">
                    <a:latin typeface="Arial" panose="020B0604020202020204" pitchFamily="34" charset="0"/>
                    <a:cs typeface="Arial" panose="020B0604020202020204" pitchFamily="34" charset="0"/>
                    <a:sym typeface="Webdings" panose="05030102010509060703" pitchFamily="18" charset="2"/>
                  </a:rPr>
                  <a:t>You already have seen the pertinent Selection Method in Line Breeding plus Maintenance Breeding plus Backcrossing as approach in Line Breeding ... plus Genomic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ebdings" panose="05030102010509060703" pitchFamily="18" charset="2"/>
                  </a:rPr>
                  <a:t>Prediction</a:t>
                </a:r>
                <a:r>
                  <a:rPr lang="en-GB" dirty="0">
                    <a:latin typeface="Arial" panose="020B0604020202020204" pitchFamily="34" charset="0"/>
                    <a:cs typeface="Arial" panose="020B0604020202020204" pitchFamily="34" charset="0"/>
                    <a:sym typeface="Webdings" panose="05030102010509060703" pitchFamily="18" charset="2"/>
                  </a:rPr>
                  <a:t>. </a:t>
                </a:r>
              </a:p>
              <a:p>
                <a:r>
                  <a:rPr lang="de-DE" dirty="0" err="1">
                    <a:latin typeface="Arial" panose="020B0604020202020204" pitchFamily="34" charset="0"/>
                    <a:cs typeface="Arial" panose="020B0604020202020204" pitchFamily="34" charset="0"/>
                    <a:sym typeface="Webdings" panose="05030102010509060703" pitchFamily="18" charset="2"/>
                  </a:rPr>
                  <a:t>And</a:t>
                </a:r>
                <a:r>
                  <a:rPr lang="de-DE" dirty="0">
                    <a:latin typeface="Arial" panose="020B0604020202020204" pitchFamily="34" charset="0"/>
                    <a:cs typeface="Arial" panose="020B0604020202020204" pitchFamily="34" charset="0"/>
                    <a:sym typeface="Webdings" panose="05030102010509060703" pitchFamily="18" charset="2"/>
                  </a:rPr>
                  <a:t> </a:t>
                </a:r>
                <a:r>
                  <a:rPr lang="de-DE" dirty="0" err="1">
                    <a:latin typeface="Arial" panose="020B0604020202020204" pitchFamily="34" charset="0"/>
                    <a:cs typeface="Arial" panose="020B0604020202020204" pitchFamily="34" charset="0"/>
                    <a:sym typeface="Webdings" panose="05030102010509060703" pitchFamily="18" charset="2"/>
                  </a:rPr>
                  <a:t>Clone</a:t>
                </a:r>
                <a:r>
                  <a:rPr lang="de-DE" dirty="0">
                    <a:latin typeface="Arial" panose="020B0604020202020204" pitchFamily="34" charset="0"/>
                    <a:cs typeface="Arial" panose="020B0604020202020204" pitchFamily="34" charset="0"/>
                    <a:sym typeface="Webdings" panose="05030102010509060703" pitchFamily="18" charset="2"/>
                  </a:rPr>
                  <a:t> </a:t>
                </a:r>
                <a:r>
                  <a:rPr lang="de-DE" dirty="0" err="1">
                    <a:latin typeface="Arial" panose="020B0604020202020204" pitchFamily="34" charset="0"/>
                    <a:cs typeface="Arial" panose="020B0604020202020204" pitchFamily="34" charset="0"/>
                    <a:sym typeface="Webdings" panose="05030102010509060703" pitchFamily="18" charset="2"/>
                  </a:rPr>
                  <a:t>Breeding</a:t>
                </a:r>
                <a:r>
                  <a:rPr lang="de-DE" dirty="0">
                    <a:latin typeface="Arial" panose="020B0604020202020204" pitchFamily="34" charset="0"/>
                    <a:cs typeface="Arial" panose="020B0604020202020204" pitchFamily="34" charset="0"/>
                    <a:sym typeface="Webdings" panose="05030102010509060703" pitchFamily="18" charset="2"/>
                  </a:rPr>
                  <a:t>, Population </a:t>
                </a:r>
                <a:r>
                  <a:rPr lang="de-DE" dirty="0" err="1">
                    <a:latin typeface="Arial" panose="020B0604020202020204" pitchFamily="34" charset="0"/>
                    <a:cs typeface="Arial" panose="020B0604020202020204" pitchFamily="34" charset="0"/>
                    <a:sym typeface="Webdings" panose="05030102010509060703" pitchFamily="18" charset="2"/>
                  </a:rPr>
                  <a:t>Breeding</a:t>
                </a:r>
                <a:r>
                  <a:rPr lang="de-DE" dirty="0">
                    <a:latin typeface="Arial" panose="020B0604020202020204" pitchFamily="34" charset="0"/>
                    <a:cs typeface="Arial" panose="020B0604020202020204" pitchFamily="34" charset="0"/>
                    <a:sym typeface="Webdings" panose="05030102010509060703" pitchFamily="18" charset="2"/>
                  </a:rPr>
                  <a:t>, Hybrid </a:t>
                </a:r>
                <a:r>
                  <a:rPr lang="de-DE" dirty="0" err="1">
                    <a:latin typeface="Arial" panose="020B0604020202020204" pitchFamily="34" charset="0"/>
                    <a:cs typeface="Arial" panose="020B0604020202020204" pitchFamily="34" charset="0"/>
                    <a:sym typeface="Webdings" panose="05030102010509060703" pitchFamily="18" charset="2"/>
                  </a:rPr>
                  <a:t>Breeding</a:t>
                </a:r>
                <a:r>
                  <a:rPr lang="de-DE" dirty="0">
                    <a:latin typeface="Arial" panose="020B0604020202020204" pitchFamily="34" charset="0"/>
                    <a:cs typeface="Arial" panose="020B0604020202020204" pitchFamily="34" charset="0"/>
                    <a:sym typeface="Webdings" panose="05030102010509060703" pitchFamily="18" charset="2"/>
                  </a:rPr>
                  <a:t>.</a:t>
                </a:r>
                <a:endParaRPr lang="en-GB" dirty="0">
                  <a:latin typeface="Arial" panose="020B0604020202020204" pitchFamily="34" charset="0"/>
                  <a:cs typeface="Arial" panose="020B0604020202020204" pitchFamily="34" charset="0"/>
                  <a:sym typeface="Webdings" panose="05030102010509060703" pitchFamily="18" charset="2"/>
                </a:endParaRPr>
              </a:p>
              <a:p>
                <a:endParaRPr lang="de-DE"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a:t>
                </a:r>
              </a:p>
              <a:p>
                <a:r>
                  <a:rPr lang="en-GB" dirty="0">
                    <a:latin typeface="Arial" panose="020B0604020202020204" pitchFamily="34" charset="0"/>
                    <a:cs typeface="Arial" panose="020B0604020202020204" pitchFamily="34" charset="0"/>
                  </a:rPr>
                  <a:t>Quantity of Genetic variance in a population depends (among other factors) on whether the population is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more or less inbred.</a:t>
                </a:r>
              </a:p>
              <a:p>
                <a:r>
                  <a:rPr lang="en-GB" dirty="0">
                    <a:latin typeface="Arial" panose="020B0604020202020204" pitchFamily="34" charset="0"/>
                    <a:cs typeface="Arial" panose="020B0604020202020204" pitchFamily="34" charset="0"/>
                  </a:rPr>
                  <a:t>Effect of (1) either crossing two population or (2) mixing-and-then-random-mating them.</a:t>
                </a:r>
              </a:p>
              <a:p>
                <a:r>
                  <a:rPr lang="en-GB" dirty="0">
                    <a:latin typeface="Arial" panose="020B0604020202020204" pitchFamily="34" charset="0"/>
                    <a:cs typeface="Arial" panose="020B0604020202020204" pitchFamily="34" charset="0"/>
                  </a:rPr>
                  <a:t>Concept of 3-ways and 4-ways.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We need to </a:t>
                </a:r>
                <a:r>
                  <a:rPr lang="en-GB" dirty="0">
                    <a:solidFill>
                      <a:srgbClr val="C00000"/>
                    </a:solidFill>
                    <a:latin typeface="Arial" panose="020B0604020202020204" pitchFamily="34" charset="0"/>
                    <a:cs typeface="Arial" panose="020B0604020202020204" pitchFamily="34" charset="0"/>
                  </a:rPr>
                  <a:t>predict</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 this Algebra is here only for illustration, it will be an honest topic later,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in Quantitative Genetics, compare UNPLAB-QuGen_Ch14[</a:t>
                </a:r>
                <a:r>
                  <a:rPr lang="en-GB" dirty="0" err="1">
                    <a:latin typeface="Arial" panose="020B0604020202020204" pitchFamily="34" charset="0"/>
                    <a:cs typeface="Arial" panose="020B0604020202020204" pitchFamily="34" charset="0"/>
                  </a:rPr>
                  <a:t>GenetCov</a:t>
                </a:r>
                <a:r>
                  <a:rPr lang="en-GB" dirty="0">
                    <a:latin typeface="Arial" panose="020B0604020202020204" pitchFamily="34" charset="0"/>
                    <a:cs typeface="Arial" panose="020B0604020202020204" pitchFamily="34" charset="0"/>
                  </a:rPr>
                  <a:t> II].</a:t>
                </a:r>
              </a:p>
              <a:p>
                <a:r>
                  <a:rPr lang="en-GB" dirty="0">
                    <a:solidFill>
                      <a:schemeClr val="tx1"/>
                    </a:solidFill>
                    <a:latin typeface="Arial" panose="020B0604020202020204" pitchFamily="34" charset="0"/>
                    <a:cs typeface="Arial" panose="020B0604020202020204" pitchFamily="34" charset="0"/>
                  </a:rPr>
                  <a:t>How much variance </a:t>
                </a:r>
                <a:r>
                  <a:rPr lang="en-GB" sz="2000" b="1" dirty="0">
                    <a:solidFill>
                      <a:schemeClr val="tx1"/>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a:t>B</a:t>
                </a:r>
                <a:r>
                  <a:rPr lang="en-GB" dirty="0">
                    <a:solidFill>
                      <a:schemeClr val="tx1"/>
                    </a:solidFill>
                    <a:latin typeface="Arial" panose="020B0604020202020204" pitchFamily="34" charset="0"/>
                    <a:cs typeface="Arial" panose="020B0604020202020204" pitchFamily="34" charset="0"/>
                  </a:rPr>
                  <a:t>etween candidates? </a:t>
                </a:r>
                <a:endParaRPr lang="en-GB" sz="1200" dirty="0">
                  <a:solidFill>
                    <a:schemeClr val="tx1"/>
                  </a:solidFill>
                  <a:latin typeface="Arial" panose="020B0604020202020204" pitchFamily="34" charset="0"/>
                  <a:cs typeface="Arial" panose="020B0604020202020204" pitchFamily="34" charset="0"/>
                </a:endParaRPr>
              </a:p>
              <a:p>
                <a:endParaRPr lang="en-GB" sz="1200" dirty="0">
                  <a:solidFill>
                    <a:schemeClr val="tx1"/>
                  </a:solidFill>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Sup>
                        <m:sSubSupPr>
                          <m:ctrlPr>
                            <a:rPr lang="en-GB" sz="1600" i="1">
                              <a:solidFill>
                                <a:schemeClr val="tx1"/>
                              </a:solidFill>
                              <a:latin typeface="Cambria Math" panose="02040503050406030204" pitchFamily="18" charset="0"/>
                            </a:rPr>
                          </m:ctrlPr>
                        </m:sSubSupPr>
                        <m:e>
                          <m:r>
                            <m:rPr>
                              <m:sty m:val="p"/>
                            </m:rPr>
                            <a:rPr lang="en-GB" sz="1600" i="0">
                              <a:solidFill>
                                <a:schemeClr val="tx1"/>
                              </a:solidFill>
                              <a:latin typeface="Cambria Math" panose="02040503050406030204" pitchFamily="18" charset="0"/>
                            </a:rPr>
                            <m:t>σ</m:t>
                          </m:r>
                        </m:e>
                        <m:sub>
                          <m:r>
                            <m:rPr>
                              <m:sty m:val="p"/>
                            </m:rPr>
                            <a:rPr lang="en-GB" sz="1600" i="0" smtClean="0">
                              <a:solidFill>
                                <a:schemeClr val="tx1"/>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B</m:t>
                          </m:r>
                          <m:r>
                            <a:rPr lang="en-GB" sz="1600" i="0">
                              <a:solidFill>
                                <a:schemeClr val="tx1"/>
                              </a:solidFill>
                              <a:latin typeface="Cambria Math" panose="02040503050406030204" pitchFamily="18" charset="0"/>
                            </a:rPr>
                            <m:t>;</m:t>
                          </m:r>
                          <m:r>
                            <m:rPr>
                              <m:sty m:val="p"/>
                            </m:rPr>
                            <a:rPr lang="en-GB" sz="1600" i="0">
                              <a:solidFill>
                                <a:schemeClr val="tx1"/>
                              </a:solidFill>
                              <a:latin typeface="Cambria Math" panose="02040503050406030204" pitchFamily="18" charset="0"/>
                            </a:rPr>
                            <m:t>SC</m:t>
                          </m:r>
                        </m:sub>
                        <m:sup>
                          <m:r>
                            <a:rPr lang="en-GB" sz="1600" i="0">
                              <a:solidFill>
                                <a:schemeClr val="tx1"/>
                              </a:solidFill>
                              <a:latin typeface="Cambria Math" panose="02040503050406030204" pitchFamily="18" charset="0"/>
                            </a:rPr>
                            <m:t>2</m:t>
                          </m:r>
                        </m:sup>
                      </m:sSubSup>
                      <m:r>
                        <a:rPr lang="en-GB" sz="1600" i="0">
                          <a:solidFill>
                            <a:schemeClr val="tx1"/>
                          </a:solidFill>
                          <a:latin typeface="Cambria Math" panose="02040503050406030204" pitchFamily="18" charset="0"/>
                        </a:rPr>
                        <m:t> =</m:t>
                      </m:r>
                      <m:r>
                        <a:rPr lang="en-GB" sz="1600">
                          <a:solidFill>
                            <a:schemeClr val="tx1"/>
                          </a:solidFill>
                          <a:latin typeface="Cambria Math" panose="02040503050406030204" pitchFamily="18" charset="0"/>
                        </a:rPr>
                        <m:t> </m:t>
                      </m:r>
                      <m:sSubSup>
                        <m:sSubSupPr>
                          <m:ctrlPr>
                            <a:rPr lang="en-GB" sz="1600" i="1">
                              <a:solidFill>
                                <a:schemeClr val="tx1"/>
                              </a:solidFill>
                              <a:latin typeface="Cambria Math" panose="02040503050406030204" pitchFamily="18" charset="0"/>
                            </a:rPr>
                          </m:ctrlPr>
                        </m:sSubSupPr>
                        <m:e>
                          <m:r>
                            <m:rPr>
                              <m:sty m:val="p"/>
                            </m:rPr>
                            <a:rPr lang="en-GB" sz="1600">
                              <a:solidFill>
                                <a:schemeClr val="tx1"/>
                              </a:solidFill>
                              <a:latin typeface="Cambria Math" panose="02040503050406030204" pitchFamily="18" charset="0"/>
                            </a:rPr>
                            <m:t>σ</m:t>
                          </m:r>
                        </m:e>
                        <m:sub>
                          <m:r>
                            <m:rPr>
                              <m:sty m:val="p"/>
                            </m:rPr>
                            <a:rPr lang="en-GB" sz="1600">
                              <a:solidFill>
                                <a:schemeClr val="tx1"/>
                              </a:solidFill>
                              <a:latin typeface="Cambria Math" panose="02040503050406030204" pitchFamily="18" charset="0"/>
                            </a:rPr>
                            <m:t>A</m:t>
                          </m:r>
                        </m:sub>
                        <m:sup>
                          <m:r>
                            <a:rPr lang="en-GB" sz="1600">
                              <a:solidFill>
                                <a:schemeClr val="tx1"/>
                              </a:solidFill>
                              <a:latin typeface="Cambria Math" panose="02040503050406030204" pitchFamily="18" charset="0"/>
                            </a:rPr>
                            <m:t>2</m:t>
                          </m:r>
                        </m:sup>
                      </m:sSubSup>
                      <m:r>
                        <a:rPr lang="en-GB" sz="1600">
                          <a:solidFill>
                            <a:schemeClr val="tx1"/>
                          </a:solidFill>
                          <a:latin typeface="Cambria Math" panose="02040503050406030204" pitchFamily="18" charset="0"/>
                        </a:rPr>
                        <m:t> </m:t>
                      </m:r>
                      <m:r>
                        <a:rPr lang="de-DE" sz="1600" b="0" i="0" smtClean="0">
                          <a:solidFill>
                            <a:schemeClr val="tx1"/>
                          </a:solidFill>
                          <a:latin typeface="Cambria Math" panose="02040503050406030204" pitchFamily="18" charset="0"/>
                        </a:rPr>
                        <m:t>  </m:t>
                      </m:r>
                      <m:r>
                        <a:rPr lang="en-GB" sz="1600">
                          <a:solidFill>
                            <a:schemeClr val="tx1"/>
                          </a:solidFill>
                          <a:latin typeface="Cambria Math" panose="02040503050406030204" pitchFamily="18" charset="0"/>
                        </a:rPr>
                        <m:t>+</m:t>
                      </m:r>
                      <m:r>
                        <a:rPr lang="de-DE" sz="1600" b="0" i="0" smtClean="0">
                          <a:solidFill>
                            <a:schemeClr val="tx1"/>
                          </a:solidFill>
                          <a:latin typeface="Cambria Math" panose="02040503050406030204" pitchFamily="18" charset="0"/>
                        </a:rPr>
                        <m:t>  </m:t>
                      </m:r>
                      <m:r>
                        <a:rPr lang="en-GB" sz="1600">
                          <a:solidFill>
                            <a:schemeClr val="tx1"/>
                          </a:solidFill>
                          <a:latin typeface="Cambria Math" panose="02040503050406030204" pitchFamily="18" charset="0"/>
                        </a:rPr>
                        <m:t> </m:t>
                      </m:r>
                      <m:sSubSup>
                        <m:sSubSupPr>
                          <m:ctrlPr>
                            <a:rPr lang="en-GB" sz="1600" i="1">
                              <a:solidFill>
                                <a:schemeClr val="tx1"/>
                              </a:solidFill>
                              <a:latin typeface="Cambria Math" panose="02040503050406030204" pitchFamily="18" charset="0"/>
                            </a:rPr>
                          </m:ctrlPr>
                        </m:sSubSupPr>
                        <m:e>
                          <m:r>
                            <m:rPr>
                              <m:sty m:val="p"/>
                            </m:rPr>
                            <a:rPr lang="en-GB" sz="1600">
                              <a:solidFill>
                                <a:schemeClr val="tx1"/>
                              </a:solidFill>
                              <a:latin typeface="Cambria Math" panose="02040503050406030204" pitchFamily="18" charset="0"/>
                            </a:rPr>
                            <m:t>σ</m:t>
                          </m:r>
                        </m:e>
                        <m:sub>
                          <m:r>
                            <m:rPr>
                              <m:sty m:val="p"/>
                            </m:rPr>
                            <a:rPr lang="en-GB" sz="1600">
                              <a:solidFill>
                                <a:schemeClr val="tx1"/>
                              </a:solidFill>
                              <a:latin typeface="Cambria Math" panose="02040503050406030204" pitchFamily="18" charset="0"/>
                            </a:rPr>
                            <m:t>D</m:t>
                          </m:r>
                        </m:sub>
                        <m:sup>
                          <m:r>
                            <a:rPr lang="en-GB" sz="1600">
                              <a:solidFill>
                                <a:schemeClr val="tx1"/>
                              </a:solidFill>
                              <a:latin typeface="Cambria Math" panose="02040503050406030204" pitchFamily="18" charset="0"/>
                            </a:rPr>
                            <m:t>2</m:t>
                          </m:r>
                        </m:sup>
                      </m:sSubSup>
                      <m:r>
                        <a:rPr lang="en-GB" sz="1600">
                          <a:solidFill>
                            <a:schemeClr val="tx1"/>
                          </a:solidFill>
                          <a:latin typeface="Cambria Math" panose="02040503050406030204" pitchFamily="18" charset="0"/>
                        </a:rPr>
                        <m:t> </m:t>
                      </m:r>
                      <m:r>
                        <a:rPr lang="de-DE" sz="1600" b="0" i="0" smtClean="0">
                          <a:solidFill>
                            <a:schemeClr val="tx1"/>
                          </a:solidFill>
                          <a:latin typeface="Cambria Math" panose="02040503050406030204" pitchFamily="18" charset="0"/>
                        </a:rPr>
                        <m:t>  </m:t>
                      </m:r>
                      <m:r>
                        <a:rPr lang="en-GB" sz="1600">
                          <a:solidFill>
                            <a:schemeClr val="tx1"/>
                          </a:solidFill>
                          <a:latin typeface="Cambria Math" panose="02040503050406030204" pitchFamily="18" charset="0"/>
                        </a:rPr>
                        <m:t>+ </m:t>
                      </m:r>
                      <m:r>
                        <a:rPr lang="de-DE" sz="1600" b="0" i="1" smtClean="0">
                          <a:solidFill>
                            <a:schemeClr val="tx1"/>
                          </a:solidFill>
                          <a:latin typeface="Cambria Math" panose="02040503050406030204" pitchFamily="18" charset="0"/>
                        </a:rPr>
                        <m:t>  </m:t>
                      </m:r>
                      <m:sSubSup>
                        <m:sSubSupPr>
                          <m:ctrlPr>
                            <a:rPr lang="en-GB" sz="1600" i="1">
                              <a:solidFill>
                                <a:schemeClr val="tx1"/>
                              </a:solidFill>
                              <a:latin typeface="Cambria Math" panose="02040503050406030204" pitchFamily="18" charset="0"/>
                            </a:rPr>
                          </m:ctrlPr>
                        </m:sSubSupPr>
                        <m:e>
                          <m:r>
                            <m:rPr>
                              <m:sty m:val="p"/>
                            </m:rPr>
                            <a:rPr lang="en-GB" sz="1600">
                              <a:solidFill>
                                <a:schemeClr val="tx1"/>
                              </a:solidFill>
                              <a:latin typeface="Cambria Math" panose="02040503050406030204" pitchFamily="18" charset="0"/>
                            </a:rPr>
                            <m:t>σ</m:t>
                          </m:r>
                        </m:e>
                        <m:sub>
                          <m:r>
                            <m:rPr>
                              <m:sty m:val="p"/>
                            </m:rPr>
                            <a:rPr lang="en-GB" sz="1600">
                              <a:solidFill>
                                <a:schemeClr val="tx1"/>
                              </a:solidFill>
                              <a:latin typeface="Cambria Math" panose="02040503050406030204" pitchFamily="18" charset="0"/>
                            </a:rPr>
                            <m:t>AA</m:t>
                          </m:r>
                        </m:sub>
                        <m:sup>
                          <m:r>
                            <a:rPr lang="en-GB" sz="1600">
                              <a:solidFill>
                                <a:schemeClr val="tx1"/>
                              </a:solidFill>
                              <a:latin typeface="Cambria Math" panose="02040503050406030204" pitchFamily="18" charset="0"/>
                            </a:rPr>
                            <m:t>2</m:t>
                          </m:r>
                        </m:sup>
                      </m:sSubSup>
                      <m:r>
                        <a:rPr lang="en-GB" sz="1600">
                          <a:solidFill>
                            <a:schemeClr val="tx1"/>
                          </a:solidFill>
                          <a:latin typeface="Cambria Math" panose="02040503050406030204" pitchFamily="18" charset="0"/>
                        </a:rPr>
                        <m:t>+ …</m:t>
                      </m:r>
                    </m:oMath>
                  </m:oMathPara>
                </a14:m>
                <a:endParaRPr lang="en-GB" sz="1600" dirty="0">
                  <a:solidFill>
                    <a:schemeClr val="tx1"/>
                  </a:solidFill>
                </a:endParaRPr>
              </a:p>
              <a:p>
                <a:pPr/>
                <a14:m>
                  <m:oMathPara xmlns:m="http://schemas.openxmlformats.org/officeDocument/2006/math">
                    <m:oMathParaPr>
                      <m:jc m:val="left"/>
                    </m:oMathParaPr>
                    <m:oMath xmlns:m="http://schemas.openxmlformats.org/officeDocument/2006/math">
                      <m:sSubSup>
                        <m:sSubSupPr>
                          <m:ctrlPr>
                            <a:rPr lang="en-GB" sz="1600" i="1" smtClean="0">
                              <a:solidFill>
                                <a:schemeClr val="tx1"/>
                              </a:solidFill>
                              <a:latin typeface="Cambria Math" panose="02040503050406030204" pitchFamily="18" charset="0"/>
                            </a:rPr>
                          </m:ctrlPr>
                        </m:sSubSupPr>
                        <m:e>
                          <m:r>
                            <m:rPr>
                              <m:sty m:val="p"/>
                            </m:rPr>
                            <a:rPr lang="en-GB" sz="1600" i="0">
                              <a:solidFill>
                                <a:schemeClr val="tx1"/>
                              </a:solidFill>
                              <a:latin typeface="Cambria Math" panose="02040503050406030204" pitchFamily="18" charset="0"/>
                            </a:rPr>
                            <m:t>σ</m:t>
                          </m:r>
                        </m:e>
                        <m:sub>
                          <m:r>
                            <m:rPr>
                              <m:sty m:val="p"/>
                            </m:rPr>
                            <a:rPr lang="en-GB" sz="1600" i="0" smtClean="0">
                              <a:solidFill>
                                <a:schemeClr val="tx1"/>
                              </a:solidFill>
                              <a:effectLst>
                                <a:outerShdw blurRad="38100" dist="38100" dir="2700000" algn="tl">
                                  <a:srgbClr val="000000">
                                    <a:alpha val="43137"/>
                                  </a:srgbClr>
                                </a:outerShdw>
                              </a:effectLst>
                              <a:latin typeface="Cambria Math" panose="02040503050406030204" pitchFamily="18" charset="0"/>
                            </a:rPr>
                            <m:t>B</m:t>
                          </m:r>
                          <m:r>
                            <a:rPr lang="en-GB" sz="1600" i="0">
                              <a:solidFill>
                                <a:schemeClr val="tx1"/>
                              </a:solidFill>
                              <a:latin typeface="Cambria Math" panose="02040503050406030204" pitchFamily="18" charset="0"/>
                            </a:rPr>
                            <m:t>;3</m:t>
                          </m:r>
                          <m:r>
                            <m:rPr>
                              <m:sty m:val="p"/>
                            </m:rPr>
                            <a:rPr lang="en-GB" sz="1600" i="0">
                              <a:solidFill>
                                <a:schemeClr val="tx1"/>
                              </a:solidFill>
                              <a:latin typeface="Cambria Math" panose="02040503050406030204" pitchFamily="18" charset="0"/>
                            </a:rPr>
                            <m:t>W</m:t>
                          </m:r>
                        </m:sub>
                        <m:sup>
                          <m:r>
                            <a:rPr lang="en-GB" sz="1600" i="0">
                              <a:solidFill>
                                <a:schemeClr val="tx1"/>
                              </a:solidFill>
                              <a:latin typeface="Cambria Math" panose="02040503050406030204" pitchFamily="18" charset="0"/>
                            </a:rPr>
                            <m:t>2</m:t>
                          </m:r>
                        </m:sup>
                      </m:sSubSup>
                      <m:r>
                        <a:rPr lang="en-GB" sz="1600" b="0" i="0" smtClean="0">
                          <a:solidFill>
                            <a:schemeClr val="tx1"/>
                          </a:solidFill>
                          <a:latin typeface="Cambria Math" panose="02040503050406030204" pitchFamily="18" charset="0"/>
                        </a:rPr>
                        <m:t> </m:t>
                      </m:r>
                      <m:r>
                        <a:rPr lang="en-GB" sz="1600" i="0">
                          <a:solidFill>
                            <a:schemeClr val="tx1"/>
                          </a:solidFill>
                          <a:latin typeface="Cambria Math" panose="02040503050406030204" pitchFamily="18" charset="0"/>
                        </a:rPr>
                        <m:t>= </m:t>
                      </m:r>
                      <m:f>
                        <m:fPr>
                          <m:type m:val="skw"/>
                          <m:ctrlPr>
                            <a:rPr lang="en-GB" sz="1600" i="1">
                              <a:solidFill>
                                <a:schemeClr val="tx1"/>
                              </a:solidFill>
                              <a:latin typeface="Cambria Math" panose="02040503050406030204" pitchFamily="18" charset="0"/>
                            </a:rPr>
                          </m:ctrlPr>
                        </m:fPr>
                        <m:num>
                          <m:r>
                            <a:rPr lang="en-GB" sz="1600" i="0">
                              <a:solidFill>
                                <a:schemeClr val="tx1"/>
                              </a:solidFill>
                              <a:latin typeface="Cambria Math" panose="02040503050406030204" pitchFamily="18" charset="0"/>
                            </a:rPr>
                            <m:t>3</m:t>
                          </m:r>
                        </m:num>
                        <m:den>
                          <m:r>
                            <a:rPr lang="en-GB" sz="1600" i="0">
                              <a:solidFill>
                                <a:schemeClr val="tx1"/>
                              </a:solidFill>
                              <a:latin typeface="Cambria Math" panose="02040503050406030204" pitchFamily="18" charset="0"/>
                            </a:rPr>
                            <m:t>4 </m:t>
                          </m:r>
                        </m:den>
                      </m:f>
                      <m:r>
                        <a:rPr lang="en-GB" sz="1600" i="0">
                          <a:solidFill>
                            <a:schemeClr val="tx1"/>
                          </a:solidFill>
                          <a:latin typeface="Cambria Math" panose="02040503050406030204" pitchFamily="18" charset="0"/>
                        </a:rPr>
                        <m:t> </m:t>
                      </m:r>
                      <m:sSubSup>
                        <m:sSubSupPr>
                          <m:ctrlPr>
                            <a:rPr lang="en-GB" sz="1600" i="1">
                              <a:solidFill>
                                <a:schemeClr val="tx1"/>
                              </a:solidFill>
                              <a:latin typeface="Cambria Math" panose="02040503050406030204" pitchFamily="18" charset="0"/>
                            </a:rPr>
                          </m:ctrlPr>
                        </m:sSubSupPr>
                        <m:e>
                          <m:r>
                            <m:rPr>
                              <m:sty m:val="p"/>
                            </m:rPr>
                            <a:rPr lang="en-GB" sz="1600" i="0">
                              <a:solidFill>
                                <a:schemeClr val="tx1"/>
                              </a:solidFill>
                              <a:latin typeface="Cambria Math" panose="02040503050406030204" pitchFamily="18" charset="0"/>
                            </a:rPr>
                            <m:t>σ</m:t>
                          </m:r>
                        </m:e>
                        <m:sub>
                          <m:r>
                            <m:rPr>
                              <m:sty m:val="p"/>
                            </m:rPr>
                            <a:rPr lang="en-GB" sz="1600" i="0">
                              <a:solidFill>
                                <a:schemeClr val="tx1"/>
                              </a:solidFill>
                              <a:latin typeface="Cambria Math" panose="02040503050406030204" pitchFamily="18" charset="0"/>
                            </a:rPr>
                            <m:t>A</m:t>
                          </m:r>
                        </m:sub>
                        <m:sup>
                          <m:r>
                            <a:rPr lang="en-GB" sz="1600" i="0">
                              <a:solidFill>
                                <a:schemeClr val="tx1"/>
                              </a:solidFill>
                              <a:latin typeface="Cambria Math" panose="02040503050406030204" pitchFamily="18" charset="0"/>
                            </a:rPr>
                            <m:t>2</m:t>
                          </m:r>
                        </m:sup>
                      </m:sSubSup>
                      <m:r>
                        <a:rPr lang="en-GB" sz="1600" i="0">
                          <a:solidFill>
                            <a:schemeClr val="tx1"/>
                          </a:solidFill>
                          <a:latin typeface="Cambria Math" panose="02040503050406030204" pitchFamily="18" charset="0"/>
                        </a:rPr>
                        <m:t> + </m:t>
                      </m:r>
                      <m:f>
                        <m:fPr>
                          <m:type m:val="skw"/>
                          <m:ctrlPr>
                            <a:rPr lang="en-GB" sz="1600" i="1">
                              <a:solidFill>
                                <a:schemeClr val="tx1"/>
                              </a:solidFill>
                              <a:latin typeface="Cambria Math" panose="02040503050406030204" pitchFamily="18" charset="0"/>
                            </a:rPr>
                          </m:ctrlPr>
                        </m:fPr>
                        <m:num>
                          <m:r>
                            <a:rPr lang="en-GB" sz="1600" i="0">
                              <a:solidFill>
                                <a:schemeClr val="tx1"/>
                              </a:solidFill>
                              <a:latin typeface="Cambria Math" panose="02040503050406030204" pitchFamily="18" charset="0"/>
                            </a:rPr>
                            <m:t>1</m:t>
                          </m:r>
                        </m:num>
                        <m:den>
                          <m:r>
                            <a:rPr lang="en-GB" sz="1600" i="0">
                              <a:solidFill>
                                <a:schemeClr val="tx1"/>
                              </a:solidFill>
                              <a:latin typeface="Cambria Math" panose="02040503050406030204" pitchFamily="18" charset="0"/>
                            </a:rPr>
                            <m:t>2 </m:t>
                          </m:r>
                        </m:den>
                      </m:f>
                      <m:r>
                        <a:rPr lang="en-GB" sz="1600" i="0">
                          <a:solidFill>
                            <a:schemeClr val="tx1"/>
                          </a:solidFill>
                          <a:latin typeface="Cambria Math" panose="02040503050406030204" pitchFamily="18" charset="0"/>
                        </a:rPr>
                        <m:t> </m:t>
                      </m:r>
                      <m:sSubSup>
                        <m:sSubSupPr>
                          <m:ctrlPr>
                            <a:rPr lang="en-GB" sz="1600" i="1">
                              <a:solidFill>
                                <a:schemeClr val="tx1"/>
                              </a:solidFill>
                              <a:latin typeface="Cambria Math" panose="02040503050406030204" pitchFamily="18" charset="0"/>
                            </a:rPr>
                          </m:ctrlPr>
                        </m:sSubSupPr>
                        <m:e>
                          <m:r>
                            <m:rPr>
                              <m:sty m:val="p"/>
                            </m:rPr>
                            <a:rPr lang="en-GB" sz="1600" i="0">
                              <a:solidFill>
                                <a:schemeClr val="tx1"/>
                              </a:solidFill>
                              <a:latin typeface="Cambria Math" panose="02040503050406030204" pitchFamily="18" charset="0"/>
                            </a:rPr>
                            <m:t>σ</m:t>
                          </m:r>
                        </m:e>
                        <m:sub>
                          <m:r>
                            <m:rPr>
                              <m:sty m:val="p"/>
                            </m:rPr>
                            <a:rPr lang="en-GB" sz="1600" i="0">
                              <a:solidFill>
                                <a:schemeClr val="tx1"/>
                              </a:solidFill>
                              <a:latin typeface="Cambria Math" panose="02040503050406030204" pitchFamily="18" charset="0"/>
                            </a:rPr>
                            <m:t>D</m:t>
                          </m:r>
                        </m:sub>
                        <m:sup>
                          <m:r>
                            <a:rPr lang="en-GB" sz="1600" i="0">
                              <a:solidFill>
                                <a:schemeClr val="tx1"/>
                              </a:solidFill>
                              <a:latin typeface="Cambria Math" panose="02040503050406030204" pitchFamily="18" charset="0"/>
                            </a:rPr>
                            <m:t>2</m:t>
                          </m:r>
                        </m:sup>
                      </m:sSubSup>
                      <m:r>
                        <a:rPr lang="en-GB" sz="1600" i="0">
                          <a:solidFill>
                            <a:schemeClr val="tx1"/>
                          </a:solidFill>
                          <a:latin typeface="Cambria Math" panose="02040503050406030204" pitchFamily="18" charset="0"/>
                        </a:rPr>
                        <m:t> + </m:t>
                      </m:r>
                      <m:f>
                        <m:fPr>
                          <m:type m:val="skw"/>
                          <m:ctrlPr>
                            <a:rPr lang="en-GB" sz="1600" i="1">
                              <a:solidFill>
                                <a:schemeClr val="tx1"/>
                              </a:solidFill>
                              <a:latin typeface="Cambria Math" panose="02040503050406030204" pitchFamily="18" charset="0"/>
                            </a:rPr>
                          </m:ctrlPr>
                        </m:fPr>
                        <m:num>
                          <m:r>
                            <a:rPr lang="en-GB" sz="1600" i="0">
                              <a:solidFill>
                                <a:schemeClr val="tx1"/>
                              </a:solidFill>
                              <a:latin typeface="Cambria Math" panose="02040503050406030204" pitchFamily="18" charset="0"/>
                            </a:rPr>
                            <m:t>9</m:t>
                          </m:r>
                        </m:num>
                        <m:den>
                          <m:r>
                            <a:rPr lang="en-GB" sz="1600" i="0">
                              <a:solidFill>
                                <a:schemeClr val="tx1"/>
                              </a:solidFill>
                              <a:latin typeface="Cambria Math" panose="02040503050406030204" pitchFamily="18" charset="0"/>
                            </a:rPr>
                            <m:t>16 </m:t>
                          </m:r>
                        </m:den>
                      </m:f>
                      <m:r>
                        <a:rPr lang="en-GB" sz="1600" i="0">
                          <a:solidFill>
                            <a:schemeClr val="tx1"/>
                          </a:solidFill>
                          <a:latin typeface="Cambria Math" panose="02040503050406030204" pitchFamily="18" charset="0"/>
                        </a:rPr>
                        <m:t> </m:t>
                      </m:r>
                      <m:sSubSup>
                        <m:sSubSupPr>
                          <m:ctrlPr>
                            <a:rPr lang="en-GB" sz="1600" i="1">
                              <a:solidFill>
                                <a:schemeClr val="tx1"/>
                              </a:solidFill>
                              <a:latin typeface="Cambria Math" panose="02040503050406030204" pitchFamily="18" charset="0"/>
                            </a:rPr>
                          </m:ctrlPr>
                        </m:sSubSupPr>
                        <m:e>
                          <m:r>
                            <m:rPr>
                              <m:sty m:val="p"/>
                            </m:rPr>
                            <a:rPr lang="en-GB" sz="1600" i="0">
                              <a:solidFill>
                                <a:schemeClr val="tx1"/>
                              </a:solidFill>
                              <a:latin typeface="Cambria Math" panose="02040503050406030204" pitchFamily="18" charset="0"/>
                            </a:rPr>
                            <m:t>σ</m:t>
                          </m:r>
                        </m:e>
                        <m:sub>
                          <m:r>
                            <m:rPr>
                              <m:sty m:val="p"/>
                            </m:rPr>
                            <a:rPr lang="en-GB" sz="1600" i="0">
                              <a:solidFill>
                                <a:schemeClr val="tx1"/>
                              </a:solidFill>
                              <a:latin typeface="Cambria Math" panose="02040503050406030204" pitchFamily="18" charset="0"/>
                            </a:rPr>
                            <m:t>AA</m:t>
                          </m:r>
                        </m:sub>
                        <m:sup>
                          <m:r>
                            <a:rPr lang="en-GB" sz="1600" i="0">
                              <a:solidFill>
                                <a:schemeClr val="tx1"/>
                              </a:solidFill>
                              <a:latin typeface="Cambria Math" panose="02040503050406030204" pitchFamily="18" charset="0"/>
                            </a:rPr>
                            <m:t>2</m:t>
                          </m:r>
                        </m:sup>
                      </m:sSubSup>
                      <m:r>
                        <a:rPr lang="en-GB" sz="1600" i="0">
                          <a:solidFill>
                            <a:schemeClr val="tx1"/>
                          </a:solidFill>
                          <a:latin typeface="Cambria Math" panose="02040503050406030204" pitchFamily="18" charset="0"/>
                        </a:rPr>
                        <m:t>+ …</m:t>
                      </m:r>
                    </m:oMath>
                  </m:oMathPara>
                </a14:m>
                <a:endParaRPr lang="en-GB" sz="1600" dirty="0">
                  <a:solidFill>
                    <a:schemeClr val="tx1"/>
                  </a:solidFill>
                </a:endParaRPr>
              </a:p>
              <a:p>
                <a:pPr/>
                <a14:m>
                  <m:oMathPara xmlns:m="http://schemas.openxmlformats.org/officeDocument/2006/math">
                    <m:oMathParaPr>
                      <m:jc m:val="left"/>
                    </m:oMathParaPr>
                    <m:oMath xmlns:m="http://schemas.openxmlformats.org/officeDocument/2006/math">
                      <m:sSubSup>
                        <m:sSubSupPr>
                          <m:ctrlPr>
                            <a:rPr lang="en-GB" sz="1600" i="1" smtClean="0">
                              <a:solidFill>
                                <a:schemeClr val="tx1"/>
                              </a:solidFill>
                              <a:latin typeface="Cambria Math" panose="02040503050406030204" pitchFamily="18" charset="0"/>
                            </a:rPr>
                          </m:ctrlPr>
                        </m:sSubSupPr>
                        <m:e>
                          <m:r>
                            <m:rPr>
                              <m:sty m:val="p"/>
                            </m:rPr>
                            <a:rPr lang="en-GB" sz="1600" i="0">
                              <a:solidFill>
                                <a:schemeClr val="tx1"/>
                              </a:solidFill>
                              <a:latin typeface="Cambria Math" panose="02040503050406030204" pitchFamily="18" charset="0"/>
                            </a:rPr>
                            <m:t>σ</m:t>
                          </m:r>
                        </m:e>
                        <m:sub>
                          <m:r>
                            <m:rPr>
                              <m:sty m:val="p"/>
                            </m:rPr>
                            <a:rPr lang="en-GB" sz="1600" i="0" smtClean="0">
                              <a:solidFill>
                                <a:schemeClr val="tx1"/>
                              </a:solidFill>
                              <a:effectLst>
                                <a:outerShdw blurRad="38100" dist="38100" dir="2700000" algn="tl">
                                  <a:srgbClr val="000000">
                                    <a:alpha val="43137"/>
                                  </a:srgbClr>
                                </a:outerShdw>
                              </a:effectLst>
                              <a:latin typeface="Cambria Math" panose="02040503050406030204" pitchFamily="18" charset="0"/>
                            </a:rPr>
                            <m:t>B</m:t>
                          </m:r>
                          <m:r>
                            <a:rPr lang="en-GB" sz="1600" i="0">
                              <a:solidFill>
                                <a:schemeClr val="tx1"/>
                              </a:solidFill>
                              <a:latin typeface="Cambria Math" panose="02040503050406030204" pitchFamily="18" charset="0"/>
                            </a:rPr>
                            <m:t>;4</m:t>
                          </m:r>
                          <m:r>
                            <m:rPr>
                              <m:sty m:val="p"/>
                            </m:rPr>
                            <a:rPr lang="en-GB" sz="1600" i="0">
                              <a:solidFill>
                                <a:schemeClr val="tx1"/>
                              </a:solidFill>
                              <a:latin typeface="Cambria Math" panose="02040503050406030204" pitchFamily="18" charset="0"/>
                            </a:rPr>
                            <m:t>W</m:t>
                          </m:r>
                        </m:sub>
                        <m:sup>
                          <m:r>
                            <a:rPr lang="en-GB" sz="1600" i="0">
                              <a:solidFill>
                                <a:schemeClr val="tx1"/>
                              </a:solidFill>
                              <a:latin typeface="Cambria Math" panose="02040503050406030204" pitchFamily="18" charset="0"/>
                            </a:rPr>
                            <m:t>2</m:t>
                          </m:r>
                        </m:sup>
                      </m:sSubSup>
                      <m:r>
                        <a:rPr lang="en-GB" sz="1600" i="0">
                          <a:solidFill>
                            <a:schemeClr val="tx1"/>
                          </a:solidFill>
                          <a:latin typeface="Cambria Math" panose="02040503050406030204" pitchFamily="18" charset="0"/>
                        </a:rPr>
                        <m:t> = </m:t>
                      </m:r>
                      <m:f>
                        <m:fPr>
                          <m:type m:val="skw"/>
                          <m:ctrlPr>
                            <a:rPr lang="en-GB" sz="1600" i="1">
                              <a:solidFill>
                                <a:schemeClr val="tx1"/>
                              </a:solidFill>
                              <a:latin typeface="Cambria Math" panose="02040503050406030204" pitchFamily="18" charset="0"/>
                            </a:rPr>
                          </m:ctrlPr>
                        </m:fPr>
                        <m:num>
                          <m:r>
                            <a:rPr lang="en-GB" sz="1600" i="0">
                              <a:solidFill>
                                <a:schemeClr val="tx1"/>
                              </a:solidFill>
                              <a:latin typeface="Cambria Math" panose="02040503050406030204" pitchFamily="18" charset="0"/>
                            </a:rPr>
                            <m:t>1</m:t>
                          </m:r>
                        </m:num>
                        <m:den>
                          <m:r>
                            <a:rPr lang="en-GB" sz="1600" i="0">
                              <a:solidFill>
                                <a:schemeClr val="tx1"/>
                              </a:solidFill>
                              <a:latin typeface="Cambria Math" panose="02040503050406030204" pitchFamily="18" charset="0"/>
                            </a:rPr>
                            <m:t>2 </m:t>
                          </m:r>
                        </m:den>
                      </m:f>
                      <m:r>
                        <a:rPr lang="en-GB" sz="1600" i="0">
                          <a:solidFill>
                            <a:schemeClr val="tx1"/>
                          </a:solidFill>
                          <a:latin typeface="Cambria Math" panose="02040503050406030204" pitchFamily="18" charset="0"/>
                        </a:rPr>
                        <m:t> </m:t>
                      </m:r>
                      <m:sSubSup>
                        <m:sSubSupPr>
                          <m:ctrlPr>
                            <a:rPr lang="en-GB" sz="1600" i="1">
                              <a:solidFill>
                                <a:schemeClr val="tx1"/>
                              </a:solidFill>
                              <a:latin typeface="Cambria Math" panose="02040503050406030204" pitchFamily="18" charset="0"/>
                            </a:rPr>
                          </m:ctrlPr>
                        </m:sSubSupPr>
                        <m:e>
                          <m:r>
                            <m:rPr>
                              <m:sty m:val="p"/>
                            </m:rPr>
                            <a:rPr lang="en-GB" sz="1600" i="0">
                              <a:solidFill>
                                <a:schemeClr val="tx1"/>
                              </a:solidFill>
                              <a:latin typeface="Cambria Math" panose="02040503050406030204" pitchFamily="18" charset="0"/>
                            </a:rPr>
                            <m:t>σ</m:t>
                          </m:r>
                        </m:e>
                        <m:sub>
                          <m:r>
                            <m:rPr>
                              <m:sty m:val="p"/>
                            </m:rPr>
                            <a:rPr lang="en-GB" sz="1600" i="0">
                              <a:solidFill>
                                <a:schemeClr val="tx1"/>
                              </a:solidFill>
                              <a:latin typeface="Cambria Math" panose="02040503050406030204" pitchFamily="18" charset="0"/>
                            </a:rPr>
                            <m:t>A</m:t>
                          </m:r>
                        </m:sub>
                        <m:sup>
                          <m:r>
                            <a:rPr lang="en-GB" sz="1600" i="0">
                              <a:solidFill>
                                <a:schemeClr val="tx1"/>
                              </a:solidFill>
                              <a:latin typeface="Cambria Math" panose="02040503050406030204" pitchFamily="18" charset="0"/>
                            </a:rPr>
                            <m:t>2</m:t>
                          </m:r>
                        </m:sup>
                      </m:sSubSup>
                      <m:r>
                        <a:rPr lang="en-GB" sz="1600" i="0">
                          <a:solidFill>
                            <a:schemeClr val="tx1"/>
                          </a:solidFill>
                          <a:latin typeface="Cambria Math" panose="02040503050406030204" pitchFamily="18" charset="0"/>
                        </a:rPr>
                        <m:t> + </m:t>
                      </m:r>
                      <m:f>
                        <m:fPr>
                          <m:type m:val="skw"/>
                          <m:ctrlPr>
                            <a:rPr lang="en-GB" sz="1600" i="1">
                              <a:solidFill>
                                <a:schemeClr val="tx1"/>
                              </a:solidFill>
                              <a:latin typeface="Cambria Math" panose="02040503050406030204" pitchFamily="18" charset="0"/>
                            </a:rPr>
                          </m:ctrlPr>
                        </m:fPr>
                        <m:num>
                          <m:r>
                            <a:rPr lang="en-GB" sz="1600" i="0">
                              <a:solidFill>
                                <a:schemeClr val="tx1"/>
                              </a:solidFill>
                              <a:latin typeface="Cambria Math" panose="02040503050406030204" pitchFamily="18" charset="0"/>
                            </a:rPr>
                            <m:t>1</m:t>
                          </m:r>
                        </m:num>
                        <m:den>
                          <m:r>
                            <a:rPr lang="en-GB" sz="1600" i="0">
                              <a:solidFill>
                                <a:schemeClr val="tx1"/>
                              </a:solidFill>
                              <a:latin typeface="Cambria Math" panose="02040503050406030204" pitchFamily="18" charset="0"/>
                            </a:rPr>
                            <m:t>4 </m:t>
                          </m:r>
                        </m:den>
                      </m:f>
                      <m:r>
                        <a:rPr lang="en-GB" sz="1600" i="0">
                          <a:solidFill>
                            <a:schemeClr val="tx1"/>
                          </a:solidFill>
                          <a:latin typeface="Cambria Math" panose="02040503050406030204" pitchFamily="18" charset="0"/>
                        </a:rPr>
                        <m:t> </m:t>
                      </m:r>
                      <m:sSubSup>
                        <m:sSubSupPr>
                          <m:ctrlPr>
                            <a:rPr lang="en-GB" sz="1600" i="1">
                              <a:solidFill>
                                <a:schemeClr val="tx1"/>
                              </a:solidFill>
                              <a:latin typeface="Cambria Math" panose="02040503050406030204" pitchFamily="18" charset="0"/>
                            </a:rPr>
                          </m:ctrlPr>
                        </m:sSubSupPr>
                        <m:e>
                          <m:r>
                            <m:rPr>
                              <m:sty m:val="p"/>
                            </m:rPr>
                            <a:rPr lang="en-GB" sz="1600" i="0">
                              <a:solidFill>
                                <a:schemeClr val="tx1"/>
                              </a:solidFill>
                              <a:latin typeface="Cambria Math" panose="02040503050406030204" pitchFamily="18" charset="0"/>
                            </a:rPr>
                            <m:t>σ</m:t>
                          </m:r>
                        </m:e>
                        <m:sub>
                          <m:r>
                            <m:rPr>
                              <m:sty m:val="p"/>
                            </m:rPr>
                            <a:rPr lang="en-GB" sz="1600" i="0">
                              <a:solidFill>
                                <a:schemeClr val="tx1"/>
                              </a:solidFill>
                              <a:latin typeface="Cambria Math" panose="02040503050406030204" pitchFamily="18" charset="0"/>
                            </a:rPr>
                            <m:t>D</m:t>
                          </m:r>
                        </m:sub>
                        <m:sup>
                          <m:r>
                            <a:rPr lang="en-GB" sz="1600" i="0">
                              <a:solidFill>
                                <a:schemeClr val="tx1"/>
                              </a:solidFill>
                              <a:latin typeface="Cambria Math" panose="02040503050406030204" pitchFamily="18" charset="0"/>
                            </a:rPr>
                            <m:t>2</m:t>
                          </m:r>
                        </m:sup>
                      </m:sSubSup>
                      <m:r>
                        <a:rPr lang="en-GB" sz="1600" i="0">
                          <a:solidFill>
                            <a:schemeClr val="tx1"/>
                          </a:solidFill>
                          <a:latin typeface="Cambria Math" panose="02040503050406030204" pitchFamily="18" charset="0"/>
                        </a:rPr>
                        <m:t> + </m:t>
                      </m:r>
                      <m:f>
                        <m:fPr>
                          <m:type m:val="skw"/>
                          <m:ctrlPr>
                            <a:rPr lang="en-GB" sz="1600" i="1">
                              <a:solidFill>
                                <a:schemeClr val="tx1"/>
                              </a:solidFill>
                              <a:latin typeface="Cambria Math" panose="02040503050406030204" pitchFamily="18" charset="0"/>
                            </a:rPr>
                          </m:ctrlPr>
                        </m:fPr>
                        <m:num>
                          <m:r>
                            <a:rPr lang="en-GB" sz="1600" i="0">
                              <a:solidFill>
                                <a:schemeClr val="tx1"/>
                              </a:solidFill>
                              <a:latin typeface="Cambria Math" panose="02040503050406030204" pitchFamily="18" charset="0"/>
                            </a:rPr>
                            <m:t>1</m:t>
                          </m:r>
                        </m:num>
                        <m:den>
                          <m:r>
                            <a:rPr lang="en-GB" sz="1600" i="0">
                              <a:solidFill>
                                <a:schemeClr val="tx1"/>
                              </a:solidFill>
                              <a:latin typeface="Cambria Math" panose="02040503050406030204" pitchFamily="18" charset="0"/>
                            </a:rPr>
                            <m:t>4 </m:t>
                          </m:r>
                        </m:den>
                      </m:f>
                      <m:r>
                        <a:rPr lang="en-GB" sz="1600" i="0">
                          <a:solidFill>
                            <a:schemeClr val="tx1"/>
                          </a:solidFill>
                          <a:latin typeface="Cambria Math" panose="02040503050406030204" pitchFamily="18" charset="0"/>
                        </a:rPr>
                        <m:t> </m:t>
                      </m:r>
                      <m:sSubSup>
                        <m:sSubSupPr>
                          <m:ctrlPr>
                            <a:rPr lang="en-GB" sz="1600" i="1">
                              <a:solidFill>
                                <a:schemeClr val="tx1"/>
                              </a:solidFill>
                              <a:latin typeface="Cambria Math" panose="02040503050406030204" pitchFamily="18" charset="0"/>
                            </a:rPr>
                          </m:ctrlPr>
                        </m:sSubSupPr>
                        <m:e>
                          <m:r>
                            <m:rPr>
                              <m:sty m:val="p"/>
                            </m:rPr>
                            <a:rPr lang="en-GB" sz="1600" i="0">
                              <a:solidFill>
                                <a:schemeClr val="tx1"/>
                              </a:solidFill>
                              <a:latin typeface="Cambria Math" panose="02040503050406030204" pitchFamily="18" charset="0"/>
                            </a:rPr>
                            <m:t>σ</m:t>
                          </m:r>
                        </m:e>
                        <m:sub>
                          <m:r>
                            <m:rPr>
                              <m:sty m:val="p"/>
                            </m:rPr>
                            <a:rPr lang="en-GB" sz="1600" i="0">
                              <a:solidFill>
                                <a:schemeClr val="tx1"/>
                              </a:solidFill>
                              <a:latin typeface="Cambria Math" panose="02040503050406030204" pitchFamily="18" charset="0"/>
                            </a:rPr>
                            <m:t>AA</m:t>
                          </m:r>
                        </m:sub>
                        <m:sup>
                          <m:r>
                            <a:rPr lang="en-GB" sz="1600" i="0">
                              <a:solidFill>
                                <a:schemeClr val="tx1"/>
                              </a:solidFill>
                              <a:latin typeface="Cambria Math" panose="02040503050406030204" pitchFamily="18" charset="0"/>
                            </a:rPr>
                            <m:t>2</m:t>
                          </m:r>
                        </m:sup>
                      </m:sSubSup>
                      <m:r>
                        <a:rPr lang="en-GB" sz="1600" i="0">
                          <a:solidFill>
                            <a:schemeClr val="tx1"/>
                          </a:solidFill>
                          <a:latin typeface="Cambria Math" panose="02040503050406030204" pitchFamily="18" charset="0"/>
                        </a:rPr>
                        <m:t>+ …</m:t>
                      </m:r>
                    </m:oMath>
                  </m:oMathPara>
                </a14:m>
                <a:endParaRPr lang="en-GB" dirty="0">
                  <a:latin typeface="Arial" panose="020B0604020202020204" pitchFamily="34" charset="0"/>
                  <a:cs typeface="Arial" panose="020B0604020202020204" pitchFamily="34"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72000" y="36000"/>
                <a:ext cx="11965353" cy="6213752"/>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55922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94821" y="36000"/>
            <a:ext cx="5979761" cy="6710789"/>
            <a:chOff x="94821" y="36000"/>
            <a:chExt cx="5979761" cy="6710789"/>
          </a:xfrm>
        </p:grpSpPr>
        <p:sp>
          <p:nvSpPr>
            <p:cNvPr id="3" name="Rectangle 2"/>
            <p:cNvSpPr/>
            <p:nvPr/>
          </p:nvSpPr>
          <p:spPr>
            <a:xfrm>
              <a:off x="143338" y="36000"/>
              <a:ext cx="5931244" cy="671078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94822" y="5975728"/>
              <a:ext cx="2288472"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https://doi.org/10.1515/9783110837520</a:t>
              </a:r>
            </a:p>
          </p:txBody>
        </p:sp>
        <p:pic>
          <p:nvPicPr>
            <p:cNvPr id="6" name="Picture 5"/>
            <p:cNvPicPr>
              <a:picLocks noChangeAspect="1"/>
            </p:cNvPicPr>
            <p:nvPr/>
          </p:nvPicPr>
          <p:blipFill>
            <a:blip r:embed="rId3"/>
            <a:stretch>
              <a:fillRect/>
            </a:stretch>
          </p:blipFill>
          <p:spPr>
            <a:xfrm>
              <a:off x="94821" y="4721844"/>
              <a:ext cx="2288473" cy="1168902"/>
            </a:xfrm>
            <a:prstGeom prst="rect">
              <a:avLst/>
            </a:prstGeom>
            <a:effectLst>
              <a:outerShdw blurRad="50800" dist="38100" dir="2700000" algn="tl" rotWithShape="0">
                <a:prstClr val="black">
                  <a:alpha val="40000"/>
                </a:prstClr>
              </a:outerShdw>
            </a:effectLst>
          </p:spPr>
        </p:pic>
        <p:sp>
          <p:nvSpPr>
            <p:cNvPr id="8" name="Rectangle 7"/>
            <p:cNvSpPr/>
            <p:nvPr/>
          </p:nvSpPr>
          <p:spPr>
            <a:xfrm>
              <a:off x="5224436" y="998425"/>
              <a:ext cx="677151" cy="5436973"/>
            </a:xfrm>
            <a:prstGeom prst="rect">
              <a:avLst/>
            </a:prstGeom>
            <a:no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19" name="Object 18"/>
          <p:cNvGraphicFramePr>
            <a:graphicFrameLocks noChangeAspect="1"/>
          </p:cNvGraphicFramePr>
          <p:nvPr/>
        </p:nvGraphicFramePr>
        <p:xfrm>
          <a:off x="158634" y="90371"/>
          <a:ext cx="5580000" cy="6846725"/>
        </p:xfrm>
        <a:graphic>
          <a:graphicData uri="http://schemas.openxmlformats.org/presentationml/2006/ole">
            <mc:AlternateContent xmlns:mc="http://schemas.openxmlformats.org/markup-compatibility/2006">
              <mc:Choice xmlns:v="urn:schemas-microsoft-com:vml" Requires="v">
                <p:oleObj spid="_x0000_s16429" name="Document" r:id="rId4" imgW="5749065" imgH="7054168" progId="Word.Document.12">
                  <p:link updateAutomatic="1"/>
                </p:oleObj>
              </mc:Choice>
              <mc:Fallback>
                <p:oleObj name="Document" r:id="rId4" imgW="5749065" imgH="7054168" progId="Word.Document.12">
                  <p:link updateAutomatic="1"/>
                  <p:pic>
                    <p:nvPicPr>
                      <p:cNvPr id="19" name="Object 18"/>
                      <p:cNvPicPr/>
                      <p:nvPr/>
                    </p:nvPicPr>
                    <p:blipFill>
                      <a:blip r:embed="rId5"/>
                      <a:stretch>
                        <a:fillRect/>
                      </a:stretch>
                    </p:blipFill>
                    <p:spPr>
                      <a:xfrm>
                        <a:off x="158634" y="90371"/>
                        <a:ext cx="5580000" cy="6846725"/>
                      </a:xfrm>
                      <a:prstGeom prst="rect">
                        <a:avLst/>
                      </a:prstGeom>
                    </p:spPr>
                  </p:pic>
                </p:oleObj>
              </mc:Fallback>
            </mc:AlternateContent>
          </a:graphicData>
        </a:graphic>
      </p:graphicFrame>
      <p:sp>
        <p:nvSpPr>
          <p:cNvPr id="5" name="TextBox 4"/>
          <p:cNvSpPr txBox="1"/>
          <p:nvPr/>
        </p:nvSpPr>
        <p:spPr>
          <a:xfrm>
            <a:off x="6173436" y="36000"/>
            <a:ext cx="5916415"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See yield data from decent field trials: From single cross hybrids and ‘their’ DC)</a:t>
            </a:r>
            <a:endParaRPr lang="en-GB" dirty="0">
              <a:latin typeface="Arial" panose="020B0604020202020204" pitchFamily="34" charset="0"/>
              <a:cs typeface="Arial" panose="020B0604020202020204" pitchFamily="34" charset="0"/>
            </a:endParaRPr>
          </a:p>
        </p:txBody>
      </p:sp>
      <p:sp>
        <p:nvSpPr>
          <p:cNvPr id="7" name="TextBox 6"/>
          <p:cNvSpPr txBox="1"/>
          <p:nvPr/>
        </p:nvSpPr>
        <p:spPr>
          <a:xfrm>
            <a:off x="6173436" y="953942"/>
            <a:ext cx="5916415" cy="286232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2-way hybrids data was used to </a:t>
            </a:r>
            <a:r>
              <a:rPr lang="en-GB" sz="19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predict</a:t>
            </a:r>
            <a:r>
              <a:rPr lang="en-GB" dirty="0">
                <a:latin typeface="Arial" panose="020B0604020202020204" pitchFamily="34" charset="0"/>
                <a:cs typeface="Arial" panose="020B0604020202020204" pitchFamily="34" charset="0"/>
              </a:rPr>
              <a:t> yield of all 15 possible 4way cross hybrids (DC). These 15 DC were field-tested to </a:t>
            </a:r>
            <a:r>
              <a:rPr lang="en-GB" dirty="0">
                <a:solidFill>
                  <a:srgbClr val="0000FF"/>
                </a:solidFill>
                <a:latin typeface="Arial" panose="020B0604020202020204" pitchFamily="34" charset="0"/>
                <a:cs typeface="Arial" panose="020B0604020202020204" pitchFamily="34" charset="0"/>
              </a:rPr>
              <a:t>validate</a:t>
            </a:r>
            <a:r>
              <a:rPr lang="en-GB" dirty="0">
                <a:latin typeface="Arial" panose="020B0604020202020204" pitchFamily="34" charset="0"/>
                <a:cs typeface="Arial" panose="020B0604020202020204" pitchFamily="34" charset="0"/>
              </a:rPr>
              <a:t> the </a:t>
            </a:r>
            <a:r>
              <a:rPr lang="en-GB" dirty="0">
                <a:solidFill>
                  <a:srgbClr val="C00000"/>
                </a:solidFill>
                <a:latin typeface="Arial" panose="020B0604020202020204" pitchFamily="34" charset="0"/>
                <a:cs typeface="Arial" panose="020B0604020202020204" pitchFamily="34" charset="0"/>
              </a:rPr>
              <a:t>prediction</a:t>
            </a:r>
            <a:r>
              <a:rPr lang="en-GB" dirty="0">
                <a:latin typeface="Arial" panose="020B0604020202020204" pitchFamily="34" charset="0"/>
                <a:cs typeface="Arial" panose="020B0604020202020204" pitchFamily="34" charset="0"/>
              </a:rPr>
              <a:t>. The last column shows the </a:t>
            </a:r>
            <a:r>
              <a:rPr lang="en-GB" dirty="0">
                <a:solidFill>
                  <a:srgbClr val="0000FF"/>
                </a:solidFill>
                <a:latin typeface="Arial" panose="020B0604020202020204" pitchFamily="34" charset="0"/>
                <a:cs typeface="Arial" panose="020B0604020202020204" pitchFamily="34" charset="0"/>
              </a:rPr>
              <a:t>small differences</a:t>
            </a:r>
            <a:r>
              <a:rPr lang="en-GB" dirty="0">
                <a:latin typeface="Arial" panose="020B0604020202020204" pitchFamily="34" charset="0"/>
                <a:cs typeface="Arial" panose="020B0604020202020204" pitchFamily="34" charset="0"/>
              </a:rPr>
              <a:t> between </a:t>
            </a:r>
            <a:r>
              <a:rPr lang="en-GB" dirty="0">
                <a:solidFill>
                  <a:srgbClr val="C00000"/>
                </a:solidFill>
                <a:latin typeface="Arial" panose="020B0604020202020204" pitchFamily="34" charset="0"/>
                <a:cs typeface="Arial" panose="020B0604020202020204" pitchFamily="34" charset="0"/>
              </a:rPr>
              <a:t>predicted</a:t>
            </a:r>
            <a:r>
              <a:rPr lang="en-GB" dirty="0">
                <a:latin typeface="Arial" panose="020B0604020202020204" pitchFamily="34" charset="0"/>
                <a:cs typeface="Arial" panose="020B0604020202020204" pitchFamily="34" charset="0"/>
              </a:rPr>
              <a:t> and realized yield. Again: </a:t>
            </a:r>
            <a:r>
              <a:rPr lang="en-GB" dirty="0">
                <a:solidFill>
                  <a:srgbClr val="0000FF"/>
                </a:solidFill>
                <a:latin typeface="Arial" panose="020B0604020202020204" pitchFamily="34" charset="0"/>
                <a:cs typeface="Arial" panose="020B0604020202020204" pitchFamily="34" charset="0"/>
              </a:rPr>
              <a:t>Differences</a:t>
            </a:r>
            <a:r>
              <a:rPr lang="en-GB" dirty="0">
                <a:latin typeface="Arial" panose="020B0604020202020204" pitchFamily="34" charset="0"/>
                <a:cs typeface="Arial" panose="020B0604020202020204" pitchFamily="34" charset="0"/>
              </a:rPr>
              <a:t> were rather small </a:t>
            </a:r>
            <a:r>
              <a:rPr lang="en-GB" dirty="0">
                <a:latin typeface="Arial" panose="020B0604020202020204" pitchFamily="34" charset="0"/>
                <a:cs typeface="Arial" panose="020B0604020202020204" pitchFamily="34" charset="0"/>
                <a:sym typeface="Wingdings" panose="05000000000000000000" pitchFamily="2" charset="2"/>
              </a:rPr>
              <a:t>.</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It goes without saying: The ten 2W hybrids and the 15 4W hybrids were grown in the same experiment. Breeders, however, must </a:t>
            </a:r>
            <a:r>
              <a:rPr lang="en-GB" dirty="0">
                <a:latin typeface="Arial" panose="020B0604020202020204" pitchFamily="34" charset="0"/>
                <a:cs typeface="Arial" panose="020B0604020202020204" pitchFamily="34" charset="0"/>
              </a:rPr>
              <a:t>predict</a:t>
            </a:r>
            <a:r>
              <a:rPr lang="en-GB" dirty="0">
                <a:solidFill>
                  <a:schemeClr val="tx1">
                    <a:lumMod val="50000"/>
                    <a:lumOff val="50000"/>
                  </a:schemeClr>
                </a:solidFill>
                <a:latin typeface="Arial" panose="020B0604020202020204" pitchFamily="34" charset="0"/>
                <a:cs typeface="Arial" panose="020B0604020202020204" pitchFamily="34" charset="0"/>
              </a:rPr>
              <a:t> from their </a:t>
            </a:r>
            <a:r>
              <a:rPr lang="en-GB" dirty="0">
                <a:latin typeface="Arial" panose="020B0604020202020204" pitchFamily="34" charset="0"/>
                <a:cs typeface="Arial" panose="020B0604020202020204" pitchFamily="34" charset="0"/>
              </a:rPr>
              <a:t>current</a:t>
            </a:r>
            <a:r>
              <a:rPr lang="en-GB" dirty="0">
                <a:solidFill>
                  <a:schemeClr val="tx1">
                    <a:lumMod val="50000"/>
                    <a:lumOff val="50000"/>
                  </a:schemeClr>
                </a:solidFill>
                <a:latin typeface="Arial" panose="020B0604020202020204" pitchFamily="34" charset="0"/>
                <a:cs typeface="Arial" panose="020B0604020202020204" pitchFamily="34" charset="0"/>
              </a:rPr>
              <a:t> seasons to </a:t>
            </a:r>
            <a:r>
              <a:rPr lang="en-GB" dirty="0">
                <a:latin typeface="Arial" panose="020B0604020202020204" pitchFamily="34" charset="0"/>
                <a:cs typeface="Arial" panose="020B0604020202020204" pitchFamily="34" charset="0"/>
              </a:rPr>
              <a:t>future</a:t>
            </a:r>
            <a:r>
              <a:rPr lang="en-GB" dirty="0">
                <a:solidFill>
                  <a:schemeClr val="tx1">
                    <a:lumMod val="50000"/>
                    <a:lumOff val="50000"/>
                  </a:schemeClr>
                </a:solidFill>
                <a:latin typeface="Arial" panose="020B0604020202020204" pitchFamily="34" charset="0"/>
                <a:cs typeface="Arial" panose="020B0604020202020204" pitchFamily="34" charset="0"/>
              </a:rPr>
              <a:t> season. </a:t>
            </a:r>
            <a:r>
              <a:rPr lang="en-GB" dirty="0" err="1">
                <a:solidFill>
                  <a:schemeClr val="tx1">
                    <a:lumMod val="50000"/>
                    <a:lumOff val="50000"/>
                  </a:schemeClr>
                </a:solidFill>
                <a:latin typeface="Arial" panose="020B0604020202020204" pitchFamily="34" charset="0"/>
                <a:cs typeface="Arial" panose="020B0604020202020204" pitchFamily="34" charset="0"/>
              </a:rPr>
              <a:t>Hm</a:t>
            </a:r>
            <a:r>
              <a:rPr lang="en-GB" dirty="0">
                <a:solidFill>
                  <a:schemeClr val="tx1">
                    <a:lumMod val="50000"/>
                    <a:lumOff val="50000"/>
                  </a:schemeClr>
                </a:solidFill>
                <a:latin typeface="Arial" panose="020B0604020202020204" pitchFamily="34" charset="0"/>
                <a:cs typeface="Arial" panose="020B0604020202020204" pitchFamily="34" charset="0"/>
              </a:rPr>
              <a:t> ... </a:t>
            </a:r>
            <a:endParaRPr lang="en-GB" dirty="0">
              <a:solidFill>
                <a:schemeClr val="tx1">
                  <a:lumMod val="50000"/>
                  <a:lumOff val="50000"/>
                </a:schemeClr>
              </a:solidFill>
            </a:endParaRP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3435" y="3931511"/>
            <a:ext cx="5916416" cy="2815278"/>
          </a:xfrm>
          <a:prstGeom prst="rect">
            <a:avLst/>
          </a:prstGeom>
          <a:effectLst>
            <a:outerShdw blurRad="50800" dist="38100" dir="2700000" algn="tl" rotWithShape="0">
              <a:prstClr val="black">
                <a:alpha val="40000"/>
              </a:prstClr>
            </a:outerShdw>
          </a:effectLst>
        </p:spPr>
      </p:pic>
      <p:sp>
        <p:nvSpPr>
          <p:cNvPr id="12" name="TextBox 11"/>
          <p:cNvSpPr txBox="1"/>
          <p:nvPr/>
        </p:nvSpPr>
        <p:spPr>
          <a:xfrm>
            <a:off x="6173435" y="3903209"/>
            <a:ext cx="100831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SY</a:t>
            </a:r>
            <a:endParaRPr lang="en-GB" dirty="0">
              <a:latin typeface="Arial" panose="020B0604020202020204" pitchFamily="34" charset="0"/>
              <a:cs typeface="Arial" panose="020B0604020202020204" pitchFamily="34" charset="0"/>
            </a:endParaRPr>
          </a:p>
        </p:txBody>
      </p:sp>
      <p:sp>
        <p:nvSpPr>
          <p:cNvPr id="13" name="Rectangle 12"/>
          <p:cNvSpPr/>
          <p:nvPr/>
        </p:nvSpPr>
        <p:spPr>
          <a:xfrm>
            <a:off x="2441317" y="1614419"/>
            <a:ext cx="3373217" cy="306259"/>
          </a:xfrm>
          <a:prstGeom prst="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2441317" y="2379133"/>
            <a:ext cx="3460270" cy="986367"/>
          </a:xfrm>
          <a:prstGeom prst="rect">
            <a:avLst/>
          </a:prstGeom>
          <a:noFill/>
          <a:ln w="28575">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2440419" y="1377427"/>
            <a:ext cx="3460270" cy="986367"/>
          </a:xfrm>
          <a:prstGeom prst="rect">
            <a:avLst/>
          </a:prstGeom>
          <a:no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2440419" y="3391394"/>
            <a:ext cx="3460270" cy="986367"/>
          </a:xfrm>
          <a:prstGeom prst="rect">
            <a:avLst/>
          </a:prstGeom>
          <a:noFill/>
          <a:ln w="28575">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2431954" y="4395777"/>
            <a:ext cx="3460270" cy="986367"/>
          </a:xfrm>
          <a:prstGeom prst="rect">
            <a:avLst/>
          </a:prstGeom>
          <a:noFill/>
          <a:ln w="28575">
            <a:solidFill>
              <a:srgbClr val="99009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2431954" y="5420737"/>
            <a:ext cx="3460270" cy="986367"/>
          </a:xfrm>
          <a:prstGeom prst="rect">
            <a:avLst/>
          </a:prstGeom>
          <a:noFill/>
          <a:ln w="28575">
            <a:solidFill>
              <a:srgbClr val="006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ight Triangle 4">
            <a:extLst>
              <a:ext uri="{FF2B5EF4-FFF2-40B4-BE49-F238E27FC236}">
                <a16:creationId xmlns:a16="http://schemas.microsoft.com/office/drawing/2014/main" id="{083AB9D3-1FFB-472C-9192-AEC5D3D1CB2E}"/>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feld 5">
            <a:extLst>
              <a:ext uri="{FF2B5EF4-FFF2-40B4-BE49-F238E27FC236}">
                <a16:creationId xmlns:a16="http://schemas.microsoft.com/office/drawing/2014/main" id="{CFBDF01F-F1F7-488C-96E4-20BD31491528}"/>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30</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70679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68" name="Rectangle 66667"/>
          <p:cNvSpPr/>
          <p:nvPr/>
        </p:nvSpPr>
        <p:spPr>
          <a:xfrm>
            <a:off x="72001" y="963827"/>
            <a:ext cx="5913612" cy="564456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6079524" y="1108048"/>
            <a:ext cx="5968543"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Correlation was very high </a:t>
            </a:r>
            <a:r>
              <a:rPr lang="en-GB" dirty="0">
                <a:latin typeface="Arial" panose="020B0604020202020204" pitchFamily="34" charset="0"/>
                <a:cs typeface="Arial" panose="020B0604020202020204" pitchFamily="34" charset="0"/>
                <a:sym typeface="Wingdings" panose="05000000000000000000" pitchFamily="2" charset="2"/>
              </a:rPr>
              <a:t></a:t>
            </a:r>
            <a:r>
              <a:rPr lang="en-GB" dirty="0">
                <a:latin typeface="Arial" panose="020B0604020202020204" pitchFamily="34" charset="0"/>
                <a:cs typeface="Arial" panose="020B0604020202020204" pitchFamily="34" charset="0"/>
              </a:rPr>
              <a:t>. R² = 0.79, means that 79% of the phenotypic variation between the realized 4W was explained by the variation of the </a:t>
            </a:r>
            <a:r>
              <a:rPr lang="en-GB" dirty="0">
                <a:solidFill>
                  <a:srgbClr val="C00000"/>
                </a:solidFill>
                <a:latin typeface="Arial" panose="020B0604020202020204" pitchFamily="34" charset="0"/>
                <a:cs typeface="Arial" panose="020B0604020202020204" pitchFamily="34" charset="0"/>
              </a:rPr>
              <a:t>predicted</a:t>
            </a:r>
            <a:r>
              <a:rPr lang="en-GB" dirty="0">
                <a:latin typeface="Arial" panose="020B0604020202020204" pitchFamily="34" charset="0"/>
                <a:cs typeface="Arial" panose="020B0604020202020204" pitchFamily="34" charset="0"/>
              </a:rPr>
              <a:t> 4W data. </a:t>
            </a:r>
          </a:p>
        </p:txBody>
      </p:sp>
      <p:sp>
        <p:nvSpPr>
          <p:cNvPr id="3" name="TextBox 2"/>
          <p:cNvSpPr txBox="1"/>
          <p:nvPr/>
        </p:nvSpPr>
        <p:spPr>
          <a:xfrm>
            <a:off x="72001" y="36000"/>
            <a:ext cx="11976066"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Prediction</a:t>
            </a:r>
            <a:r>
              <a:rPr lang="en-GB" sz="2400" dirty="0">
                <a:latin typeface="Arial" panose="020B0604020202020204" pitchFamily="34" charset="0"/>
                <a:cs typeface="Arial" panose="020B0604020202020204" pitchFamily="34" charset="0"/>
              </a:rPr>
              <a:t> as shown in the last page, now judged </a:t>
            </a:r>
            <a:r>
              <a:rPr lang="en-GB" sz="2400" i="1" dirty="0">
                <a:latin typeface="Arial" panose="020B0604020202020204" pitchFamily="34" charset="0"/>
                <a:cs typeface="Arial" panose="020B0604020202020204" pitchFamily="34" charset="0"/>
              </a:rPr>
              <a:t>via</a:t>
            </a:r>
            <a:r>
              <a:rPr lang="en-GB" sz="2400" dirty="0">
                <a:latin typeface="Arial" panose="020B0604020202020204" pitchFamily="34" charset="0"/>
                <a:cs typeface="Arial" panose="020B0604020202020204" pitchFamily="34" charset="0"/>
              </a:rPr>
              <a:t> correlation coefficient rather than </a:t>
            </a:r>
            <a:r>
              <a:rPr lang="en-GB" sz="2400" i="1" dirty="0">
                <a:latin typeface="Arial" panose="020B0604020202020204" pitchFamily="34" charset="0"/>
                <a:cs typeface="Arial" panose="020B0604020202020204" pitchFamily="34" charset="0"/>
              </a:rPr>
              <a:t>via</a:t>
            </a:r>
            <a:r>
              <a:rPr lang="en-GB" sz="2400" dirty="0">
                <a:latin typeface="Arial" panose="020B0604020202020204" pitchFamily="34" charset="0"/>
                <a:cs typeface="Arial" panose="020B0604020202020204" pitchFamily="34" charset="0"/>
              </a:rPr>
              <a:t> direct difference.</a:t>
            </a:r>
            <a:endParaRPr lang="en-GB" sz="2400" dirty="0"/>
          </a:p>
        </p:txBody>
      </p:sp>
      <p:sp>
        <p:nvSpPr>
          <p:cNvPr id="11" name="AutoShape 32"/>
          <p:cNvSpPr>
            <a:spLocks noChangeAspect="1" noChangeArrowheads="1" noTextEdit="1"/>
          </p:cNvSpPr>
          <p:nvPr/>
        </p:nvSpPr>
        <p:spPr bwMode="auto">
          <a:xfrm>
            <a:off x="114300" y="738188"/>
            <a:ext cx="75438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66667" name="Group 66666"/>
          <p:cNvGrpSpPr/>
          <p:nvPr/>
        </p:nvGrpSpPr>
        <p:grpSpPr>
          <a:xfrm>
            <a:off x="217956" y="1020763"/>
            <a:ext cx="5697069" cy="5452249"/>
            <a:chOff x="217956" y="1020763"/>
            <a:chExt cx="5697069" cy="5452249"/>
          </a:xfrm>
        </p:grpSpPr>
        <p:sp>
          <p:nvSpPr>
            <p:cNvPr id="13" name="Line 35"/>
            <p:cNvSpPr>
              <a:spLocks noChangeShapeType="1"/>
            </p:cNvSpPr>
            <p:nvPr/>
          </p:nvSpPr>
          <p:spPr bwMode="auto">
            <a:xfrm flipV="1">
              <a:off x="1004888" y="1123950"/>
              <a:ext cx="0" cy="4752975"/>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Line 36"/>
            <p:cNvSpPr>
              <a:spLocks noChangeShapeType="1"/>
            </p:cNvSpPr>
            <p:nvPr/>
          </p:nvSpPr>
          <p:spPr bwMode="auto">
            <a:xfrm flipV="1">
              <a:off x="5757863" y="1123950"/>
              <a:ext cx="0" cy="4752975"/>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37"/>
            <p:cNvSpPr>
              <a:spLocks noChangeShapeType="1"/>
            </p:cNvSpPr>
            <p:nvPr/>
          </p:nvSpPr>
          <p:spPr bwMode="auto">
            <a:xfrm flipH="1">
              <a:off x="915988" y="5595938"/>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38"/>
            <p:cNvSpPr>
              <a:spLocks noChangeShapeType="1"/>
            </p:cNvSpPr>
            <p:nvPr/>
          </p:nvSpPr>
          <p:spPr bwMode="auto">
            <a:xfrm>
              <a:off x="5757863" y="5595938"/>
              <a:ext cx="87313"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Rectangle 39"/>
            <p:cNvSpPr>
              <a:spLocks noChangeArrowheads="1"/>
            </p:cNvSpPr>
            <p:nvPr/>
          </p:nvSpPr>
          <p:spPr bwMode="auto">
            <a:xfrm>
              <a:off x="581025" y="5492750"/>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56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Line 40"/>
            <p:cNvSpPr>
              <a:spLocks noChangeShapeType="1"/>
            </p:cNvSpPr>
            <p:nvPr/>
          </p:nvSpPr>
          <p:spPr bwMode="auto">
            <a:xfrm flipH="1">
              <a:off x="915988" y="5037138"/>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41"/>
            <p:cNvSpPr>
              <a:spLocks noChangeShapeType="1"/>
            </p:cNvSpPr>
            <p:nvPr/>
          </p:nvSpPr>
          <p:spPr bwMode="auto">
            <a:xfrm>
              <a:off x="5757863" y="5037138"/>
              <a:ext cx="87313"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Rectangle 42"/>
            <p:cNvSpPr>
              <a:spLocks noChangeArrowheads="1"/>
            </p:cNvSpPr>
            <p:nvPr/>
          </p:nvSpPr>
          <p:spPr bwMode="auto">
            <a:xfrm>
              <a:off x="581025" y="4933950"/>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58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Line 43"/>
            <p:cNvSpPr>
              <a:spLocks noChangeShapeType="1"/>
            </p:cNvSpPr>
            <p:nvPr/>
          </p:nvSpPr>
          <p:spPr bwMode="auto">
            <a:xfrm flipH="1">
              <a:off x="915988" y="4479925"/>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44"/>
            <p:cNvSpPr>
              <a:spLocks noChangeShapeType="1"/>
            </p:cNvSpPr>
            <p:nvPr/>
          </p:nvSpPr>
          <p:spPr bwMode="auto">
            <a:xfrm>
              <a:off x="5757863" y="4479925"/>
              <a:ext cx="87313"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Rectangle 45"/>
            <p:cNvSpPr>
              <a:spLocks noChangeArrowheads="1"/>
            </p:cNvSpPr>
            <p:nvPr/>
          </p:nvSpPr>
          <p:spPr bwMode="auto">
            <a:xfrm>
              <a:off x="581025" y="4375150"/>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60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Line 46"/>
            <p:cNvSpPr>
              <a:spLocks noChangeShapeType="1"/>
            </p:cNvSpPr>
            <p:nvPr/>
          </p:nvSpPr>
          <p:spPr bwMode="auto">
            <a:xfrm flipH="1">
              <a:off x="915988" y="3919538"/>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47"/>
            <p:cNvSpPr>
              <a:spLocks noChangeShapeType="1"/>
            </p:cNvSpPr>
            <p:nvPr/>
          </p:nvSpPr>
          <p:spPr bwMode="auto">
            <a:xfrm>
              <a:off x="5757863" y="3919538"/>
              <a:ext cx="87313"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Rectangle 48"/>
            <p:cNvSpPr>
              <a:spLocks noChangeArrowheads="1"/>
            </p:cNvSpPr>
            <p:nvPr/>
          </p:nvSpPr>
          <p:spPr bwMode="auto">
            <a:xfrm>
              <a:off x="581025" y="3816350"/>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62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Line 49"/>
            <p:cNvSpPr>
              <a:spLocks noChangeShapeType="1"/>
            </p:cNvSpPr>
            <p:nvPr/>
          </p:nvSpPr>
          <p:spPr bwMode="auto">
            <a:xfrm flipH="1">
              <a:off x="915988" y="3360738"/>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50"/>
            <p:cNvSpPr>
              <a:spLocks noChangeShapeType="1"/>
            </p:cNvSpPr>
            <p:nvPr/>
          </p:nvSpPr>
          <p:spPr bwMode="auto">
            <a:xfrm>
              <a:off x="5757863" y="3360738"/>
              <a:ext cx="87313"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Rectangle 51"/>
            <p:cNvSpPr>
              <a:spLocks noChangeArrowheads="1"/>
            </p:cNvSpPr>
            <p:nvPr/>
          </p:nvSpPr>
          <p:spPr bwMode="auto">
            <a:xfrm>
              <a:off x="581025" y="3257550"/>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64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 name="Line 52"/>
            <p:cNvSpPr>
              <a:spLocks noChangeShapeType="1"/>
            </p:cNvSpPr>
            <p:nvPr/>
          </p:nvSpPr>
          <p:spPr bwMode="auto">
            <a:xfrm flipH="1">
              <a:off x="915988" y="2801938"/>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Line 53"/>
            <p:cNvSpPr>
              <a:spLocks noChangeShapeType="1"/>
            </p:cNvSpPr>
            <p:nvPr/>
          </p:nvSpPr>
          <p:spPr bwMode="auto">
            <a:xfrm>
              <a:off x="5757863" y="2801938"/>
              <a:ext cx="87313"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60" name="Rectangle 54"/>
            <p:cNvSpPr>
              <a:spLocks noChangeArrowheads="1"/>
            </p:cNvSpPr>
            <p:nvPr/>
          </p:nvSpPr>
          <p:spPr bwMode="auto">
            <a:xfrm>
              <a:off x="581025" y="2698750"/>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66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561" name="Line 55"/>
            <p:cNvSpPr>
              <a:spLocks noChangeShapeType="1"/>
            </p:cNvSpPr>
            <p:nvPr/>
          </p:nvSpPr>
          <p:spPr bwMode="auto">
            <a:xfrm flipH="1">
              <a:off x="915988" y="2241550"/>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65" name="Line 56"/>
            <p:cNvSpPr>
              <a:spLocks noChangeShapeType="1"/>
            </p:cNvSpPr>
            <p:nvPr/>
          </p:nvSpPr>
          <p:spPr bwMode="auto">
            <a:xfrm>
              <a:off x="5757863" y="2241550"/>
              <a:ext cx="87313"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66" name="Rectangle 57"/>
            <p:cNvSpPr>
              <a:spLocks noChangeArrowheads="1"/>
            </p:cNvSpPr>
            <p:nvPr/>
          </p:nvSpPr>
          <p:spPr bwMode="auto">
            <a:xfrm>
              <a:off x="581025" y="2138363"/>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68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567" name="Line 58"/>
            <p:cNvSpPr>
              <a:spLocks noChangeShapeType="1"/>
            </p:cNvSpPr>
            <p:nvPr/>
          </p:nvSpPr>
          <p:spPr bwMode="auto">
            <a:xfrm flipH="1">
              <a:off x="915988" y="1682750"/>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68" name="Line 59"/>
            <p:cNvSpPr>
              <a:spLocks noChangeShapeType="1"/>
            </p:cNvSpPr>
            <p:nvPr/>
          </p:nvSpPr>
          <p:spPr bwMode="auto">
            <a:xfrm>
              <a:off x="5757863" y="1682750"/>
              <a:ext cx="87313"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69" name="Rectangle 60"/>
            <p:cNvSpPr>
              <a:spLocks noChangeArrowheads="1"/>
            </p:cNvSpPr>
            <p:nvPr/>
          </p:nvSpPr>
          <p:spPr bwMode="auto">
            <a:xfrm>
              <a:off x="581025" y="1579563"/>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70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570" name="Line 61"/>
            <p:cNvSpPr>
              <a:spLocks noChangeShapeType="1"/>
            </p:cNvSpPr>
            <p:nvPr/>
          </p:nvSpPr>
          <p:spPr bwMode="auto">
            <a:xfrm flipH="1">
              <a:off x="915988" y="1123950"/>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71" name="Line 62"/>
            <p:cNvSpPr>
              <a:spLocks noChangeShapeType="1"/>
            </p:cNvSpPr>
            <p:nvPr/>
          </p:nvSpPr>
          <p:spPr bwMode="auto">
            <a:xfrm>
              <a:off x="5757863" y="1123950"/>
              <a:ext cx="87313"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72" name="Rectangle 63"/>
            <p:cNvSpPr>
              <a:spLocks noChangeArrowheads="1"/>
            </p:cNvSpPr>
            <p:nvPr/>
          </p:nvSpPr>
          <p:spPr bwMode="auto">
            <a:xfrm>
              <a:off x="581025" y="1020763"/>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72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573" name="Rectangle 64"/>
            <p:cNvSpPr>
              <a:spLocks noChangeArrowheads="1"/>
            </p:cNvSpPr>
            <p:nvPr/>
          </p:nvSpPr>
          <p:spPr bwMode="auto">
            <a:xfrm rot="16200000">
              <a:off x="-1577507" y="3341688"/>
              <a:ext cx="3908425"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Actual yield of double-cross hybrids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6574" name="Line 65"/>
            <p:cNvSpPr>
              <a:spLocks noChangeShapeType="1"/>
            </p:cNvSpPr>
            <p:nvPr/>
          </p:nvSpPr>
          <p:spPr bwMode="auto">
            <a:xfrm>
              <a:off x="1004888" y="5876925"/>
              <a:ext cx="4752975"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75" name="Line 66"/>
            <p:cNvSpPr>
              <a:spLocks noChangeShapeType="1"/>
            </p:cNvSpPr>
            <p:nvPr/>
          </p:nvSpPr>
          <p:spPr bwMode="auto">
            <a:xfrm>
              <a:off x="1004888" y="1123950"/>
              <a:ext cx="4752975"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76" name="Line 67"/>
            <p:cNvSpPr>
              <a:spLocks noChangeShapeType="1"/>
            </p:cNvSpPr>
            <p:nvPr/>
          </p:nvSpPr>
          <p:spPr bwMode="auto">
            <a:xfrm>
              <a:off x="1284288" y="5876925"/>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77" name="Line 68"/>
            <p:cNvSpPr>
              <a:spLocks noChangeShapeType="1"/>
            </p:cNvSpPr>
            <p:nvPr/>
          </p:nvSpPr>
          <p:spPr bwMode="auto">
            <a:xfrm flipV="1">
              <a:off x="1284288" y="1035050"/>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78" name="Rectangle 69"/>
            <p:cNvSpPr>
              <a:spLocks noChangeArrowheads="1"/>
            </p:cNvSpPr>
            <p:nvPr/>
          </p:nvSpPr>
          <p:spPr bwMode="auto">
            <a:xfrm>
              <a:off x="1127125" y="5986463"/>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56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579" name="Line 70"/>
            <p:cNvSpPr>
              <a:spLocks noChangeShapeType="1"/>
            </p:cNvSpPr>
            <p:nvPr/>
          </p:nvSpPr>
          <p:spPr bwMode="auto">
            <a:xfrm>
              <a:off x="1843088" y="5876925"/>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80" name="Line 71"/>
            <p:cNvSpPr>
              <a:spLocks noChangeShapeType="1"/>
            </p:cNvSpPr>
            <p:nvPr/>
          </p:nvSpPr>
          <p:spPr bwMode="auto">
            <a:xfrm flipV="1">
              <a:off x="1843088" y="1035050"/>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81" name="Rectangle 72"/>
            <p:cNvSpPr>
              <a:spLocks noChangeArrowheads="1"/>
            </p:cNvSpPr>
            <p:nvPr/>
          </p:nvSpPr>
          <p:spPr bwMode="auto">
            <a:xfrm>
              <a:off x="1687513" y="5986463"/>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58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582" name="Line 73"/>
            <p:cNvSpPr>
              <a:spLocks noChangeShapeType="1"/>
            </p:cNvSpPr>
            <p:nvPr/>
          </p:nvSpPr>
          <p:spPr bwMode="auto">
            <a:xfrm>
              <a:off x="2401888" y="5876925"/>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83" name="Line 74"/>
            <p:cNvSpPr>
              <a:spLocks noChangeShapeType="1"/>
            </p:cNvSpPr>
            <p:nvPr/>
          </p:nvSpPr>
          <p:spPr bwMode="auto">
            <a:xfrm flipV="1">
              <a:off x="2401888" y="1035050"/>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84" name="Rectangle 75"/>
            <p:cNvSpPr>
              <a:spLocks noChangeArrowheads="1"/>
            </p:cNvSpPr>
            <p:nvPr/>
          </p:nvSpPr>
          <p:spPr bwMode="auto">
            <a:xfrm>
              <a:off x="2246313" y="5986463"/>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60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585" name="Line 76"/>
            <p:cNvSpPr>
              <a:spLocks noChangeShapeType="1"/>
            </p:cNvSpPr>
            <p:nvPr/>
          </p:nvSpPr>
          <p:spPr bwMode="auto">
            <a:xfrm>
              <a:off x="2962275" y="5876925"/>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86" name="Line 77"/>
            <p:cNvSpPr>
              <a:spLocks noChangeShapeType="1"/>
            </p:cNvSpPr>
            <p:nvPr/>
          </p:nvSpPr>
          <p:spPr bwMode="auto">
            <a:xfrm flipV="1">
              <a:off x="2962275" y="1035050"/>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87" name="Rectangle 78"/>
            <p:cNvSpPr>
              <a:spLocks noChangeArrowheads="1"/>
            </p:cNvSpPr>
            <p:nvPr/>
          </p:nvSpPr>
          <p:spPr bwMode="auto">
            <a:xfrm>
              <a:off x="2805113" y="5986463"/>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62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588" name="Line 79"/>
            <p:cNvSpPr>
              <a:spLocks noChangeShapeType="1"/>
            </p:cNvSpPr>
            <p:nvPr/>
          </p:nvSpPr>
          <p:spPr bwMode="auto">
            <a:xfrm>
              <a:off x="3521075" y="5876925"/>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89" name="Line 80"/>
            <p:cNvSpPr>
              <a:spLocks noChangeShapeType="1"/>
            </p:cNvSpPr>
            <p:nvPr/>
          </p:nvSpPr>
          <p:spPr bwMode="auto">
            <a:xfrm flipV="1">
              <a:off x="3521075" y="1035050"/>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90" name="Rectangle 81"/>
            <p:cNvSpPr>
              <a:spLocks noChangeArrowheads="1"/>
            </p:cNvSpPr>
            <p:nvPr/>
          </p:nvSpPr>
          <p:spPr bwMode="auto">
            <a:xfrm>
              <a:off x="3363913" y="5986463"/>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64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591" name="Line 82"/>
            <p:cNvSpPr>
              <a:spLocks noChangeShapeType="1"/>
            </p:cNvSpPr>
            <p:nvPr/>
          </p:nvSpPr>
          <p:spPr bwMode="auto">
            <a:xfrm>
              <a:off x="4079875" y="5876925"/>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92" name="Line 83"/>
            <p:cNvSpPr>
              <a:spLocks noChangeShapeType="1"/>
            </p:cNvSpPr>
            <p:nvPr/>
          </p:nvSpPr>
          <p:spPr bwMode="auto">
            <a:xfrm flipV="1">
              <a:off x="4079875" y="1035050"/>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93" name="Rectangle 84"/>
            <p:cNvSpPr>
              <a:spLocks noChangeArrowheads="1"/>
            </p:cNvSpPr>
            <p:nvPr/>
          </p:nvSpPr>
          <p:spPr bwMode="auto">
            <a:xfrm>
              <a:off x="3922713" y="5986463"/>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66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594" name="Line 85"/>
            <p:cNvSpPr>
              <a:spLocks noChangeShapeType="1"/>
            </p:cNvSpPr>
            <p:nvPr/>
          </p:nvSpPr>
          <p:spPr bwMode="auto">
            <a:xfrm>
              <a:off x="4638675" y="5876925"/>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95" name="Line 86"/>
            <p:cNvSpPr>
              <a:spLocks noChangeShapeType="1"/>
            </p:cNvSpPr>
            <p:nvPr/>
          </p:nvSpPr>
          <p:spPr bwMode="auto">
            <a:xfrm flipV="1">
              <a:off x="4638675" y="1035050"/>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96" name="Rectangle 87"/>
            <p:cNvSpPr>
              <a:spLocks noChangeArrowheads="1"/>
            </p:cNvSpPr>
            <p:nvPr/>
          </p:nvSpPr>
          <p:spPr bwMode="auto">
            <a:xfrm>
              <a:off x="4481513" y="5986463"/>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68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597" name="Line 88"/>
            <p:cNvSpPr>
              <a:spLocks noChangeShapeType="1"/>
            </p:cNvSpPr>
            <p:nvPr/>
          </p:nvSpPr>
          <p:spPr bwMode="auto">
            <a:xfrm>
              <a:off x="5199063" y="5876925"/>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98" name="Line 89"/>
            <p:cNvSpPr>
              <a:spLocks noChangeShapeType="1"/>
            </p:cNvSpPr>
            <p:nvPr/>
          </p:nvSpPr>
          <p:spPr bwMode="auto">
            <a:xfrm flipV="1">
              <a:off x="5199063" y="1035050"/>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99" name="Rectangle 90"/>
            <p:cNvSpPr>
              <a:spLocks noChangeArrowheads="1"/>
            </p:cNvSpPr>
            <p:nvPr/>
          </p:nvSpPr>
          <p:spPr bwMode="auto">
            <a:xfrm>
              <a:off x="5041900" y="5986463"/>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70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600" name="Line 91"/>
            <p:cNvSpPr>
              <a:spLocks noChangeShapeType="1"/>
            </p:cNvSpPr>
            <p:nvPr/>
          </p:nvSpPr>
          <p:spPr bwMode="auto">
            <a:xfrm>
              <a:off x="5757863" y="5876925"/>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01" name="Line 92"/>
            <p:cNvSpPr>
              <a:spLocks noChangeShapeType="1"/>
            </p:cNvSpPr>
            <p:nvPr/>
          </p:nvSpPr>
          <p:spPr bwMode="auto">
            <a:xfrm flipV="1">
              <a:off x="5757863" y="1035050"/>
              <a:ext cx="0" cy="889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02" name="Rectangle 93"/>
            <p:cNvSpPr>
              <a:spLocks noChangeArrowheads="1"/>
            </p:cNvSpPr>
            <p:nvPr/>
          </p:nvSpPr>
          <p:spPr bwMode="auto">
            <a:xfrm>
              <a:off x="5600700" y="5986463"/>
              <a:ext cx="3143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72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603" name="Rectangle 94"/>
            <p:cNvSpPr>
              <a:spLocks noChangeArrowheads="1"/>
            </p:cNvSpPr>
            <p:nvPr/>
          </p:nvSpPr>
          <p:spPr bwMode="auto">
            <a:xfrm>
              <a:off x="1233488" y="6196013"/>
              <a:ext cx="42062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C00000"/>
                  </a:solidFill>
                  <a:effectLst/>
                  <a:latin typeface="Arial" panose="020B0604020202020204" pitchFamily="34" charset="0"/>
                </a:rPr>
                <a:t>Predicted</a:t>
              </a:r>
              <a:r>
                <a:rPr kumimoji="0" lang="en-US" altLang="en-US" sz="1800" b="0" i="0" u="none" strike="noStrike" cap="none" normalizeH="0" baseline="0" dirty="0">
                  <a:ln>
                    <a:noFill/>
                  </a:ln>
                  <a:solidFill>
                    <a:srgbClr val="000000"/>
                  </a:solidFill>
                  <a:effectLst/>
                  <a:latin typeface="Arial" panose="020B0604020202020204" pitchFamily="34" charset="0"/>
                </a:rPr>
                <a:t> from Single-Cross hybrid data</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6604" name="Oval 95"/>
            <p:cNvSpPr>
              <a:spLocks noChangeArrowheads="1"/>
            </p:cNvSpPr>
            <p:nvPr/>
          </p:nvSpPr>
          <p:spPr bwMode="auto">
            <a:xfrm>
              <a:off x="4513263" y="1947863"/>
              <a:ext cx="141288" cy="141287"/>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05" name="Oval 96"/>
            <p:cNvSpPr>
              <a:spLocks noChangeArrowheads="1"/>
            </p:cNvSpPr>
            <p:nvPr/>
          </p:nvSpPr>
          <p:spPr bwMode="auto">
            <a:xfrm>
              <a:off x="2500313" y="3736975"/>
              <a:ext cx="141288" cy="141287"/>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06" name="Oval 97"/>
            <p:cNvSpPr>
              <a:spLocks noChangeArrowheads="1"/>
            </p:cNvSpPr>
            <p:nvPr/>
          </p:nvSpPr>
          <p:spPr bwMode="auto">
            <a:xfrm>
              <a:off x="2387600" y="3849688"/>
              <a:ext cx="141288" cy="141287"/>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07" name="Oval 98"/>
            <p:cNvSpPr>
              <a:spLocks noChangeArrowheads="1"/>
            </p:cNvSpPr>
            <p:nvPr/>
          </p:nvSpPr>
          <p:spPr bwMode="auto">
            <a:xfrm>
              <a:off x="3870325" y="3011488"/>
              <a:ext cx="139700" cy="139700"/>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08" name="Oval 99"/>
            <p:cNvSpPr>
              <a:spLocks noChangeArrowheads="1"/>
            </p:cNvSpPr>
            <p:nvPr/>
          </p:nvSpPr>
          <p:spPr bwMode="auto">
            <a:xfrm>
              <a:off x="1773238" y="4465638"/>
              <a:ext cx="141288" cy="139700"/>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09" name="Oval 100"/>
            <p:cNvSpPr>
              <a:spLocks noChangeArrowheads="1"/>
            </p:cNvSpPr>
            <p:nvPr/>
          </p:nvSpPr>
          <p:spPr bwMode="auto">
            <a:xfrm>
              <a:off x="1914525" y="5527675"/>
              <a:ext cx="139700" cy="139700"/>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10" name="Oval 101"/>
            <p:cNvSpPr>
              <a:spLocks noChangeArrowheads="1"/>
            </p:cNvSpPr>
            <p:nvPr/>
          </p:nvSpPr>
          <p:spPr bwMode="auto">
            <a:xfrm>
              <a:off x="4905375" y="1304925"/>
              <a:ext cx="139700" cy="141287"/>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11" name="Oval 102"/>
            <p:cNvSpPr>
              <a:spLocks noChangeArrowheads="1"/>
            </p:cNvSpPr>
            <p:nvPr/>
          </p:nvSpPr>
          <p:spPr bwMode="auto">
            <a:xfrm>
              <a:off x="2163763" y="4940300"/>
              <a:ext cx="142875" cy="139700"/>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12" name="Oval 103"/>
            <p:cNvSpPr>
              <a:spLocks noChangeArrowheads="1"/>
            </p:cNvSpPr>
            <p:nvPr/>
          </p:nvSpPr>
          <p:spPr bwMode="auto">
            <a:xfrm>
              <a:off x="2444750" y="4967288"/>
              <a:ext cx="141288" cy="141287"/>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13" name="Oval 104"/>
            <p:cNvSpPr>
              <a:spLocks noChangeArrowheads="1"/>
            </p:cNvSpPr>
            <p:nvPr/>
          </p:nvSpPr>
          <p:spPr bwMode="auto">
            <a:xfrm>
              <a:off x="3730625" y="2116138"/>
              <a:ext cx="139700" cy="141287"/>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14" name="Oval 105"/>
            <p:cNvSpPr>
              <a:spLocks noChangeArrowheads="1"/>
            </p:cNvSpPr>
            <p:nvPr/>
          </p:nvSpPr>
          <p:spPr bwMode="auto">
            <a:xfrm>
              <a:off x="3087688" y="3011488"/>
              <a:ext cx="141288" cy="139700"/>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15" name="Oval 106"/>
            <p:cNvSpPr>
              <a:spLocks noChangeArrowheads="1"/>
            </p:cNvSpPr>
            <p:nvPr/>
          </p:nvSpPr>
          <p:spPr bwMode="auto">
            <a:xfrm>
              <a:off x="3282950" y="2814638"/>
              <a:ext cx="139700" cy="141287"/>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16" name="Oval 107"/>
            <p:cNvSpPr>
              <a:spLocks noChangeArrowheads="1"/>
            </p:cNvSpPr>
            <p:nvPr/>
          </p:nvSpPr>
          <p:spPr bwMode="auto">
            <a:xfrm>
              <a:off x="4149725" y="1557338"/>
              <a:ext cx="139700" cy="139700"/>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17" name="Oval 108"/>
            <p:cNvSpPr>
              <a:spLocks noChangeArrowheads="1"/>
            </p:cNvSpPr>
            <p:nvPr/>
          </p:nvSpPr>
          <p:spPr bwMode="auto">
            <a:xfrm>
              <a:off x="3646488" y="3849688"/>
              <a:ext cx="141288" cy="141287"/>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18" name="Oval 109"/>
            <p:cNvSpPr>
              <a:spLocks noChangeArrowheads="1"/>
            </p:cNvSpPr>
            <p:nvPr/>
          </p:nvSpPr>
          <p:spPr bwMode="auto">
            <a:xfrm>
              <a:off x="3562350" y="3654425"/>
              <a:ext cx="141288" cy="139700"/>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19" name="Freeform 110"/>
            <p:cNvSpPr>
              <a:spLocks/>
            </p:cNvSpPr>
            <p:nvPr/>
          </p:nvSpPr>
          <p:spPr bwMode="auto">
            <a:xfrm>
              <a:off x="2457450" y="1892300"/>
              <a:ext cx="2125663" cy="2517775"/>
            </a:xfrm>
            <a:custGeom>
              <a:avLst/>
              <a:gdLst>
                <a:gd name="T0" fmla="*/ 2677 w 2677"/>
                <a:gd name="T1" fmla="*/ 0 h 3172"/>
                <a:gd name="T2" fmla="*/ 141 w 2677"/>
                <a:gd name="T3" fmla="*/ 3006 h 3172"/>
                <a:gd name="T4" fmla="*/ 0 w 2677"/>
                <a:gd name="T5" fmla="*/ 3172 h 3172"/>
              </a:gdLst>
              <a:ahLst/>
              <a:cxnLst>
                <a:cxn ang="0">
                  <a:pos x="T0" y="T1"/>
                </a:cxn>
                <a:cxn ang="0">
                  <a:pos x="T2" y="T3"/>
                </a:cxn>
                <a:cxn ang="0">
                  <a:pos x="T4" y="T5"/>
                </a:cxn>
              </a:cxnLst>
              <a:rect l="0" t="0" r="r" b="b"/>
              <a:pathLst>
                <a:path w="2677" h="3172">
                  <a:moveTo>
                    <a:pt x="2677" y="0"/>
                  </a:moveTo>
                  <a:lnTo>
                    <a:pt x="141" y="3006"/>
                  </a:lnTo>
                  <a:lnTo>
                    <a:pt x="0" y="3172"/>
                  </a:lnTo>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20" name="Freeform 111"/>
            <p:cNvSpPr>
              <a:spLocks/>
            </p:cNvSpPr>
            <p:nvPr/>
          </p:nvSpPr>
          <p:spPr bwMode="auto">
            <a:xfrm>
              <a:off x="1843088" y="2654300"/>
              <a:ext cx="2097088" cy="2484437"/>
            </a:xfrm>
            <a:custGeom>
              <a:avLst/>
              <a:gdLst>
                <a:gd name="T0" fmla="*/ 2641 w 2641"/>
                <a:gd name="T1" fmla="*/ 0 h 3130"/>
                <a:gd name="T2" fmla="*/ 0 w 2641"/>
                <a:gd name="T3" fmla="*/ 3130 h 3130"/>
                <a:gd name="T4" fmla="*/ 177 w 2641"/>
                <a:gd name="T5" fmla="*/ 2922 h 3130"/>
              </a:gdLst>
              <a:ahLst/>
              <a:cxnLst>
                <a:cxn ang="0">
                  <a:pos x="T0" y="T1"/>
                </a:cxn>
                <a:cxn ang="0">
                  <a:pos x="T2" y="T3"/>
                </a:cxn>
                <a:cxn ang="0">
                  <a:pos x="T4" y="T5"/>
                </a:cxn>
              </a:cxnLst>
              <a:rect l="0" t="0" r="r" b="b"/>
              <a:pathLst>
                <a:path w="2641" h="3130">
                  <a:moveTo>
                    <a:pt x="2641" y="0"/>
                  </a:moveTo>
                  <a:lnTo>
                    <a:pt x="0" y="3130"/>
                  </a:lnTo>
                  <a:lnTo>
                    <a:pt x="177" y="2922"/>
                  </a:lnTo>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21" name="Freeform 112"/>
            <p:cNvSpPr>
              <a:spLocks/>
            </p:cNvSpPr>
            <p:nvPr/>
          </p:nvSpPr>
          <p:spPr bwMode="auto">
            <a:xfrm>
              <a:off x="2235200" y="1428750"/>
              <a:ext cx="2740025" cy="3246437"/>
            </a:xfrm>
            <a:custGeom>
              <a:avLst/>
              <a:gdLst>
                <a:gd name="T0" fmla="*/ 3451 w 3451"/>
                <a:gd name="T1" fmla="*/ 0 h 4090"/>
                <a:gd name="T2" fmla="*/ 0 w 3451"/>
                <a:gd name="T3" fmla="*/ 4090 h 4090"/>
                <a:gd name="T4" fmla="*/ 352 w 3451"/>
                <a:gd name="T5" fmla="*/ 3672 h 4090"/>
              </a:gdLst>
              <a:ahLst/>
              <a:cxnLst>
                <a:cxn ang="0">
                  <a:pos x="T0" y="T1"/>
                </a:cxn>
                <a:cxn ang="0">
                  <a:pos x="T2" y="T3"/>
                </a:cxn>
                <a:cxn ang="0">
                  <a:pos x="T4" y="T5"/>
                </a:cxn>
              </a:cxnLst>
              <a:rect l="0" t="0" r="r" b="b"/>
              <a:pathLst>
                <a:path w="3451" h="4090">
                  <a:moveTo>
                    <a:pt x="3451" y="0"/>
                  </a:moveTo>
                  <a:lnTo>
                    <a:pt x="0" y="4090"/>
                  </a:lnTo>
                  <a:lnTo>
                    <a:pt x="352" y="3672"/>
                  </a:lnTo>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22" name="Freeform 113"/>
            <p:cNvSpPr>
              <a:spLocks/>
            </p:cNvSpPr>
            <p:nvPr/>
          </p:nvSpPr>
          <p:spPr bwMode="auto">
            <a:xfrm>
              <a:off x="3157538" y="2819400"/>
              <a:ext cx="642938" cy="763587"/>
            </a:xfrm>
            <a:custGeom>
              <a:avLst/>
              <a:gdLst>
                <a:gd name="T0" fmla="*/ 810 w 810"/>
                <a:gd name="T1" fmla="*/ 0 h 960"/>
                <a:gd name="T2" fmla="*/ 0 w 810"/>
                <a:gd name="T3" fmla="*/ 960 h 960"/>
                <a:gd name="T4" fmla="*/ 246 w 810"/>
                <a:gd name="T5" fmla="*/ 668 h 960"/>
              </a:gdLst>
              <a:ahLst/>
              <a:cxnLst>
                <a:cxn ang="0">
                  <a:pos x="T0" y="T1"/>
                </a:cxn>
                <a:cxn ang="0">
                  <a:pos x="T2" y="T3"/>
                </a:cxn>
                <a:cxn ang="0">
                  <a:pos x="T4" y="T5"/>
                </a:cxn>
              </a:cxnLst>
              <a:rect l="0" t="0" r="r" b="b"/>
              <a:pathLst>
                <a:path w="810" h="960">
                  <a:moveTo>
                    <a:pt x="810" y="0"/>
                  </a:moveTo>
                  <a:lnTo>
                    <a:pt x="0" y="960"/>
                  </a:lnTo>
                  <a:lnTo>
                    <a:pt x="246" y="668"/>
                  </a:lnTo>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23" name="Freeform 114"/>
            <p:cNvSpPr>
              <a:spLocks/>
            </p:cNvSpPr>
            <p:nvPr/>
          </p:nvSpPr>
          <p:spPr bwMode="auto">
            <a:xfrm>
              <a:off x="3632200" y="2322513"/>
              <a:ext cx="587375" cy="695325"/>
            </a:xfrm>
            <a:custGeom>
              <a:avLst/>
              <a:gdLst>
                <a:gd name="T0" fmla="*/ 740 w 740"/>
                <a:gd name="T1" fmla="*/ 0 h 876"/>
                <a:gd name="T2" fmla="*/ 107 w 740"/>
                <a:gd name="T3" fmla="*/ 751 h 876"/>
                <a:gd name="T4" fmla="*/ 0 w 740"/>
                <a:gd name="T5" fmla="*/ 876 h 876"/>
              </a:gdLst>
              <a:ahLst/>
              <a:cxnLst>
                <a:cxn ang="0">
                  <a:pos x="T0" y="T1"/>
                </a:cxn>
                <a:cxn ang="0">
                  <a:pos x="T2" y="T3"/>
                </a:cxn>
                <a:cxn ang="0">
                  <a:pos x="T4" y="T5"/>
                </a:cxn>
              </a:cxnLst>
              <a:rect l="0" t="0" r="r" b="b"/>
              <a:pathLst>
                <a:path w="740" h="876">
                  <a:moveTo>
                    <a:pt x="740" y="0"/>
                  </a:moveTo>
                  <a:lnTo>
                    <a:pt x="107" y="751"/>
                  </a:lnTo>
                  <a:lnTo>
                    <a:pt x="0" y="876"/>
                  </a:lnTo>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24" name="Oval 115"/>
            <p:cNvSpPr>
              <a:spLocks noChangeArrowheads="1"/>
            </p:cNvSpPr>
            <p:nvPr/>
          </p:nvSpPr>
          <p:spPr bwMode="auto">
            <a:xfrm>
              <a:off x="4513263" y="1947863"/>
              <a:ext cx="141288" cy="141287"/>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25" name="Line 116"/>
            <p:cNvSpPr>
              <a:spLocks noChangeShapeType="1"/>
            </p:cNvSpPr>
            <p:nvPr/>
          </p:nvSpPr>
          <p:spPr bwMode="auto">
            <a:xfrm>
              <a:off x="4513263" y="2017713"/>
              <a:ext cx="1397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26" name="Line 117"/>
            <p:cNvSpPr>
              <a:spLocks noChangeShapeType="1"/>
            </p:cNvSpPr>
            <p:nvPr/>
          </p:nvSpPr>
          <p:spPr bwMode="auto">
            <a:xfrm>
              <a:off x="4583113" y="1947863"/>
              <a:ext cx="0" cy="141287"/>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27" name="Oval 118"/>
            <p:cNvSpPr>
              <a:spLocks noChangeArrowheads="1"/>
            </p:cNvSpPr>
            <p:nvPr/>
          </p:nvSpPr>
          <p:spPr bwMode="auto">
            <a:xfrm>
              <a:off x="2500313" y="3736975"/>
              <a:ext cx="141288" cy="141287"/>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28" name="Line 119"/>
            <p:cNvSpPr>
              <a:spLocks noChangeShapeType="1"/>
            </p:cNvSpPr>
            <p:nvPr/>
          </p:nvSpPr>
          <p:spPr bwMode="auto">
            <a:xfrm>
              <a:off x="2500313" y="3806825"/>
              <a:ext cx="1397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29" name="Line 120"/>
            <p:cNvSpPr>
              <a:spLocks noChangeShapeType="1"/>
            </p:cNvSpPr>
            <p:nvPr/>
          </p:nvSpPr>
          <p:spPr bwMode="auto">
            <a:xfrm>
              <a:off x="2570163" y="3736975"/>
              <a:ext cx="0" cy="141287"/>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30" name="Oval 121"/>
            <p:cNvSpPr>
              <a:spLocks noChangeArrowheads="1"/>
            </p:cNvSpPr>
            <p:nvPr/>
          </p:nvSpPr>
          <p:spPr bwMode="auto">
            <a:xfrm>
              <a:off x="2387600" y="3849688"/>
              <a:ext cx="141288" cy="141287"/>
            </a:xfrm>
            <a:prstGeom prst="ellipse">
              <a:avLst/>
            </a:pr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31" name="Line 122"/>
            <p:cNvSpPr>
              <a:spLocks noChangeShapeType="1"/>
            </p:cNvSpPr>
            <p:nvPr/>
          </p:nvSpPr>
          <p:spPr bwMode="auto">
            <a:xfrm>
              <a:off x="2387600" y="3919538"/>
              <a:ext cx="141288"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32" name="Line 123"/>
            <p:cNvSpPr>
              <a:spLocks noChangeShapeType="1"/>
            </p:cNvSpPr>
            <p:nvPr/>
          </p:nvSpPr>
          <p:spPr bwMode="auto">
            <a:xfrm>
              <a:off x="2457450" y="3849688"/>
              <a:ext cx="0" cy="13970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33" name="Rectangle 124"/>
            <p:cNvSpPr>
              <a:spLocks noChangeArrowheads="1"/>
            </p:cNvSpPr>
            <p:nvPr/>
          </p:nvSpPr>
          <p:spPr bwMode="auto">
            <a:xfrm>
              <a:off x="3889375" y="3030538"/>
              <a:ext cx="100013" cy="98425"/>
            </a:xfrm>
            <a:prstGeom prst="rect">
              <a:avLst/>
            </a:prstGeom>
            <a:noFill/>
            <a:ln w="28575">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34" name="Line 125"/>
            <p:cNvSpPr>
              <a:spLocks noChangeShapeType="1"/>
            </p:cNvSpPr>
            <p:nvPr/>
          </p:nvSpPr>
          <p:spPr bwMode="auto">
            <a:xfrm>
              <a:off x="3890963" y="3081338"/>
              <a:ext cx="98425" cy="0"/>
            </a:xfrm>
            <a:prstGeom prst="line">
              <a:avLst/>
            </a:prstGeom>
            <a:noFill/>
            <a:ln w="28575">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35" name="Line 126"/>
            <p:cNvSpPr>
              <a:spLocks noChangeShapeType="1"/>
            </p:cNvSpPr>
            <p:nvPr/>
          </p:nvSpPr>
          <p:spPr bwMode="auto">
            <a:xfrm>
              <a:off x="3940175" y="3030538"/>
              <a:ext cx="0" cy="100012"/>
            </a:xfrm>
            <a:prstGeom prst="line">
              <a:avLst/>
            </a:prstGeom>
            <a:noFill/>
            <a:ln w="28575">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36" name="Rectangle 127"/>
            <p:cNvSpPr>
              <a:spLocks noChangeArrowheads="1"/>
            </p:cNvSpPr>
            <p:nvPr/>
          </p:nvSpPr>
          <p:spPr bwMode="auto">
            <a:xfrm>
              <a:off x="1793875" y="4483100"/>
              <a:ext cx="98425" cy="100012"/>
            </a:xfrm>
            <a:prstGeom prst="rect">
              <a:avLst/>
            </a:prstGeom>
            <a:noFill/>
            <a:ln w="28575">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37" name="Line 128"/>
            <p:cNvSpPr>
              <a:spLocks noChangeShapeType="1"/>
            </p:cNvSpPr>
            <p:nvPr/>
          </p:nvSpPr>
          <p:spPr bwMode="auto">
            <a:xfrm>
              <a:off x="1793875" y="4535488"/>
              <a:ext cx="98425" cy="0"/>
            </a:xfrm>
            <a:prstGeom prst="line">
              <a:avLst/>
            </a:prstGeom>
            <a:noFill/>
            <a:ln w="28575">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38" name="Line 129"/>
            <p:cNvSpPr>
              <a:spLocks noChangeShapeType="1"/>
            </p:cNvSpPr>
            <p:nvPr/>
          </p:nvSpPr>
          <p:spPr bwMode="auto">
            <a:xfrm>
              <a:off x="1843088" y="4484688"/>
              <a:ext cx="0" cy="100012"/>
            </a:xfrm>
            <a:prstGeom prst="line">
              <a:avLst/>
            </a:prstGeom>
            <a:noFill/>
            <a:ln w="28575">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39" name="Rectangle 130"/>
            <p:cNvSpPr>
              <a:spLocks noChangeArrowheads="1"/>
            </p:cNvSpPr>
            <p:nvPr/>
          </p:nvSpPr>
          <p:spPr bwMode="auto">
            <a:xfrm>
              <a:off x="1931988" y="5546725"/>
              <a:ext cx="100013" cy="100012"/>
            </a:xfrm>
            <a:prstGeom prst="rect">
              <a:avLst/>
            </a:prstGeom>
            <a:noFill/>
            <a:ln w="28575">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40" name="Line 131"/>
            <p:cNvSpPr>
              <a:spLocks noChangeShapeType="1"/>
            </p:cNvSpPr>
            <p:nvPr/>
          </p:nvSpPr>
          <p:spPr bwMode="auto">
            <a:xfrm>
              <a:off x="1933575" y="5595938"/>
              <a:ext cx="100013" cy="0"/>
            </a:xfrm>
            <a:prstGeom prst="line">
              <a:avLst/>
            </a:prstGeom>
            <a:noFill/>
            <a:ln w="28575">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41" name="Line 132"/>
            <p:cNvSpPr>
              <a:spLocks noChangeShapeType="1"/>
            </p:cNvSpPr>
            <p:nvPr/>
          </p:nvSpPr>
          <p:spPr bwMode="auto">
            <a:xfrm>
              <a:off x="1982788" y="5548313"/>
              <a:ext cx="0" cy="98425"/>
            </a:xfrm>
            <a:prstGeom prst="line">
              <a:avLst/>
            </a:prstGeom>
            <a:noFill/>
            <a:ln w="28575">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42" name="Freeform 133"/>
            <p:cNvSpPr>
              <a:spLocks/>
            </p:cNvSpPr>
            <p:nvPr/>
          </p:nvSpPr>
          <p:spPr bwMode="auto">
            <a:xfrm>
              <a:off x="4913313" y="1304925"/>
              <a:ext cx="120650" cy="104775"/>
            </a:xfrm>
            <a:custGeom>
              <a:avLst/>
              <a:gdLst>
                <a:gd name="T0" fmla="*/ 76 w 152"/>
                <a:gd name="T1" fmla="*/ 0 h 131"/>
                <a:gd name="T2" fmla="*/ 152 w 152"/>
                <a:gd name="T3" fmla="*/ 131 h 131"/>
                <a:gd name="T4" fmla="*/ 0 w 152"/>
                <a:gd name="T5" fmla="*/ 131 h 131"/>
                <a:gd name="T6" fmla="*/ 76 w 152"/>
                <a:gd name="T7" fmla="*/ 0 h 131"/>
              </a:gdLst>
              <a:ahLst/>
              <a:cxnLst>
                <a:cxn ang="0">
                  <a:pos x="T0" y="T1"/>
                </a:cxn>
                <a:cxn ang="0">
                  <a:pos x="T2" y="T3"/>
                </a:cxn>
                <a:cxn ang="0">
                  <a:pos x="T4" y="T5"/>
                </a:cxn>
                <a:cxn ang="0">
                  <a:pos x="T6" y="T7"/>
                </a:cxn>
              </a:cxnLst>
              <a:rect l="0" t="0" r="r" b="b"/>
              <a:pathLst>
                <a:path w="152" h="131">
                  <a:moveTo>
                    <a:pt x="76" y="0"/>
                  </a:moveTo>
                  <a:lnTo>
                    <a:pt x="152" y="131"/>
                  </a:lnTo>
                  <a:lnTo>
                    <a:pt x="0" y="131"/>
                  </a:lnTo>
                  <a:lnTo>
                    <a:pt x="76" y="0"/>
                  </a:lnTo>
                  <a:close/>
                </a:path>
              </a:pathLst>
            </a:custGeom>
            <a:noFill/>
            <a:ln w="28575">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43" name="Line 134"/>
            <p:cNvSpPr>
              <a:spLocks noChangeShapeType="1"/>
            </p:cNvSpPr>
            <p:nvPr/>
          </p:nvSpPr>
          <p:spPr bwMode="auto">
            <a:xfrm>
              <a:off x="4937125" y="1374775"/>
              <a:ext cx="74613" cy="0"/>
            </a:xfrm>
            <a:prstGeom prst="line">
              <a:avLst/>
            </a:prstGeom>
            <a:noFill/>
            <a:ln w="28575">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44" name="Line 135"/>
            <p:cNvSpPr>
              <a:spLocks noChangeShapeType="1"/>
            </p:cNvSpPr>
            <p:nvPr/>
          </p:nvSpPr>
          <p:spPr bwMode="auto">
            <a:xfrm>
              <a:off x="4975225" y="1304925"/>
              <a:ext cx="0" cy="104775"/>
            </a:xfrm>
            <a:prstGeom prst="line">
              <a:avLst/>
            </a:prstGeom>
            <a:noFill/>
            <a:ln w="28575">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45" name="Freeform 136"/>
            <p:cNvSpPr>
              <a:spLocks/>
            </p:cNvSpPr>
            <p:nvPr/>
          </p:nvSpPr>
          <p:spPr bwMode="auto">
            <a:xfrm>
              <a:off x="2173288" y="4940300"/>
              <a:ext cx="120650" cy="104775"/>
            </a:xfrm>
            <a:custGeom>
              <a:avLst/>
              <a:gdLst>
                <a:gd name="T0" fmla="*/ 76 w 152"/>
                <a:gd name="T1" fmla="*/ 0 h 131"/>
                <a:gd name="T2" fmla="*/ 152 w 152"/>
                <a:gd name="T3" fmla="*/ 131 h 131"/>
                <a:gd name="T4" fmla="*/ 0 w 152"/>
                <a:gd name="T5" fmla="*/ 131 h 131"/>
                <a:gd name="T6" fmla="*/ 76 w 152"/>
                <a:gd name="T7" fmla="*/ 0 h 131"/>
              </a:gdLst>
              <a:ahLst/>
              <a:cxnLst>
                <a:cxn ang="0">
                  <a:pos x="T0" y="T1"/>
                </a:cxn>
                <a:cxn ang="0">
                  <a:pos x="T2" y="T3"/>
                </a:cxn>
                <a:cxn ang="0">
                  <a:pos x="T4" y="T5"/>
                </a:cxn>
                <a:cxn ang="0">
                  <a:pos x="T6" y="T7"/>
                </a:cxn>
              </a:cxnLst>
              <a:rect l="0" t="0" r="r" b="b"/>
              <a:pathLst>
                <a:path w="152" h="131">
                  <a:moveTo>
                    <a:pt x="76" y="0"/>
                  </a:moveTo>
                  <a:lnTo>
                    <a:pt x="152" y="131"/>
                  </a:lnTo>
                  <a:lnTo>
                    <a:pt x="0" y="131"/>
                  </a:lnTo>
                  <a:lnTo>
                    <a:pt x="76" y="0"/>
                  </a:lnTo>
                  <a:close/>
                </a:path>
              </a:pathLst>
            </a:custGeom>
            <a:noFill/>
            <a:ln w="28575">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46" name="Line 137"/>
            <p:cNvSpPr>
              <a:spLocks noChangeShapeType="1"/>
            </p:cNvSpPr>
            <p:nvPr/>
          </p:nvSpPr>
          <p:spPr bwMode="auto">
            <a:xfrm>
              <a:off x="2198688" y="5010150"/>
              <a:ext cx="73025" cy="0"/>
            </a:xfrm>
            <a:prstGeom prst="line">
              <a:avLst/>
            </a:prstGeom>
            <a:noFill/>
            <a:ln w="28575">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47" name="Line 138"/>
            <p:cNvSpPr>
              <a:spLocks noChangeShapeType="1"/>
            </p:cNvSpPr>
            <p:nvPr/>
          </p:nvSpPr>
          <p:spPr bwMode="auto">
            <a:xfrm>
              <a:off x="2235200" y="4940300"/>
              <a:ext cx="0" cy="104775"/>
            </a:xfrm>
            <a:prstGeom prst="line">
              <a:avLst/>
            </a:prstGeom>
            <a:noFill/>
            <a:ln w="28575">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48" name="Freeform 139"/>
            <p:cNvSpPr>
              <a:spLocks/>
            </p:cNvSpPr>
            <p:nvPr/>
          </p:nvSpPr>
          <p:spPr bwMode="auto">
            <a:xfrm>
              <a:off x="2452688" y="4967288"/>
              <a:ext cx="120650" cy="104775"/>
            </a:xfrm>
            <a:custGeom>
              <a:avLst/>
              <a:gdLst>
                <a:gd name="T0" fmla="*/ 76 w 152"/>
                <a:gd name="T1" fmla="*/ 0 h 131"/>
                <a:gd name="T2" fmla="*/ 152 w 152"/>
                <a:gd name="T3" fmla="*/ 131 h 131"/>
                <a:gd name="T4" fmla="*/ 0 w 152"/>
                <a:gd name="T5" fmla="*/ 131 h 131"/>
                <a:gd name="T6" fmla="*/ 76 w 152"/>
                <a:gd name="T7" fmla="*/ 0 h 131"/>
              </a:gdLst>
              <a:ahLst/>
              <a:cxnLst>
                <a:cxn ang="0">
                  <a:pos x="T0" y="T1"/>
                </a:cxn>
                <a:cxn ang="0">
                  <a:pos x="T2" y="T3"/>
                </a:cxn>
                <a:cxn ang="0">
                  <a:pos x="T4" y="T5"/>
                </a:cxn>
                <a:cxn ang="0">
                  <a:pos x="T6" y="T7"/>
                </a:cxn>
              </a:cxnLst>
              <a:rect l="0" t="0" r="r" b="b"/>
              <a:pathLst>
                <a:path w="152" h="131">
                  <a:moveTo>
                    <a:pt x="76" y="0"/>
                  </a:moveTo>
                  <a:lnTo>
                    <a:pt x="152" y="131"/>
                  </a:lnTo>
                  <a:lnTo>
                    <a:pt x="0" y="131"/>
                  </a:lnTo>
                  <a:lnTo>
                    <a:pt x="76" y="0"/>
                  </a:lnTo>
                  <a:close/>
                </a:path>
              </a:pathLst>
            </a:custGeom>
            <a:noFill/>
            <a:ln w="28575">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49" name="Line 140"/>
            <p:cNvSpPr>
              <a:spLocks noChangeShapeType="1"/>
            </p:cNvSpPr>
            <p:nvPr/>
          </p:nvSpPr>
          <p:spPr bwMode="auto">
            <a:xfrm>
              <a:off x="2478088" y="5037138"/>
              <a:ext cx="73025" cy="0"/>
            </a:xfrm>
            <a:prstGeom prst="line">
              <a:avLst/>
            </a:prstGeom>
            <a:noFill/>
            <a:ln w="28575">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50" name="Line 141"/>
            <p:cNvSpPr>
              <a:spLocks noChangeShapeType="1"/>
            </p:cNvSpPr>
            <p:nvPr/>
          </p:nvSpPr>
          <p:spPr bwMode="auto">
            <a:xfrm>
              <a:off x="2514600" y="4967288"/>
              <a:ext cx="0" cy="106362"/>
            </a:xfrm>
            <a:prstGeom prst="line">
              <a:avLst/>
            </a:prstGeom>
            <a:noFill/>
            <a:ln w="28575">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51" name="Line 142"/>
            <p:cNvSpPr>
              <a:spLocks noChangeShapeType="1"/>
            </p:cNvSpPr>
            <p:nvPr/>
          </p:nvSpPr>
          <p:spPr bwMode="auto">
            <a:xfrm>
              <a:off x="3749675" y="2136775"/>
              <a:ext cx="100013" cy="100012"/>
            </a:xfrm>
            <a:prstGeom prst="line">
              <a:avLst/>
            </a:prstGeom>
            <a:noFill/>
            <a:ln w="2857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52" name="Line 143"/>
            <p:cNvSpPr>
              <a:spLocks noChangeShapeType="1"/>
            </p:cNvSpPr>
            <p:nvPr/>
          </p:nvSpPr>
          <p:spPr bwMode="auto">
            <a:xfrm flipH="1">
              <a:off x="3749675" y="2136775"/>
              <a:ext cx="100013" cy="100012"/>
            </a:xfrm>
            <a:prstGeom prst="line">
              <a:avLst/>
            </a:prstGeom>
            <a:noFill/>
            <a:ln w="2857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53" name="Line 144"/>
            <p:cNvSpPr>
              <a:spLocks noChangeShapeType="1"/>
            </p:cNvSpPr>
            <p:nvPr/>
          </p:nvSpPr>
          <p:spPr bwMode="auto">
            <a:xfrm>
              <a:off x="3729038" y="2185988"/>
              <a:ext cx="141288" cy="0"/>
            </a:xfrm>
            <a:prstGeom prst="line">
              <a:avLst/>
            </a:prstGeom>
            <a:noFill/>
            <a:ln w="2857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54" name="Line 145"/>
            <p:cNvSpPr>
              <a:spLocks noChangeShapeType="1"/>
            </p:cNvSpPr>
            <p:nvPr/>
          </p:nvSpPr>
          <p:spPr bwMode="auto">
            <a:xfrm>
              <a:off x="3800475" y="2116138"/>
              <a:ext cx="0" cy="139700"/>
            </a:xfrm>
            <a:prstGeom prst="line">
              <a:avLst/>
            </a:prstGeom>
            <a:noFill/>
            <a:ln w="2857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55" name="Line 146"/>
            <p:cNvSpPr>
              <a:spLocks noChangeShapeType="1"/>
            </p:cNvSpPr>
            <p:nvPr/>
          </p:nvSpPr>
          <p:spPr bwMode="auto">
            <a:xfrm>
              <a:off x="3108325" y="3030538"/>
              <a:ext cx="98425" cy="100012"/>
            </a:xfrm>
            <a:prstGeom prst="line">
              <a:avLst/>
            </a:prstGeom>
            <a:noFill/>
            <a:ln w="2857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56" name="Line 147"/>
            <p:cNvSpPr>
              <a:spLocks noChangeShapeType="1"/>
            </p:cNvSpPr>
            <p:nvPr/>
          </p:nvSpPr>
          <p:spPr bwMode="auto">
            <a:xfrm flipH="1">
              <a:off x="3108325" y="3030538"/>
              <a:ext cx="98425" cy="100012"/>
            </a:xfrm>
            <a:prstGeom prst="line">
              <a:avLst/>
            </a:prstGeom>
            <a:noFill/>
            <a:ln w="2857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57" name="Line 148"/>
            <p:cNvSpPr>
              <a:spLocks noChangeShapeType="1"/>
            </p:cNvSpPr>
            <p:nvPr/>
          </p:nvSpPr>
          <p:spPr bwMode="auto">
            <a:xfrm>
              <a:off x="3086100" y="3081338"/>
              <a:ext cx="141288" cy="0"/>
            </a:xfrm>
            <a:prstGeom prst="line">
              <a:avLst/>
            </a:prstGeom>
            <a:noFill/>
            <a:ln w="2857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58" name="Line 149"/>
            <p:cNvSpPr>
              <a:spLocks noChangeShapeType="1"/>
            </p:cNvSpPr>
            <p:nvPr/>
          </p:nvSpPr>
          <p:spPr bwMode="auto">
            <a:xfrm>
              <a:off x="3157538" y="3009900"/>
              <a:ext cx="0" cy="141287"/>
            </a:xfrm>
            <a:prstGeom prst="line">
              <a:avLst/>
            </a:prstGeom>
            <a:noFill/>
            <a:ln w="2857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59" name="Line 150"/>
            <p:cNvSpPr>
              <a:spLocks noChangeShapeType="1"/>
            </p:cNvSpPr>
            <p:nvPr/>
          </p:nvSpPr>
          <p:spPr bwMode="auto">
            <a:xfrm>
              <a:off x="3303588" y="2835275"/>
              <a:ext cx="98425" cy="100012"/>
            </a:xfrm>
            <a:prstGeom prst="line">
              <a:avLst/>
            </a:prstGeom>
            <a:noFill/>
            <a:ln w="2857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60" name="Line 151"/>
            <p:cNvSpPr>
              <a:spLocks noChangeShapeType="1"/>
            </p:cNvSpPr>
            <p:nvPr/>
          </p:nvSpPr>
          <p:spPr bwMode="auto">
            <a:xfrm flipH="1">
              <a:off x="3303588" y="2835275"/>
              <a:ext cx="98425" cy="100012"/>
            </a:xfrm>
            <a:prstGeom prst="line">
              <a:avLst/>
            </a:prstGeom>
            <a:noFill/>
            <a:ln w="2857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61" name="Line 152"/>
            <p:cNvSpPr>
              <a:spLocks noChangeShapeType="1"/>
            </p:cNvSpPr>
            <p:nvPr/>
          </p:nvSpPr>
          <p:spPr bwMode="auto">
            <a:xfrm>
              <a:off x="3282950" y="2884488"/>
              <a:ext cx="139700" cy="0"/>
            </a:xfrm>
            <a:prstGeom prst="line">
              <a:avLst/>
            </a:prstGeom>
            <a:noFill/>
            <a:ln w="2857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62" name="Line 153"/>
            <p:cNvSpPr>
              <a:spLocks noChangeShapeType="1"/>
            </p:cNvSpPr>
            <p:nvPr/>
          </p:nvSpPr>
          <p:spPr bwMode="auto">
            <a:xfrm>
              <a:off x="3352800" y="2814638"/>
              <a:ext cx="0" cy="141287"/>
            </a:xfrm>
            <a:prstGeom prst="line">
              <a:avLst/>
            </a:prstGeom>
            <a:noFill/>
            <a:ln w="2857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63" name="Freeform 154"/>
            <p:cNvSpPr>
              <a:spLocks/>
            </p:cNvSpPr>
            <p:nvPr/>
          </p:nvSpPr>
          <p:spPr bwMode="auto">
            <a:xfrm>
              <a:off x="4159250" y="1555750"/>
              <a:ext cx="120650" cy="141287"/>
            </a:xfrm>
            <a:custGeom>
              <a:avLst/>
              <a:gdLst>
                <a:gd name="T0" fmla="*/ 76 w 152"/>
                <a:gd name="T1" fmla="*/ 0 h 177"/>
                <a:gd name="T2" fmla="*/ 100 w 152"/>
                <a:gd name="T3" fmla="*/ 43 h 177"/>
                <a:gd name="T4" fmla="*/ 152 w 152"/>
                <a:gd name="T5" fmla="*/ 43 h 177"/>
                <a:gd name="T6" fmla="*/ 127 w 152"/>
                <a:gd name="T7" fmla="*/ 87 h 177"/>
                <a:gd name="T8" fmla="*/ 152 w 152"/>
                <a:gd name="T9" fmla="*/ 131 h 177"/>
                <a:gd name="T10" fmla="*/ 100 w 152"/>
                <a:gd name="T11" fmla="*/ 131 h 177"/>
                <a:gd name="T12" fmla="*/ 76 w 152"/>
                <a:gd name="T13" fmla="*/ 177 h 177"/>
                <a:gd name="T14" fmla="*/ 51 w 152"/>
                <a:gd name="T15" fmla="*/ 131 h 177"/>
                <a:gd name="T16" fmla="*/ 0 w 152"/>
                <a:gd name="T17" fmla="*/ 131 h 177"/>
                <a:gd name="T18" fmla="*/ 24 w 152"/>
                <a:gd name="T19" fmla="*/ 87 h 177"/>
                <a:gd name="T20" fmla="*/ 0 w 152"/>
                <a:gd name="T21" fmla="*/ 43 h 177"/>
                <a:gd name="T22" fmla="*/ 51 w 152"/>
                <a:gd name="T23" fmla="*/ 43 h 177"/>
                <a:gd name="T24" fmla="*/ 76 w 152"/>
                <a:gd name="T25"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2" h="177">
                  <a:moveTo>
                    <a:pt x="76" y="0"/>
                  </a:moveTo>
                  <a:lnTo>
                    <a:pt x="100" y="43"/>
                  </a:lnTo>
                  <a:lnTo>
                    <a:pt x="152" y="43"/>
                  </a:lnTo>
                  <a:lnTo>
                    <a:pt x="127" y="87"/>
                  </a:lnTo>
                  <a:lnTo>
                    <a:pt x="152" y="131"/>
                  </a:lnTo>
                  <a:lnTo>
                    <a:pt x="100" y="131"/>
                  </a:lnTo>
                  <a:lnTo>
                    <a:pt x="76" y="177"/>
                  </a:lnTo>
                  <a:lnTo>
                    <a:pt x="51" y="131"/>
                  </a:lnTo>
                  <a:lnTo>
                    <a:pt x="0" y="131"/>
                  </a:lnTo>
                  <a:lnTo>
                    <a:pt x="24" y="87"/>
                  </a:lnTo>
                  <a:lnTo>
                    <a:pt x="0" y="43"/>
                  </a:lnTo>
                  <a:lnTo>
                    <a:pt x="51" y="43"/>
                  </a:lnTo>
                  <a:lnTo>
                    <a:pt x="76" y="0"/>
                  </a:lnTo>
                  <a:close/>
                </a:path>
              </a:pathLst>
            </a:custGeom>
            <a:noFill/>
            <a:ln w="28575">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64" name="Freeform 155"/>
            <p:cNvSpPr>
              <a:spLocks/>
            </p:cNvSpPr>
            <p:nvPr/>
          </p:nvSpPr>
          <p:spPr bwMode="auto">
            <a:xfrm>
              <a:off x="3656013" y="3849688"/>
              <a:ext cx="120650" cy="139700"/>
            </a:xfrm>
            <a:custGeom>
              <a:avLst/>
              <a:gdLst>
                <a:gd name="T0" fmla="*/ 76 w 152"/>
                <a:gd name="T1" fmla="*/ 0 h 177"/>
                <a:gd name="T2" fmla="*/ 101 w 152"/>
                <a:gd name="T3" fmla="*/ 44 h 177"/>
                <a:gd name="T4" fmla="*/ 152 w 152"/>
                <a:gd name="T5" fmla="*/ 44 h 177"/>
                <a:gd name="T6" fmla="*/ 127 w 152"/>
                <a:gd name="T7" fmla="*/ 88 h 177"/>
                <a:gd name="T8" fmla="*/ 152 w 152"/>
                <a:gd name="T9" fmla="*/ 132 h 177"/>
                <a:gd name="T10" fmla="*/ 101 w 152"/>
                <a:gd name="T11" fmla="*/ 132 h 177"/>
                <a:gd name="T12" fmla="*/ 76 w 152"/>
                <a:gd name="T13" fmla="*/ 177 h 177"/>
                <a:gd name="T14" fmla="*/ 51 w 152"/>
                <a:gd name="T15" fmla="*/ 132 h 177"/>
                <a:gd name="T16" fmla="*/ 0 w 152"/>
                <a:gd name="T17" fmla="*/ 132 h 177"/>
                <a:gd name="T18" fmla="*/ 25 w 152"/>
                <a:gd name="T19" fmla="*/ 88 h 177"/>
                <a:gd name="T20" fmla="*/ 0 w 152"/>
                <a:gd name="T21" fmla="*/ 44 h 177"/>
                <a:gd name="T22" fmla="*/ 51 w 152"/>
                <a:gd name="T23" fmla="*/ 44 h 177"/>
                <a:gd name="T24" fmla="*/ 76 w 152"/>
                <a:gd name="T25"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2" h="177">
                  <a:moveTo>
                    <a:pt x="76" y="0"/>
                  </a:moveTo>
                  <a:lnTo>
                    <a:pt x="101" y="44"/>
                  </a:lnTo>
                  <a:lnTo>
                    <a:pt x="152" y="44"/>
                  </a:lnTo>
                  <a:lnTo>
                    <a:pt x="127" y="88"/>
                  </a:lnTo>
                  <a:lnTo>
                    <a:pt x="152" y="132"/>
                  </a:lnTo>
                  <a:lnTo>
                    <a:pt x="101" y="132"/>
                  </a:lnTo>
                  <a:lnTo>
                    <a:pt x="76" y="177"/>
                  </a:lnTo>
                  <a:lnTo>
                    <a:pt x="51" y="132"/>
                  </a:lnTo>
                  <a:lnTo>
                    <a:pt x="0" y="132"/>
                  </a:lnTo>
                  <a:lnTo>
                    <a:pt x="25" y="88"/>
                  </a:lnTo>
                  <a:lnTo>
                    <a:pt x="0" y="44"/>
                  </a:lnTo>
                  <a:lnTo>
                    <a:pt x="51" y="44"/>
                  </a:lnTo>
                  <a:lnTo>
                    <a:pt x="76" y="0"/>
                  </a:lnTo>
                  <a:close/>
                </a:path>
              </a:pathLst>
            </a:custGeom>
            <a:noFill/>
            <a:ln w="28575">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65" name="Freeform 156"/>
            <p:cNvSpPr>
              <a:spLocks/>
            </p:cNvSpPr>
            <p:nvPr/>
          </p:nvSpPr>
          <p:spPr bwMode="auto">
            <a:xfrm>
              <a:off x="3571875" y="3652838"/>
              <a:ext cx="120650" cy="141287"/>
            </a:xfrm>
            <a:custGeom>
              <a:avLst/>
              <a:gdLst>
                <a:gd name="T0" fmla="*/ 76 w 152"/>
                <a:gd name="T1" fmla="*/ 0 h 177"/>
                <a:gd name="T2" fmla="*/ 101 w 152"/>
                <a:gd name="T3" fmla="*/ 44 h 177"/>
                <a:gd name="T4" fmla="*/ 152 w 152"/>
                <a:gd name="T5" fmla="*/ 44 h 177"/>
                <a:gd name="T6" fmla="*/ 127 w 152"/>
                <a:gd name="T7" fmla="*/ 88 h 177"/>
                <a:gd name="T8" fmla="*/ 152 w 152"/>
                <a:gd name="T9" fmla="*/ 132 h 177"/>
                <a:gd name="T10" fmla="*/ 101 w 152"/>
                <a:gd name="T11" fmla="*/ 132 h 177"/>
                <a:gd name="T12" fmla="*/ 76 w 152"/>
                <a:gd name="T13" fmla="*/ 177 h 177"/>
                <a:gd name="T14" fmla="*/ 51 w 152"/>
                <a:gd name="T15" fmla="*/ 132 h 177"/>
                <a:gd name="T16" fmla="*/ 0 w 152"/>
                <a:gd name="T17" fmla="*/ 132 h 177"/>
                <a:gd name="T18" fmla="*/ 25 w 152"/>
                <a:gd name="T19" fmla="*/ 88 h 177"/>
                <a:gd name="T20" fmla="*/ 0 w 152"/>
                <a:gd name="T21" fmla="*/ 44 h 177"/>
                <a:gd name="T22" fmla="*/ 51 w 152"/>
                <a:gd name="T23" fmla="*/ 44 h 177"/>
                <a:gd name="T24" fmla="*/ 76 w 152"/>
                <a:gd name="T25"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2" h="177">
                  <a:moveTo>
                    <a:pt x="76" y="0"/>
                  </a:moveTo>
                  <a:lnTo>
                    <a:pt x="101" y="44"/>
                  </a:lnTo>
                  <a:lnTo>
                    <a:pt x="152" y="44"/>
                  </a:lnTo>
                  <a:lnTo>
                    <a:pt x="127" y="88"/>
                  </a:lnTo>
                  <a:lnTo>
                    <a:pt x="152" y="132"/>
                  </a:lnTo>
                  <a:lnTo>
                    <a:pt x="101" y="132"/>
                  </a:lnTo>
                  <a:lnTo>
                    <a:pt x="76" y="177"/>
                  </a:lnTo>
                  <a:lnTo>
                    <a:pt x="51" y="132"/>
                  </a:lnTo>
                  <a:lnTo>
                    <a:pt x="0" y="132"/>
                  </a:lnTo>
                  <a:lnTo>
                    <a:pt x="25" y="88"/>
                  </a:lnTo>
                  <a:lnTo>
                    <a:pt x="0" y="44"/>
                  </a:lnTo>
                  <a:lnTo>
                    <a:pt x="51" y="44"/>
                  </a:lnTo>
                  <a:lnTo>
                    <a:pt x="76" y="0"/>
                  </a:lnTo>
                  <a:close/>
                </a:path>
              </a:pathLst>
            </a:custGeom>
            <a:noFill/>
            <a:ln w="28575">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66" name="Rectangle 157"/>
            <p:cNvSpPr>
              <a:spLocks noChangeArrowheads="1"/>
            </p:cNvSpPr>
            <p:nvPr/>
          </p:nvSpPr>
          <p:spPr bwMode="auto">
            <a:xfrm>
              <a:off x="1039813" y="1173163"/>
              <a:ext cx="1296988"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a:ln>
                    <a:noFill/>
                  </a:ln>
                  <a:solidFill>
                    <a:srgbClr val="000000"/>
                  </a:solidFill>
                  <a:effectLst/>
                  <a:latin typeface="Arial" panose="020B0604020202020204" pitchFamily="34" charset="0"/>
                </a:rPr>
                <a:t>r=0.889**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8" name="Group 7"/>
          <p:cNvGrpSpPr/>
          <p:nvPr/>
        </p:nvGrpSpPr>
        <p:grpSpPr>
          <a:xfrm>
            <a:off x="4299967" y="3052681"/>
            <a:ext cx="7748100" cy="2774765"/>
            <a:chOff x="4082673" y="3156478"/>
            <a:chExt cx="7748100" cy="2774765"/>
          </a:xfrm>
        </p:grpSpPr>
        <p:sp>
          <p:nvSpPr>
            <p:cNvPr id="4" name="Rectangle 3"/>
            <p:cNvSpPr/>
            <p:nvPr/>
          </p:nvSpPr>
          <p:spPr>
            <a:xfrm>
              <a:off x="4082673" y="3156478"/>
              <a:ext cx="7748100" cy="277476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66564" name="Object 5"/>
            <p:cNvGraphicFramePr>
              <a:graphicFrameLocks noChangeAspect="1"/>
            </p:cNvGraphicFramePr>
            <p:nvPr>
              <p:extLst>
                <p:ext uri="{D42A27DB-BD31-4B8C-83A1-F6EECF244321}">
                  <p14:modId xmlns:p14="http://schemas.microsoft.com/office/powerpoint/2010/main" val="1236582166"/>
                </p:ext>
              </p:extLst>
            </p:nvPr>
          </p:nvGraphicFramePr>
          <p:xfrm>
            <a:off x="4123259" y="3195700"/>
            <a:ext cx="7707514" cy="2695046"/>
          </p:xfrm>
          <a:graphic>
            <a:graphicData uri="http://schemas.openxmlformats.org/presentationml/2006/ole">
              <mc:AlternateContent xmlns:mc="http://schemas.openxmlformats.org/markup-compatibility/2006">
                <mc:Choice xmlns:v="urn:schemas-microsoft-com:vml" Requires="v">
                  <p:oleObj spid="_x0000_s8501" name="Dokument" r:id="rId4" imgW="5909367" imgH="2065768" progId="Word.Document.8">
                    <p:link updateAutomatic="1"/>
                  </p:oleObj>
                </mc:Choice>
                <mc:Fallback>
                  <p:oleObj name="Dokument" r:id="rId4" imgW="5909367" imgH="2065768" progId="Word.Document.8">
                    <p:link updateAutomatic="1"/>
                    <p:pic>
                      <p:nvPicPr>
                        <p:cNvPr id="66564"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3259" y="3195700"/>
                          <a:ext cx="7707514" cy="2695046"/>
                        </a:xfrm>
                        <a:prstGeom prst="rect">
                          <a:avLst/>
                        </a:prstGeom>
                        <a:solidFill>
                          <a:schemeClr val="bg1"/>
                        </a:solidFill>
                        <a:ln>
                          <a:noFill/>
                        </a:ln>
                        <a:effectLst/>
                      </p:spPr>
                    </p:pic>
                  </p:oleObj>
                </mc:Fallback>
              </mc:AlternateContent>
            </a:graphicData>
          </a:graphic>
        </p:graphicFrame>
      </p:grpSp>
      <p:sp>
        <p:nvSpPr>
          <p:cNvPr id="7" name="TextBox 6"/>
          <p:cNvSpPr txBox="1"/>
          <p:nvPr/>
        </p:nvSpPr>
        <p:spPr>
          <a:xfrm>
            <a:off x="7829241" y="5594590"/>
            <a:ext cx="421882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https://doi.org/10.1515/9783110837520</a:t>
            </a:r>
          </a:p>
        </p:txBody>
      </p:sp>
      <p:sp>
        <p:nvSpPr>
          <p:cNvPr id="134" name="Right Triangle 4">
            <a:extLst>
              <a:ext uri="{FF2B5EF4-FFF2-40B4-BE49-F238E27FC236}">
                <a16:creationId xmlns:a16="http://schemas.microsoft.com/office/drawing/2014/main" id="{FD08A160-93AB-46C2-B517-7FC0ACC94D4F}"/>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Textfeld 5">
            <a:extLst>
              <a:ext uri="{FF2B5EF4-FFF2-40B4-BE49-F238E27FC236}">
                <a16:creationId xmlns:a16="http://schemas.microsoft.com/office/drawing/2014/main" id="{04D7CC39-8620-488F-B49B-0094CF30DFBE}"/>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65641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1" y="36000"/>
            <a:ext cx="11976066"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different approach to </a:t>
            </a:r>
            <a:r>
              <a:rPr lang="en-GB" sz="2400" dirty="0">
                <a:solidFill>
                  <a:srgbClr val="C00000"/>
                </a:solidFill>
                <a:latin typeface="Arial" panose="020B0604020202020204" pitchFamily="34" charset="0"/>
                <a:cs typeface="Arial" panose="020B0604020202020204" pitchFamily="34" charset="0"/>
              </a:rPr>
              <a:t>prediction</a:t>
            </a:r>
            <a:r>
              <a:rPr lang="en-GB" sz="2400" dirty="0">
                <a:latin typeface="Arial" panose="020B0604020202020204" pitchFamily="34" charset="0"/>
                <a:cs typeface="Arial" panose="020B0604020202020204" pitchFamily="34" charset="0"/>
              </a:rPr>
              <a:t>. Here, not the 10 2-way hybrid data was used but the five GCA-values of the five lines. </a:t>
            </a:r>
            <a:endParaRPr lang="en-GB" sz="2400" dirty="0"/>
          </a:p>
        </p:txBody>
      </p:sp>
      <p:sp>
        <p:nvSpPr>
          <p:cNvPr id="6" name="AutoShape 3"/>
          <p:cNvSpPr>
            <a:spLocks noChangeAspect="1" noChangeArrowheads="1" noTextEdit="1"/>
          </p:cNvSpPr>
          <p:nvPr/>
        </p:nvSpPr>
        <p:spPr bwMode="auto">
          <a:xfrm>
            <a:off x="74613" y="669925"/>
            <a:ext cx="7431088" cy="593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66621" name="Group 66620"/>
          <p:cNvGrpSpPr/>
          <p:nvPr/>
        </p:nvGrpSpPr>
        <p:grpSpPr>
          <a:xfrm>
            <a:off x="72001" y="1012363"/>
            <a:ext cx="5923497" cy="5596400"/>
            <a:chOff x="72001" y="947738"/>
            <a:chExt cx="5923497" cy="5596400"/>
          </a:xfrm>
        </p:grpSpPr>
        <p:sp>
          <p:nvSpPr>
            <p:cNvPr id="12" name="Rectangle 11"/>
            <p:cNvSpPr/>
            <p:nvPr/>
          </p:nvSpPr>
          <p:spPr>
            <a:xfrm>
              <a:off x="72001" y="948999"/>
              <a:ext cx="5923497" cy="559513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Line 6"/>
            <p:cNvSpPr>
              <a:spLocks noChangeShapeType="1"/>
            </p:cNvSpPr>
            <p:nvPr/>
          </p:nvSpPr>
          <p:spPr bwMode="auto">
            <a:xfrm flipV="1">
              <a:off x="952501" y="1049338"/>
              <a:ext cx="0" cy="4681538"/>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Line 7"/>
            <p:cNvSpPr>
              <a:spLocks noChangeShapeType="1"/>
            </p:cNvSpPr>
            <p:nvPr/>
          </p:nvSpPr>
          <p:spPr bwMode="auto">
            <a:xfrm flipV="1">
              <a:off x="5634038" y="1049338"/>
              <a:ext cx="0" cy="4681538"/>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Line 8"/>
            <p:cNvSpPr>
              <a:spLocks noChangeShapeType="1"/>
            </p:cNvSpPr>
            <p:nvPr/>
          </p:nvSpPr>
          <p:spPr bwMode="auto">
            <a:xfrm flipH="1">
              <a:off x="863601" y="5456238"/>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Line 9"/>
            <p:cNvSpPr>
              <a:spLocks noChangeShapeType="1"/>
            </p:cNvSpPr>
            <p:nvPr/>
          </p:nvSpPr>
          <p:spPr bwMode="auto">
            <a:xfrm>
              <a:off x="5634038" y="5456238"/>
              <a:ext cx="85725"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 name="Rectangle 10"/>
            <p:cNvSpPr>
              <a:spLocks noChangeArrowheads="1"/>
            </p:cNvSpPr>
            <p:nvPr/>
          </p:nvSpPr>
          <p:spPr bwMode="auto">
            <a:xfrm>
              <a:off x="528638" y="5353050"/>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56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 name="Line 11"/>
            <p:cNvSpPr>
              <a:spLocks noChangeShapeType="1"/>
            </p:cNvSpPr>
            <p:nvPr/>
          </p:nvSpPr>
          <p:spPr bwMode="auto">
            <a:xfrm flipH="1">
              <a:off x="863601" y="4905375"/>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Line 12"/>
            <p:cNvSpPr>
              <a:spLocks noChangeShapeType="1"/>
            </p:cNvSpPr>
            <p:nvPr/>
          </p:nvSpPr>
          <p:spPr bwMode="auto">
            <a:xfrm>
              <a:off x="5634038" y="4905375"/>
              <a:ext cx="85725"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 name="Rectangle 13"/>
            <p:cNvSpPr>
              <a:spLocks noChangeArrowheads="1"/>
            </p:cNvSpPr>
            <p:nvPr/>
          </p:nvSpPr>
          <p:spPr bwMode="auto">
            <a:xfrm>
              <a:off x="528638" y="4802188"/>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58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2" name="Line 14"/>
            <p:cNvSpPr>
              <a:spLocks noChangeShapeType="1"/>
            </p:cNvSpPr>
            <p:nvPr/>
          </p:nvSpPr>
          <p:spPr bwMode="auto">
            <a:xfrm flipH="1">
              <a:off x="863601" y="4354513"/>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Line 15"/>
            <p:cNvSpPr>
              <a:spLocks noChangeShapeType="1"/>
            </p:cNvSpPr>
            <p:nvPr/>
          </p:nvSpPr>
          <p:spPr bwMode="auto">
            <a:xfrm>
              <a:off x="5634038" y="4354513"/>
              <a:ext cx="85725"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 name="Rectangle 16"/>
            <p:cNvSpPr>
              <a:spLocks noChangeArrowheads="1"/>
            </p:cNvSpPr>
            <p:nvPr/>
          </p:nvSpPr>
          <p:spPr bwMode="auto">
            <a:xfrm>
              <a:off x="528638" y="4251325"/>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5" name="Line 17"/>
            <p:cNvSpPr>
              <a:spLocks noChangeShapeType="1"/>
            </p:cNvSpPr>
            <p:nvPr/>
          </p:nvSpPr>
          <p:spPr bwMode="auto">
            <a:xfrm flipH="1">
              <a:off x="863601" y="3803650"/>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Line 18"/>
            <p:cNvSpPr>
              <a:spLocks noChangeShapeType="1"/>
            </p:cNvSpPr>
            <p:nvPr/>
          </p:nvSpPr>
          <p:spPr bwMode="auto">
            <a:xfrm>
              <a:off x="5634038" y="3803650"/>
              <a:ext cx="85725"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Rectangle 19"/>
            <p:cNvSpPr>
              <a:spLocks noChangeArrowheads="1"/>
            </p:cNvSpPr>
            <p:nvPr/>
          </p:nvSpPr>
          <p:spPr bwMode="auto">
            <a:xfrm>
              <a:off x="528638" y="3702050"/>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62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 name="Line 20"/>
            <p:cNvSpPr>
              <a:spLocks noChangeShapeType="1"/>
            </p:cNvSpPr>
            <p:nvPr/>
          </p:nvSpPr>
          <p:spPr bwMode="auto">
            <a:xfrm flipH="1">
              <a:off x="863601" y="3252788"/>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Line 21"/>
            <p:cNvSpPr>
              <a:spLocks noChangeShapeType="1"/>
            </p:cNvSpPr>
            <p:nvPr/>
          </p:nvSpPr>
          <p:spPr bwMode="auto">
            <a:xfrm>
              <a:off x="5634038" y="3252788"/>
              <a:ext cx="85725"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Rectangle 22"/>
            <p:cNvSpPr>
              <a:spLocks noChangeArrowheads="1"/>
            </p:cNvSpPr>
            <p:nvPr/>
          </p:nvSpPr>
          <p:spPr bwMode="auto">
            <a:xfrm>
              <a:off x="528638" y="3151188"/>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64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 name="Line 23"/>
            <p:cNvSpPr>
              <a:spLocks noChangeShapeType="1"/>
            </p:cNvSpPr>
            <p:nvPr/>
          </p:nvSpPr>
          <p:spPr bwMode="auto">
            <a:xfrm flipH="1">
              <a:off x="863601" y="2701925"/>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60" name="Line 24"/>
            <p:cNvSpPr>
              <a:spLocks noChangeShapeType="1"/>
            </p:cNvSpPr>
            <p:nvPr/>
          </p:nvSpPr>
          <p:spPr bwMode="auto">
            <a:xfrm>
              <a:off x="5634038" y="2701925"/>
              <a:ext cx="85725"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61" name="Rectangle 25"/>
            <p:cNvSpPr>
              <a:spLocks noChangeArrowheads="1"/>
            </p:cNvSpPr>
            <p:nvPr/>
          </p:nvSpPr>
          <p:spPr bwMode="auto">
            <a:xfrm>
              <a:off x="528638" y="2600325"/>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66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562" name="Line 26"/>
            <p:cNvSpPr>
              <a:spLocks noChangeShapeType="1"/>
            </p:cNvSpPr>
            <p:nvPr/>
          </p:nvSpPr>
          <p:spPr bwMode="auto">
            <a:xfrm flipH="1">
              <a:off x="863601" y="2151063"/>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65" name="Line 27"/>
            <p:cNvSpPr>
              <a:spLocks noChangeShapeType="1"/>
            </p:cNvSpPr>
            <p:nvPr/>
          </p:nvSpPr>
          <p:spPr bwMode="auto">
            <a:xfrm>
              <a:off x="5634038" y="2151063"/>
              <a:ext cx="85725"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66" name="Rectangle 28"/>
            <p:cNvSpPr>
              <a:spLocks noChangeArrowheads="1"/>
            </p:cNvSpPr>
            <p:nvPr/>
          </p:nvSpPr>
          <p:spPr bwMode="auto">
            <a:xfrm>
              <a:off x="528638" y="2049463"/>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68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567" name="Line 29"/>
            <p:cNvSpPr>
              <a:spLocks noChangeShapeType="1"/>
            </p:cNvSpPr>
            <p:nvPr/>
          </p:nvSpPr>
          <p:spPr bwMode="auto">
            <a:xfrm flipH="1">
              <a:off x="863601" y="1600200"/>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68" name="Line 30"/>
            <p:cNvSpPr>
              <a:spLocks noChangeShapeType="1"/>
            </p:cNvSpPr>
            <p:nvPr/>
          </p:nvSpPr>
          <p:spPr bwMode="auto">
            <a:xfrm>
              <a:off x="5634038" y="1600200"/>
              <a:ext cx="85725"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69" name="Rectangle 31"/>
            <p:cNvSpPr>
              <a:spLocks noChangeArrowheads="1"/>
            </p:cNvSpPr>
            <p:nvPr/>
          </p:nvSpPr>
          <p:spPr bwMode="auto">
            <a:xfrm>
              <a:off x="528638" y="1498600"/>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570" name="Line 32"/>
            <p:cNvSpPr>
              <a:spLocks noChangeShapeType="1"/>
            </p:cNvSpPr>
            <p:nvPr/>
          </p:nvSpPr>
          <p:spPr bwMode="auto">
            <a:xfrm flipH="1">
              <a:off x="863601" y="1049338"/>
              <a:ext cx="88900"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71" name="Line 33"/>
            <p:cNvSpPr>
              <a:spLocks noChangeShapeType="1"/>
            </p:cNvSpPr>
            <p:nvPr/>
          </p:nvSpPr>
          <p:spPr bwMode="auto">
            <a:xfrm>
              <a:off x="5634038" y="1049338"/>
              <a:ext cx="85725"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72" name="Rectangle 34"/>
            <p:cNvSpPr>
              <a:spLocks noChangeArrowheads="1"/>
            </p:cNvSpPr>
            <p:nvPr/>
          </p:nvSpPr>
          <p:spPr bwMode="auto">
            <a:xfrm>
              <a:off x="528638" y="947738"/>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72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573" name="Rectangle 35"/>
            <p:cNvSpPr>
              <a:spLocks noChangeArrowheads="1"/>
            </p:cNvSpPr>
            <p:nvPr/>
          </p:nvSpPr>
          <p:spPr bwMode="auto">
            <a:xfrm rot="16200000">
              <a:off x="-1474227" y="3252401"/>
              <a:ext cx="362919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Actual yield of double-cross hybrids</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574" name="Line 36"/>
            <p:cNvSpPr>
              <a:spLocks noChangeShapeType="1"/>
            </p:cNvSpPr>
            <p:nvPr/>
          </p:nvSpPr>
          <p:spPr bwMode="auto">
            <a:xfrm>
              <a:off x="952501" y="5730875"/>
              <a:ext cx="4681538"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75" name="Line 37"/>
            <p:cNvSpPr>
              <a:spLocks noChangeShapeType="1"/>
            </p:cNvSpPr>
            <p:nvPr/>
          </p:nvSpPr>
          <p:spPr bwMode="auto">
            <a:xfrm>
              <a:off x="952501" y="1049338"/>
              <a:ext cx="4681538"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76" name="Line 38"/>
            <p:cNvSpPr>
              <a:spLocks noChangeShapeType="1"/>
            </p:cNvSpPr>
            <p:nvPr/>
          </p:nvSpPr>
          <p:spPr bwMode="auto">
            <a:xfrm>
              <a:off x="1227138" y="573087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77" name="Line 39"/>
            <p:cNvSpPr>
              <a:spLocks noChangeShapeType="1"/>
            </p:cNvSpPr>
            <p:nvPr/>
          </p:nvSpPr>
          <p:spPr bwMode="auto">
            <a:xfrm flipV="1">
              <a:off x="1227138" y="96202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78" name="Rectangle 40"/>
            <p:cNvSpPr>
              <a:spLocks noChangeArrowheads="1"/>
            </p:cNvSpPr>
            <p:nvPr/>
          </p:nvSpPr>
          <p:spPr bwMode="auto">
            <a:xfrm>
              <a:off x="1069976" y="5840413"/>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56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579" name="Line 41"/>
            <p:cNvSpPr>
              <a:spLocks noChangeShapeType="1"/>
            </p:cNvSpPr>
            <p:nvPr/>
          </p:nvSpPr>
          <p:spPr bwMode="auto">
            <a:xfrm>
              <a:off x="1778001" y="573087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80" name="Line 42"/>
            <p:cNvSpPr>
              <a:spLocks noChangeShapeType="1"/>
            </p:cNvSpPr>
            <p:nvPr/>
          </p:nvSpPr>
          <p:spPr bwMode="auto">
            <a:xfrm flipV="1">
              <a:off x="1778001" y="96202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81" name="Rectangle 43"/>
            <p:cNvSpPr>
              <a:spLocks noChangeArrowheads="1"/>
            </p:cNvSpPr>
            <p:nvPr/>
          </p:nvSpPr>
          <p:spPr bwMode="auto">
            <a:xfrm>
              <a:off x="1620838" y="5840413"/>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58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582" name="Line 44"/>
            <p:cNvSpPr>
              <a:spLocks noChangeShapeType="1"/>
            </p:cNvSpPr>
            <p:nvPr/>
          </p:nvSpPr>
          <p:spPr bwMode="auto">
            <a:xfrm>
              <a:off x="2328863" y="573087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83" name="Line 45"/>
            <p:cNvSpPr>
              <a:spLocks noChangeShapeType="1"/>
            </p:cNvSpPr>
            <p:nvPr/>
          </p:nvSpPr>
          <p:spPr bwMode="auto">
            <a:xfrm flipV="1">
              <a:off x="2328863" y="96202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84" name="Rectangle 46"/>
            <p:cNvSpPr>
              <a:spLocks noChangeArrowheads="1"/>
            </p:cNvSpPr>
            <p:nvPr/>
          </p:nvSpPr>
          <p:spPr bwMode="auto">
            <a:xfrm>
              <a:off x="2171701" y="5840413"/>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585" name="Line 47"/>
            <p:cNvSpPr>
              <a:spLocks noChangeShapeType="1"/>
            </p:cNvSpPr>
            <p:nvPr/>
          </p:nvSpPr>
          <p:spPr bwMode="auto">
            <a:xfrm>
              <a:off x="2879726" y="573087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86" name="Line 48"/>
            <p:cNvSpPr>
              <a:spLocks noChangeShapeType="1"/>
            </p:cNvSpPr>
            <p:nvPr/>
          </p:nvSpPr>
          <p:spPr bwMode="auto">
            <a:xfrm flipV="1">
              <a:off x="2879726" y="96202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87" name="Rectangle 49"/>
            <p:cNvSpPr>
              <a:spLocks noChangeArrowheads="1"/>
            </p:cNvSpPr>
            <p:nvPr/>
          </p:nvSpPr>
          <p:spPr bwMode="auto">
            <a:xfrm>
              <a:off x="2722563" y="5840413"/>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62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588" name="Line 50"/>
            <p:cNvSpPr>
              <a:spLocks noChangeShapeType="1"/>
            </p:cNvSpPr>
            <p:nvPr/>
          </p:nvSpPr>
          <p:spPr bwMode="auto">
            <a:xfrm>
              <a:off x="3430588" y="573087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89" name="Line 51"/>
            <p:cNvSpPr>
              <a:spLocks noChangeShapeType="1"/>
            </p:cNvSpPr>
            <p:nvPr/>
          </p:nvSpPr>
          <p:spPr bwMode="auto">
            <a:xfrm flipV="1">
              <a:off x="3430588" y="96202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90" name="Rectangle 52"/>
            <p:cNvSpPr>
              <a:spLocks noChangeArrowheads="1"/>
            </p:cNvSpPr>
            <p:nvPr/>
          </p:nvSpPr>
          <p:spPr bwMode="auto">
            <a:xfrm>
              <a:off x="3273426" y="5840413"/>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64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591" name="Line 53"/>
            <p:cNvSpPr>
              <a:spLocks noChangeShapeType="1"/>
            </p:cNvSpPr>
            <p:nvPr/>
          </p:nvSpPr>
          <p:spPr bwMode="auto">
            <a:xfrm>
              <a:off x="3981451" y="573087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92" name="Line 54"/>
            <p:cNvSpPr>
              <a:spLocks noChangeShapeType="1"/>
            </p:cNvSpPr>
            <p:nvPr/>
          </p:nvSpPr>
          <p:spPr bwMode="auto">
            <a:xfrm flipV="1">
              <a:off x="3981451" y="96202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93" name="Rectangle 55"/>
            <p:cNvSpPr>
              <a:spLocks noChangeArrowheads="1"/>
            </p:cNvSpPr>
            <p:nvPr/>
          </p:nvSpPr>
          <p:spPr bwMode="auto">
            <a:xfrm>
              <a:off x="3824288" y="5840413"/>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66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594" name="Line 56"/>
            <p:cNvSpPr>
              <a:spLocks noChangeShapeType="1"/>
            </p:cNvSpPr>
            <p:nvPr/>
          </p:nvSpPr>
          <p:spPr bwMode="auto">
            <a:xfrm>
              <a:off x="4532313" y="573087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95" name="Line 57"/>
            <p:cNvSpPr>
              <a:spLocks noChangeShapeType="1"/>
            </p:cNvSpPr>
            <p:nvPr/>
          </p:nvSpPr>
          <p:spPr bwMode="auto">
            <a:xfrm flipV="1">
              <a:off x="4532313" y="96202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96" name="Rectangle 58"/>
            <p:cNvSpPr>
              <a:spLocks noChangeArrowheads="1"/>
            </p:cNvSpPr>
            <p:nvPr/>
          </p:nvSpPr>
          <p:spPr bwMode="auto">
            <a:xfrm>
              <a:off x="4375151" y="5840413"/>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68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597" name="Line 59"/>
            <p:cNvSpPr>
              <a:spLocks noChangeShapeType="1"/>
            </p:cNvSpPr>
            <p:nvPr/>
          </p:nvSpPr>
          <p:spPr bwMode="auto">
            <a:xfrm>
              <a:off x="5083176" y="573087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98" name="Line 60"/>
            <p:cNvSpPr>
              <a:spLocks noChangeShapeType="1"/>
            </p:cNvSpPr>
            <p:nvPr/>
          </p:nvSpPr>
          <p:spPr bwMode="auto">
            <a:xfrm flipV="1">
              <a:off x="5083176" y="96202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599" name="Rectangle 61"/>
            <p:cNvSpPr>
              <a:spLocks noChangeArrowheads="1"/>
            </p:cNvSpPr>
            <p:nvPr/>
          </p:nvSpPr>
          <p:spPr bwMode="auto">
            <a:xfrm>
              <a:off x="4926013" y="5840413"/>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600" name="Line 62"/>
            <p:cNvSpPr>
              <a:spLocks noChangeShapeType="1"/>
            </p:cNvSpPr>
            <p:nvPr/>
          </p:nvSpPr>
          <p:spPr bwMode="auto">
            <a:xfrm>
              <a:off x="5634038" y="573087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601" name="Line 63"/>
            <p:cNvSpPr>
              <a:spLocks noChangeShapeType="1"/>
            </p:cNvSpPr>
            <p:nvPr/>
          </p:nvSpPr>
          <p:spPr bwMode="auto">
            <a:xfrm flipV="1">
              <a:off x="5634038" y="962025"/>
              <a:ext cx="0" cy="8731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602" name="Rectangle 64"/>
            <p:cNvSpPr>
              <a:spLocks noChangeArrowheads="1"/>
            </p:cNvSpPr>
            <p:nvPr/>
          </p:nvSpPr>
          <p:spPr bwMode="auto">
            <a:xfrm>
              <a:off x="5476876" y="5840413"/>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72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603" name="Rectangle 65"/>
            <p:cNvSpPr>
              <a:spLocks noChangeArrowheads="1"/>
            </p:cNvSpPr>
            <p:nvPr/>
          </p:nvSpPr>
          <p:spPr bwMode="auto">
            <a:xfrm>
              <a:off x="1838326" y="6045200"/>
              <a:ext cx="279153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C00000"/>
                  </a:solidFill>
                  <a:effectLst/>
                  <a:latin typeface="Arial" panose="020B0604020202020204" pitchFamily="34" charset="0"/>
                </a:rPr>
                <a:t>Predicted</a:t>
              </a:r>
              <a:r>
                <a:rPr kumimoji="0" lang="en-GB" altLang="en-US" sz="1800" b="0" i="0" u="none" strike="noStrike" cap="none" normalizeH="0" baseline="0" dirty="0">
                  <a:ln>
                    <a:noFill/>
                  </a:ln>
                  <a:solidFill>
                    <a:srgbClr val="000000"/>
                  </a:solidFill>
                  <a:effectLst/>
                  <a:latin typeface="Arial" panose="020B0604020202020204" pitchFamily="34" charset="0"/>
                </a:rPr>
                <a:t> from GCA effects</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604" name="Line 66"/>
            <p:cNvSpPr>
              <a:spLocks noChangeShapeType="1"/>
            </p:cNvSpPr>
            <p:nvPr/>
          </p:nvSpPr>
          <p:spPr bwMode="auto">
            <a:xfrm flipV="1">
              <a:off x="2513013" y="2663825"/>
              <a:ext cx="1247775" cy="1449388"/>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605" name="Oval 67"/>
            <p:cNvSpPr>
              <a:spLocks noChangeArrowheads="1"/>
            </p:cNvSpPr>
            <p:nvPr/>
          </p:nvSpPr>
          <p:spPr bwMode="auto">
            <a:xfrm>
              <a:off x="3040063" y="1862138"/>
              <a:ext cx="138113" cy="138113"/>
            </a:xfrm>
            <a:prstGeom prst="ellipse">
              <a:avLst/>
            </a:prstGeom>
            <a:solidFill>
              <a:srgbClr val="000000"/>
            </a:solidFill>
            <a:ln w="285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606" name="Oval 68"/>
            <p:cNvSpPr>
              <a:spLocks noChangeArrowheads="1"/>
            </p:cNvSpPr>
            <p:nvPr/>
          </p:nvSpPr>
          <p:spPr bwMode="auto">
            <a:xfrm>
              <a:off x="3040063" y="3624263"/>
              <a:ext cx="138113" cy="138113"/>
            </a:xfrm>
            <a:prstGeom prst="ellipse">
              <a:avLst/>
            </a:prstGeom>
            <a:solidFill>
              <a:srgbClr val="000000"/>
            </a:solidFill>
            <a:ln w="285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607" name="Oval 69"/>
            <p:cNvSpPr>
              <a:spLocks noChangeArrowheads="1"/>
            </p:cNvSpPr>
            <p:nvPr/>
          </p:nvSpPr>
          <p:spPr bwMode="auto">
            <a:xfrm>
              <a:off x="3040063" y="3735388"/>
              <a:ext cx="138113" cy="138113"/>
            </a:xfrm>
            <a:prstGeom prst="ellipse">
              <a:avLst/>
            </a:prstGeom>
            <a:solidFill>
              <a:srgbClr val="000000"/>
            </a:solidFill>
            <a:ln w="285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608" name="Oval 70"/>
            <p:cNvSpPr>
              <a:spLocks noChangeArrowheads="1"/>
            </p:cNvSpPr>
            <p:nvPr/>
          </p:nvSpPr>
          <p:spPr bwMode="auto">
            <a:xfrm>
              <a:off x="2443163" y="2908300"/>
              <a:ext cx="139700" cy="139700"/>
            </a:xfrm>
            <a:prstGeom prst="ellipse">
              <a:avLst/>
            </a:prstGeom>
            <a:solidFill>
              <a:srgbClr val="FF0000"/>
            </a:solidFill>
            <a:ln w="2857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609" name="Oval 71"/>
            <p:cNvSpPr>
              <a:spLocks noChangeArrowheads="1"/>
            </p:cNvSpPr>
            <p:nvPr/>
          </p:nvSpPr>
          <p:spPr bwMode="auto">
            <a:xfrm>
              <a:off x="2443163" y="4341813"/>
              <a:ext cx="139700" cy="138113"/>
            </a:xfrm>
            <a:prstGeom prst="ellipse">
              <a:avLst/>
            </a:prstGeom>
            <a:solidFill>
              <a:srgbClr val="FF0000"/>
            </a:solidFill>
            <a:ln w="2857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610" name="Oval 72"/>
            <p:cNvSpPr>
              <a:spLocks noChangeArrowheads="1"/>
            </p:cNvSpPr>
            <p:nvPr/>
          </p:nvSpPr>
          <p:spPr bwMode="auto">
            <a:xfrm>
              <a:off x="2443163" y="5386388"/>
              <a:ext cx="139700" cy="138113"/>
            </a:xfrm>
            <a:prstGeom prst="ellipse">
              <a:avLst/>
            </a:prstGeom>
            <a:solidFill>
              <a:srgbClr val="FF0000"/>
            </a:solidFill>
            <a:ln w="2857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611" name="Oval 73"/>
            <p:cNvSpPr>
              <a:spLocks noChangeArrowheads="1"/>
            </p:cNvSpPr>
            <p:nvPr/>
          </p:nvSpPr>
          <p:spPr bwMode="auto">
            <a:xfrm>
              <a:off x="3081338" y="1228725"/>
              <a:ext cx="138113" cy="138113"/>
            </a:xfrm>
            <a:prstGeom prst="ellipse">
              <a:avLst/>
            </a:prstGeom>
            <a:solidFill>
              <a:srgbClr val="0000FF"/>
            </a:solidFill>
            <a:ln w="28575">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612" name="Oval 74"/>
            <p:cNvSpPr>
              <a:spLocks noChangeArrowheads="1"/>
            </p:cNvSpPr>
            <p:nvPr/>
          </p:nvSpPr>
          <p:spPr bwMode="auto">
            <a:xfrm>
              <a:off x="3081338" y="4808538"/>
              <a:ext cx="138113" cy="138113"/>
            </a:xfrm>
            <a:prstGeom prst="ellipse">
              <a:avLst/>
            </a:prstGeom>
            <a:solidFill>
              <a:srgbClr val="0000FF"/>
            </a:solidFill>
            <a:ln w="28575">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613" name="Oval 75"/>
            <p:cNvSpPr>
              <a:spLocks noChangeArrowheads="1"/>
            </p:cNvSpPr>
            <p:nvPr/>
          </p:nvSpPr>
          <p:spPr bwMode="auto">
            <a:xfrm>
              <a:off x="3081338" y="4835525"/>
              <a:ext cx="138113" cy="138113"/>
            </a:xfrm>
            <a:prstGeom prst="ellipse">
              <a:avLst/>
            </a:prstGeom>
            <a:solidFill>
              <a:srgbClr val="0000FF"/>
            </a:solidFill>
            <a:ln w="28575">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614" name="Oval 76"/>
            <p:cNvSpPr>
              <a:spLocks noChangeArrowheads="1"/>
            </p:cNvSpPr>
            <p:nvPr/>
          </p:nvSpPr>
          <p:spPr bwMode="auto">
            <a:xfrm>
              <a:off x="3268663" y="2027238"/>
              <a:ext cx="139700" cy="138113"/>
            </a:xfrm>
            <a:prstGeom prst="ellipse">
              <a:avLst/>
            </a:prstGeom>
            <a:solidFill>
              <a:srgbClr val="800080"/>
            </a:solidFill>
            <a:ln w="2857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615" name="Oval 77"/>
            <p:cNvSpPr>
              <a:spLocks noChangeArrowheads="1"/>
            </p:cNvSpPr>
            <p:nvPr/>
          </p:nvSpPr>
          <p:spPr bwMode="auto">
            <a:xfrm>
              <a:off x="3268663" y="2908300"/>
              <a:ext cx="139700" cy="139700"/>
            </a:xfrm>
            <a:prstGeom prst="ellipse">
              <a:avLst/>
            </a:prstGeom>
            <a:solidFill>
              <a:srgbClr val="800080"/>
            </a:solidFill>
            <a:ln w="2857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616" name="Oval 78"/>
            <p:cNvSpPr>
              <a:spLocks noChangeArrowheads="1"/>
            </p:cNvSpPr>
            <p:nvPr/>
          </p:nvSpPr>
          <p:spPr bwMode="auto">
            <a:xfrm>
              <a:off x="3268663" y="2716213"/>
              <a:ext cx="139700" cy="138113"/>
            </a:xfrm>
            <a:prstGeom prst="ellipse">
              <a:avLst/>
            </a:prstGeom>
            <a:solidFill>
              <a:srgbClr val="800080"/>
            </a:solidFill>
            <a:ln w="2857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617" name="Oval 79"/>
            <p:cNvSpPr>
              <a:spLocks noChangeArrowheads="1"/>
            </p:cNvSpPr>
            <p:nvPr/>
          </p:nvSpPr>
          <p:spPr bwMode="auto">
            <a:xfrm>
              <a:off x="3692526" y="1476375"/>
              <a:ext cx="138113" cy="138113"/>
            </a:xfrm>
            <a:prstGeom prst="ellipse">
              <a:avLst/>
            </a:prstGeom>
            <a:solidFill>
              <a:srgbClr val="008000"/>
            </a:solidFill>
            <a:ln w="2857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618" name="Oval 80"/>
            <p:cNvSpPr>
              <a:spLocks noChangeArrowheads="1"/>
            </p:cNvSpPr>
            <p:nvPr/>
          </p:nvSpPr>
          <p:spPr bwMode="auto">
            <a:xfrm>
              <a:off x="3692526" y="3735388"/>
              <a:ext cx="138113" cy="138113"/>
            </a:xfrm>
            <a:prstGeom prst="ellipse">
              <a:avLst/>
            </a:prstGeom>
            <a:solidFill>
              <a:srgbClr val="008000"/>
            </a:solidFill>
            <a:ln w="2857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619" name="Oval 81"/>
            <p:cNvSpPr>
              <a:spLocks noChangeArrowheads="1"/>
            </p:cNvSpPr>
            <p:nvPr/>
          </p:nvSpPr>
          <p:spPr bwMode="auto">
            <a:xfrm>
              <a:off x="3692526" y="3541713"/>
              <a:ext cx="138113" cy="138113"/>
            </a:xfrm>
            <a:prstGeom prst="ellipse">
              <a:avLst/>
            </a:prstGeom>
            <a:solidFill>
              <a:srgbClr val="008000"/>
            </a:solidFill>
            <a:ln w="28575">
              <a:solidFill>
                <a:srgbClr val="008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620" name="Rectangle 82"/>
            <p:cNvSpPr>
              <a:spLocks noChangeArrowheads="1"/>
            </p:cNvSpPr>
            <p:nvPr/>
          </p:nvSpPr>
          <p:spPr bwMode="auto">
            <a:xfrm>
              <a:off x="987426" y="1096963"/>
              <a:ext cx="1352934"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100" b="0" i="0" u="none" strike="noStrike" cap="none" normalizeH="0" baseline="0" dirty="0">
                  <a:ln>
                    <a:noFill/>
                  </a:ln>
                  <a:solidFill>
                    <a:srgbClr val="000000"/>
                  </a:solidFill>
                  <a:effectLst/>
                  <a:latin typeface="Arial" panose="020B0604020202020204" pitchFamily="34" charset="0"/>
                </a:rPr>
                <a:t>r=0.382n.s.</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sp>
        <p:nvSpPr>
          <p:cNvPr id="10" name="TextBox 9"/>
          <p:cNvSpPr txBox="1"/>
          <p:nvPr/>
        </p:nvSpPr>
        <p:spPr>
          <a:xfrm>
            <a:off x="6186753" y="1191049"/>
            <a:ext cx="5863167" cy="544764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Each </a:t>
            </a:r>
            <a:r>
              <a:rPr lang="en-GB" dirty="0">
                <a:solidFill>
                  <a:srgbClr val="7030A0"/>
                </a:solidFill>
                <a:latin typeface="Arial" panose="020B0604020202020204" pitchFamily="34" charset="0"/>
                <a:cs typeface="Arial" panose="020B0604020202020204" pitchFamily="34" charset="0"/>
              </a:rPr>
              <a:t>4</a:t>
            </a:r>
            <a:r>
              <a:rPr lang="en-GB" dirty="0">
                <a:latin typeface="Arial" panose="020B0604020202020204" pitchFamily="34" charset="0"/>
                <a:cs typeface="Arial" panose="020B0604020202020204" pitchFamily="34" charset="0"/>
              </a:rPr>
              <a:t>-way hybrid was </a:t>
            </a:r>
            <a:r>
              <a:rPr lang="en-GB" dirty="0">
                <a:solidFill>
                  <a:srgbClr val="C00000"/>
                </a:solidFill>
                <a:latin typeface="Arial" panose="020B0604020202020204" pitchFamily="34" charset="0"/>
                <a:cs typeface="Arial" panose="020B0604020202020204" pitchFamily="34" charset="0"/>
              </a:rPr>
              <a:t>predicted</a:t>
            </a:r>
            <a:r>
              <a:rPr lang="en-GB" dirty="0">
                <a:latin typeface="Arial" panose="020B0604020202020204" pitchFamily="34" charset="0"/>
                <a:cs typeface="Arial" panose="020B0604020202020204" pitchFamily="34" charset="0"/>
              </a:rPr>
              <a:t> from the mean of the pertinent 4 GCA-effects. </a:t>
            </a:r>
          </a:p>
          <a:p>
            <a:r>
              <a:rPr lang="en-GB" dirty="0">
                <a:solidFill>
                  <a:srgbClr val="0000FF"/>
                </a:solidFill>
                <a:latin typeface="Arial" panose="020B0604020202020204" pitchFamily="34" charset="0"/>
                <a:cs typeface="Arial" panose="020B0604020202020204" pitchFamily="34" charset="0"/>
              </a:rPr>
              <a:t>F1(23-</a:t>
            </a:r>
            <a:r>
              <a:rPr lang="en-GB" i="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24</a:t>
            </a:r>
            <a:r>
              <a:rPr lang="en-GB" dirty="0">
                <a:solidFill>
                  <a:srgbClr val="0000FF"/>
                </a:solidFill>
                <a:latin typeface="Arial" panose="020B0604020202020204" pitchFamily="34" charset="0"/>
                <a:cs typeface="Arial" panose="020B0604020202020204" pitchFamily="34" charset="0"/>
              </a:rPr>
              <a:t>)x(26x27)</a:t>
            </a:r>
            <a:r>
              <a:rPr lang="en-GB" dirty="0">
                <a:latin typeface="Arial" panose="020B0604020202020204" pitchFamily="34" charset="0"/>
                <a:cs typeface="Arial" panose="020B0604020202020204" pitchFamily="34" charset="0"/>
              </a:rPr>
              <a:t> =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½</a:t>
            </a:r>
            <a:r>
              <a:rPr lang="en-GB" dirty="0">
                <a:latin typeface="Arial" panose="020B0604020202020204" pitchFamily="34" charset="0"/>
                <a:cs typeface="Arial" panose="020B0604020202020204" pitchFamily="34" charset="0"/>
              </a:rPr>
              <a:t> (GCA</a:t>
            </a:r>
            <a:r>
              <a:rPr lang="en-GB" baseline="-25000" dirty="0">
                <a:latin typeface="Arial" panose="020B0604020202020204" pitchFamily="34" charset="0"/>
                <a:cs typeface="Arial" panose="020B0604020202020204" pitchFamily="34" charset="0"/>
              </a:rPr>
              <a:t>2.3</a:t>
            </a:r>
            <a:r>
              <a:rPr lang="en-GB" dirty="0">
                <a:latin typeface="Arial" panose="020B0604020202020204" pitchFamily="34" charset="0"/>
                <a:cs typeface="Arial" panose="020B0604020202020204" pitchFamily="34" charset="0"/>
              </a:rPr>
              <a:t>+GCA</a:t>
            </a:r>
            <a:r>
              <a:rPr lang="en-GB" baseline="-25000" dirty="0">
                <a:latin typeface="Arial" panose="020B0604020202020204" pitchFamily="34" charset="0"/>
                <a:cs typeface="Arial" panose="020B0604020202020204" pitchFamily="34" charset="0"/>
              </a:rPr>
              <a:t>2.4</a:t>
            </a:r>
            <a:r>
              <a:rPr lang="en-GB" dirty="0">
                <a:latin typeface="Arial" panose="020B0604020202020204" pitchFamily="34" charset="0"/>
                <a:cs typeface="Arial" panose="020B0604020202020204" pitchFamily="34" charset="0"/>
              </a:rPr>
              <a:t>+GCA</a:t>
            </a:r>
            <a:r>
              <a:rPr lang="en-GB" baseline="-25000" dirty="0">
                <a:latin typeface="Arial" panose="020B0604020202020204" pitchFamily="34" charset="0"/>
                <a:cs typeface="Arial" panose="020B0604020202020204" pitchFamily="34" charset="0"/>
              </a:rPr>
              <a:t>2.6</a:t>
            </a:r>
            <a:r>
              <a:rPr lang="en-GB" dirty="0">
                <a:latin typeface="Arial" panose="020B0604020202020204" pitchFamily="34" charset="0"/>
                <a:cs typeface="Arial" panose="020B0604020202020204" pitchFamily="34" charset="0"/>
              </a:rPr>
              <a:t>+GC</a:t>
            </a:r>
            <a:r>
              <a:rPr lang="en-GB" baseline="-25000" dirty="0">
                <a:latin typeface="Arial" panose="020B0604020202020204" pitchFamily="34" charset="0"/>
                <a:cs typeface="Arial" panose="020B0604020202020204" pitchFamily="34" charset="0"/>
              </a:rPr>
              <a:t>2.7</a:t>
            </a:r>
            <a:r>
              <a:rPr lang="en-GB" dirty="0">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F1(23-26)x(</a:t>
            </a:r>
            <a:r>
              <a:rPr lang="en-GB" i="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24</a:t>
            </a:r>
            <a:r>
              <a:rPr lang="en-GB" dirty="0">
                <a:solidFill>
                  <a:srgbClr val="0000FF"/>
                </a:solidFill>
                <a:latin typeface="Arial" panose="020B0604020202020204" pitchFamily="34" charset="0"/>
                <a:cs typeface="Arial" panose="020B0604020202020204" pitchFamily="34" charset="0"/>
              </a:rPr>
              <a:t>x27)</a:t>
            </a:r>
            <a:r>
              <a:rPr lang="en-GB" dirty="0">
                <a:latin typeface="Arial" panose="020B0604020202020204" pitchFamily="34" charset="0"/>
                <a:cs typeface="Arial" panose="020B0604020202020204" pitchFamily="34" charset="0"/>
              </a:rPr>
              <a:t> = </a:t>
            </a:r>
            <a:r>
              <a:rPr lang="en-GB" dirty="0">
                <a:solidFill>
                  <a:srgbClr val="0000FF"/>
                </a:solidFill>
                <a:latin typeface="Arial" panose="020B0604020202020204" pitchFamily="34" charset="0"/>
                <a:cs typeface="Arial" panose="020B0604020202020204" pitchFamily="34" charset="0"/>
              </a:rPr>
              <a:t>F1(23x27)x(</a:t>
            </a:r>
            <a:r>
              <a:rPr lang="en-GB" i="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24</a:t>
            </a:r>
            <a:r>
              <a:rPr lang="en-GB" dirty="0">
                <a:solidFill>
                  <a:srgbClr val="0000FF"/>
                </a:solidFill>
                <a:latin typeface="Arial" panose="020B0604020202020204" pitchFamily="34" charset="0"/>
                <a:cs typeface="Arial" panose="020B0604020202020204" pitchFamily="34" charset="0"/>
              </a:rPr>
              <a:t>x26) </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hm</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By the way, why is it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½</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and why not </a:t>
            </a:r>
            <a:r>
              <a:rPr lang="en-GB" dirty="0">
                <a:solidFill>
                  <a:srgbClr val="7030A0"/>
                </a:solidFill>
                <a:latin typeface="Arial" panose="020B0604020202020204" pitchFamily="34" charset="0"/>
                <a:cs typeface="Arial" panose="020B0604020202020204" pitchFamily="34" charset="0"/>
              </a:rPr>
              <a:t>¼</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hm</a:t>
            </a:r>
            <a:r>
              <a:rPr lang="en-GB"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 see: The </a:t>
            </a:r>
            <a:r>
              <a:rPr lang="en-GB" dirty="0">
                <a:solidFill>
                  <a:srgbClr val="C00000"/>
                </a:solidFill>
                <a:latin typeface="Arial" panose="020B0604020202020204" pitchFamily="34" charset="0"/>
                <a:cs typeface="Arial" panose="020B0604020202020204" pitchFamily="34" charset="0"/>
              </a:rPr>
              <a:t>predicted</a:t>
            </a:r>
            <a:r>
              <a:rPr lang="en-GB" dirty="0">
                <a:latin typeface="Arial" panose="020B0604020202020204" pitchFamily="34" charset="0"/>
                <a:cs typeface="Arial" panose="020B0604020202020204" pitchFamily="34" charset="0"/>
              </a:rPr>
              <a:t> performances were calculated using the GCA data yet ignoring SCA. Therefore, those three 4W hybrids which are based on the same set of four lines showed the same three </a:t>
            </a:r>
            <a:r>
              <a:rPr lang="en-GB" dirty="0">
                <a:solidFill>
                  <a:srgbClr val="C00000"/>
                </a:solidFill>
                <a:latin typeface="Arial" panose="020B0604020202020204" pitchFamily="34" charset="0"/>
                <a:cs typeface="Arial" panose="020B0604020202020204" pitchFamily="34" charset="0"/>
              </a:rPr>
              <a:t>predicted</a:t>
            </a:r>
            <a:r>
              <a:rPr lang="en-GB" dirty="0">
                <a:latin typeface="Arial" panose="020B0604020202020204" pitchFamily="34" charset="0"/>
                <a:cs typeface="Arial" panose="020B0604020202020204" pitchFamily="34" charset="0"/>
              </a:rPr>
              <a:t> values (three </a:t>
            </a:r>
            <a:r>
              <a:rPr lang="en-GB" dirty="0">
                <a:solidFill>
                  <a:srgbClr val="FF0000"/>
                </a:solidFill>
                <a:latin typeface="Arial" panose="020B0604020202020204" pitchFamily="34" charset="0"/>
                <a:cs typeface="Arial" panose="020B0604020202020204" pitchFamily="34" charset="0"/>
              </a:rPr>
              <a:t>red</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blue</a:t>
            </a:r>
            <a:r>
              <a:rPr lang="en-GB" dirty="0">
                <a:latin typeface="Arial" panose="020B0604020202020204" pitchFamily="34" charset="0"/>
                <a:cs typeface="Arial" panose="020B0604020202020204" pitchFamily="34" charset="0"/>
              </a:rPr>
              <a:t>, black, </a:t>
            </a:r>
            <a:r>
              <a:rPr lang="en-GB" dirty="0">
                <a:solidFill>
                  <a:srgbClr val="7030A0"/>
                </a:solidFill>
                <a:latin typeface="Arial" panose="020B0604020202020204" pitchFamily="34" charset="0"/>
                <a:cs typeface="Arial" panose="020B0604020202020204" pitchFamily="34" charset="0"/>
              </a:rPr>
              <a:t>violet,</a:t>
            </a:r>
            <a:r>
              <a:rPr lang="en-GB" dirty="0">
                <a:solidFill>
                  <a:srgbClr val="006000"/>
                </a:solidFill>
                <a:latin typeface="Arial" panose="020B0604020202020204" pitchFamily="34" charset="0"/>
                <a:cs typeface="Arial" panose="020B0604020202020204" pitchFamily="34" charset="0"/>
              </a:rPr>
              <a:t> green,</a:t>
            </a:r>
            <a:r>
              <a:rPr lang="en-GB" dirty="0">
                <a:latin typeface="Arial" panose="020B0604020202020204" pitchFamily="34" charset="0"/>
                <a:cs typeface="Arial" panose="020B0604020202020204" pitchFamily="34" charset="0"/>
              </a:rPr>
              <a:t> respectively). Yet, the actual three 4W-hybrids differed, probably mainly due to different SCA effects realized (of course due to experimental error, too).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correlation was correspondingly quite low. </a:t>
            </a:r>
            <a:r>
              <a:rPr lang="en-GB" dirty="0">
                <a:solidFill>
                  <a:schemeClr val="tx1">
                    <a:lumMod val="50000"/>
                    <a:lumOff val="50000"/>
                  </a:schemeClr>
                </a:solidFill>
                <a:latin typeface="Arial" panose="020B0604020202020204" pitchFamily="34" charset="0"/>
                <a:cs typeface="Arial" panose="020B0604020202020204" pitchFamily="34" charset="0"/>
              </a:rPr>
              <a:t>Yet, again, on the other side, GCA is much cheaper to get than SCA (‘get SCA’ means to test all the 2-way hybrids that can be made from a set of lines; that is expensive indeed)</a:t>
            </a:r>
            <a:r>
              <a:rPr lang="en-GB" dirty="0">
                <a:latin typeface="Arial" panose="020B0604020202020204" pitchFamily="34" charset="0"/>
                <a:cs typeface="Arial" panose="020B0604020202020204" pitchFamily="34" charset="0"/>
              </a:rPr>
              <a:t>. </a:t>
            </a:r>
          </a:p>
        </p:txBody>
      </p:sp>
      <p:sp>
        <p:nvSpPr>
          <p:cNvPr id="7" name="TextBox 6"/>
          <p:cNvSpPr txBox="1"/>
          <p:nvPr/>
        </p:nvSpPr>
        <p:spPr>
          <a:xfrm>
            <a:off x="72001" y="6419402"/>
            <a:ext cx="421882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https://doi.org/10.1515/9783110837520</a:t>
            </a:r>
          </a:p>
        </p:txBody>
      </p:sp>
      <p:sp>
        <p:nvSpPr>
          <p:cNvPr id="85" name="Right Triangle 4">
            <a:extLst>
              <a:ext uri="{FF2B5EF4-FFF2-40B4-BE49-F238E27FC236}">
                <a16:creationId xmlns:a16="http://schemas.microsoft.com/office/drawing/2014/main" id="{7FAFAC2D-ABE2-46E7-A781-35914DBB207C}"/>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Textfeld 5">
            <a:extLst>
              <a:ext uri="{FF2B5EF4-FFF2-40B4-BE49-F238E27FC236}">
                <a16:creationId xmlns:a16="http://schemas.microsoft.com/office/drawing/2014/main" id="{53A25953-A61C-405A-80E3-7993CBE1DBF6}"/>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32876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250728773"/>
              </p:ext>
            </p:extLst>
          </p:nvPr>
        </p:nvGraphicFramePr>
        <p:xfrm>
          <a:off x="122241" y="3805984"/>
          <a:ext cx="5722249" cy="3238123"/>
        </p:xfrm>
        <a:graphic>
          <a:graphicData uri="http://schemas.openxmlformats.org/presentationml/2006/ole">
            <mc:AlternateContent xmlns:mc="http://schemas.openxmlformats.org/markup-compatibility/2006">
              <mc:Choice xmlns:v="urn:schemas-microsoft-com:vml" Requires="v">
                <p:oleObj spid="_x0000_s9548" name="Document" r:id="rId3" imgW="5960676" imgH="3373045" progId="Word.Document.12">
                  <p:link updateAutomatic="1"/>
                </p:oleObj>
              </mc:Choice>
              <mc:Fallback>
                <p:oleObj name="Document" r:id="rId3" imgW="5960676" imgH="3373045" progId="Word.Document.12">
                  <p:link updateAutomatic="1"/>
                  <p:pic>
                    <p:nvPicPr>
                      <p:cNvPr id="0" name=""/>
                      <p:cNvPicPr/>
                      <p:nvPr/>
                    </p:nvPicPr>
                    <p:blipFill>
                      <a:blip r:embed="rId4"/>
                      <a:stretch>
                        <a:fillRect/>
                      </a:stretch>
                    </p:blipFill>
                    <p:spPr>
                      <a:xfrm>
                        <a:off x="122241" y="3805984"/>
                        <a:ext cx="5722249" cy="3238123"/>
                      </a:xfrm>
                      <a:prstGeom prst="rect">
                        <a:avLst/>
                      </a:prstGeom>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703711427"/>
              </p:ext>
            </p:extLst>
          </p:nvPr>
        </p:nvGraphicFramePr>
        <p:xfrm>
          <a:off x="122241" y="560389"/>
          <a:ext cx="7243822" cy="5672302"/>
        </p:xfrm>
        <a:graphic>
          <a:graphicData uri="http://schemas.openxmlformats.org/presentationml/2006/ole">
            <mc:AlternateContent xmlns:mc="http://schemas.openxmlformats.org/markup-compatibility/2006">
              <mc:Choice xmlns:v="urn:schemas-microsoft-com:vml" Requires="v">
                <p:oleObj spid="_x0000_s9549" name="Document" r:id="rId5" imgW="5749065" imgH="4501827" progId="Word.Document.12">
                  <p:link updateAutomatic="1"/>
                </p:oleObj>
              </mc:Choice>
              <mc:Fallback>
                <p:oleObj name="Document" r:id="rId5" imgW="5749065" imgH="4501827" progId="Word.Document.12">
                  <p:link updateAutomatic="1"/>
                  <p:pic>
                    <p:nvPicPr>
                      <p:cNvPr id="0" name=""/>
                      <p:cNvPicPr/>
                      <p:nvPr/>
                    </p:nvPicPr>
                    <p:blipFill>
                      <a:blip r:embed="rId6"/>
                      <a:stretch>
                        <a:fillRect/>
                      </a:stretch>
                    </p:blipFill>
                    <p:spPr>
                      <a:xfrm>
                        <a:off x="122241" y="560389"/>
                        <a:ext cx="7243822" cy="5672302"/>
                      </a:xfrm>
                      <a:prstGeom prst="rect">
                        <a:avLst/>
                      </a:prstGeom>
                    </p:spPr>
                  </p:pic>
                </p:oleObj>
              </mc:Fallback>
            </mc:AlternateContent>
          </a:graphicData>
        </a:graphic>
      </p:graphicFrame>
      <p:sp>
        <p:nvSpPr>
          <p:cNvPr id="3" name="Rechteck 2"/>
          <p:cNvSpPr/>
          <p:nvPr/>
        </p:nvSpPr>
        <p:spPr>
          <a:xfrm>
            <a:off x="72000" y="16073"/>
            <a:ext cx="120018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Let us imagine a second* locus for these four inbred lines. </a:t>
            </a:r>
            <a:r>
              <a:rPr lang="en-GB" sz="2400" dirty="0">
                <a:solidFill>
                  <a:srgbClr val="0000FF"/>
                </a:solidFill>
                <a:latin typeface="Arial" panose="020B0604020202020204" pitchFamily="34" charset="0"/>
                <a:cs typeface="Arial" panose="020B0604020202020204" pitchFamily="34" charset="0"/>
              </a:rPr>
              <a:t>A blue locus</a:t>
            </a:r>
            <a:r>
              <a:rPr lang="en-GB" sz="2400" dirty="0">
                <a:latin typeface="Arial" panose="020B0604020202020204" pitchFamily="34" charset="0"/>
                <a:cs typeface="Arial" panose="020B0604020202020204" pitchFamily="34" charset="0"/>
              </a:rPr>
              <a:t>, </a:t>
            </a:r>
            <a:r>
              <a:rPr lang="en-GB" sz="2400" dirty="0">
                <a:solidFill>
                  <a:srgbClr val="FF0000"/>
                </a:solidFill>
                <a:latin typeface="Arial" panose="020B0604020202020204" pitchFamily="34" charset="0"/>
                <a:cs typeface="Arial" panose="020B0604020202020204" pitchFamily="34" charset="0"/>
              </a:rPr>
              <a:t>a red one</a:t>
            </a:r>
            <a:r>
              <a:rPr lang="en-GB" sz="2400" dirty="0">
                <a:latin typeface="Arial" panose="020B0604020202020204" pitchFamily="34" charset="0"/>
                <a:cs typeface="Arial" panose="020B0604020202020204" pitchFamily="34" charset="0"/>
              </a:rPr>
              <a:t>.</a:t>
            </a:r>
          </a:p>
        </p:txBody>
      </p:sp>
      <p:sp>
        <p:nvSpPr>
          <p:cNvPr id="8" name="Textfeld 7"/>
          <p:cNvSpPr txBox="1"/>
          <p:nvPr/>
        </p:nvSpPr>
        <p:spPr>
          <a:xfrm>
            <a:off x="6128951" y="851329"/>
            <a:ext cx="5944916"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used yield data of four single cross hybrids as basis for </a:t>
            </a:r>
            <a:r>
              <a:rPr lang="en-GB" dirty="0">
                <a:solidFill>
                  <a:srgbClr val="C00000"/>
                </a:solidFill>
                <a:latin typeface="Arial" panose="020B0604020202020204" pitchFamily="34" charset="0"/>
                <a:cs typeface="Arial" panose="020B0604020202020204" pitchFamily="34" charset="0"/>
              </a:rPr>
              <a:t>prediction</a:t>
            </a:r>
            <a:r>
              <a:rPr lang="en-GB" dirty="0">
                <a:latin typeface="Arial" panose="020B0604020202020204" pitchFamily="34" charset="0"/>
                <a:cs typeface="Arial" panose="020B0604020202020204" pitchFamily="34" charset="0"/>
              </a:rPr>
              <a:t> – one of those four is e.g. the cross between line 23 and line 24. In that single cross hybrid, as example, all individuals are </a:t>
            </a:r>
            <a:r>
              <a:rPr lang="en-GB" dirty="0">
                <a:solidFill>
                  <a:srgbClr val="0000FF"/>
                </a:solidFill>
                <a:latin typeface="Arial" panose="020B0604020202020204" pitchFamily="34" charset="0"/>
                <a:cs typeface="Arial" panose="020B0604020202020204" pitchFamily="34" charset="0"/>
              </a:rPr>
              <a:t>A1A2</a:t>
            </a:r>
            <a:r>
              <a:rPr lang="en-GB" dirty="0">
                <a:latin typeface="Arial" panose="020B0604020202020204" pitchFamily="34" charset="0"/>
                <a:cs typeface="Arial" panose="020B0604020202020204" pitchFamily="34" charset="0"/>
              </a:rPr>
              <a:t> / </a:t>
            </a:r>
            <a:r>
              <a:rPr lang="en-GB" dirty="0">
                <a:solidFill>
                  <a:srgbClr val="FF0000"/>
                </a:solidFill>
                <a:latin typeface="Arial" panose="020B0604020202020204" pitchFamily="34" charset="0"/>
                <a:cs typeface="Arial" panose="020B0604020202020204" pitchFamily="34" charset="0"/>
              </a:rPr>
              <a:t>B1B2</a:t>
            </a:r>
            <a:r>
              <a:rPr lang="en-GB" dirty="0">
                <a:latin typeface="Arial" panose="020B0604020202020204" pitchFamily="34" charset="0"/>
                <a:cs typeface="Arial" panose="020B0604020202020204" pitchFamily="34" charset="0"/>
              </a:rPr>
              <a:t> / </a:t>
            </a:r>
            <a:r>
              <a:rPr lang="en-GB" dirty="0">
                <a:solidFill>
                  <a:schemeClr val="tx1">
                    <a:lumMod val="50000"/>
                    <a:lumOff val="50000"/>
                  </a:schemeClr>
                </a:solidFill>
                <a:latin typeface="Arial" panose="020B0604020202020204" pitchFamily="34" charset="0"/>
                <a:cs typeface="Arial" panose="020B0604020202020204" pitchFamily="34" charset="0"/>
              </a:rPr>
              <a:t>C1C2</a:t>
            </a:r>
            <a:r>
              <a:rPr lang="en-GB" dirty="0">
                <a:latin typeface="Arial" panose="020B0604020202020204" pitchFamily="34" charset="0"/>
                <a:cs typeface="Arial" panose="020B0604020202020204" pitchFamily="34" charset="0"/>
              </a:rPr>
              <a:t> / </a:t>
            </a:r>
            <a:r>
              <a:rPr lang="en-GB" dirty="0">
                <a:solidFill>
                  <a:schemeClr val="tx1">
                    <a:lumMod val="50000"/>
                    <a:lumOff val="50000"/>
                  </a:schemeClr>
                </a:solidFill>
                <a:latin typeface="Arial" panose="020B0604020202020204" pitchFamily="34" charset="0"/>
                <a:cs typeface="Arial" panose="020B0604020202020204" pitchFamily="34" charset="0"/>
              </a:rPr>
              <a:t>D1D2</a:t>
            </a:r>
            <a:r>
              <a:rPr lang="en-GB" dirty="0">
                <a:latin typeface="Arial" panose="020B0604020202020204" pitchFamily="34" charset="0"/>
                <a:cs typeface="Arial" panose="020B0604020202020204" pitchFamily="34" charset="0"/>
              </a:rPr>
              <a:t> … and so on for all heterozygous loci. But when crossing F1(23x24) with e.g. F1(26x27), offspring from crossing are not only the four grey-indicated cells (see bottom left) but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all the 16 </a:t>
            </a:r>
            <a:r>
              <a:rPr lang="en-GB" dirty="0">
                <a:latin typeface="Arial" panose="020B0604020202020204" pitchFamily="34" charset="0"/>
                <a:cs typeface="Arial" panose="020B0604020202020204" pitchFamily="34" charset="0"/>
              </a:rPr>
              <a:t>combinations. The </a:t>
            </a:r>
            <a:r>
              <a:rPr lang="en-GB" dirty="0">
                <a:solidFill>
                  <a:srgbClr val="0000FF"/>
                </a:solidFill>
                <a:latin typeface="Arial" panose="020B0604020202020204" pitchFamily="34" charset="0"/>
                <a:cs typeface="Arial" panose="020B0604020202020204" pitchFamily="34" charset="0"/>
              </a:rPr>
              <a:t>A1A3</a:t>
            </a:r>
            <a:r>
              <a:rPr lang="en-GB" dirty="0">
                <a:latin typeface="Arial" panose="020B0604020202020204" pitchFamily="34" charset="0"/>
                <a:cs typeface="Arial" panose="020B0604020202020204" pitchFamily="34" charset="0"/>
              </a:rPr>
              <a:t> heterozygote may be </a:t>
            </a:r>
            <a:r>
              <a:rPr lang="en-GB" dirty="0">
                <a:solidFill>
                  <a:srgbClr val="FF0000"/>
                </a:solidFill>
                <a:latin typeface="Arial" panose="020B0604020202020204" pitchFamily="34" charset="0"/>
                <a:cs typeface="Arial" panose="020B0604020202020204" pitchFamily="34" charset="0"/>
              </a:rPr>
              <a:t>B1</a:t>
            </a:r>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B3</a:t>
            </a:r>
            <a:r>
              <a:rPr lang="en-GB" dirty="0">
                <a:latin typeface="Arial" panose="020B0604020202020204" pitchFamily="34" charset="0"/>
                <a:cs typeface="Arial" panose="020B0604020202020204" pitchFamily="34" charset="0"/>
              </a:rPr>
              <a:t>-heterozygous at the second locus as well as </a:t>
            </a:r>
            <a:r>
              <a:rPr lang="en-GB" dirty="0">
                <a:solidFill>
                  <a:srgbClr val="FF0000"/>
                </a:solidFill>
                <a:latin typeface="Arial" panose="020B0604020202020204" pitchFamily="34" charset="0"/>
                <a:cs typeface="Arial" panose="020B0604020202020204" pitchFamily="34" charset="0"/>
              </a:rPr>
              <a:t>B1</a:t>
            </a:r>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B4</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et cetera et cetera</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 well, if, as an example, … if the genetic impact of the 1-locus genotype </a:t>
            </a:r>
            <a:r>
              <a:rPr lang="en-GB" dirty="0">
                <a:solidFill>
                  <a:srgbClr val="0000FF"/>
                </a:solidFill>
                <a:latin typeface="Arial" panose="020B0604020202020204" pitchFamily="34" charset="0"/>
                <a:cs typeface="Arial" panose="020B0604020202020204" pitchFamily="34" charset="0"/>
              </a:rPr>
              <a:t>A1A3</a:t>
            </a:r>
            <a:r>
              <a:rPr lang="en-GB" dirty="0">
                <a:latin typeface="Arial" panose="020B0604020202020204" pitchFamily="34" charset="0"/>
                <a:cs typeface="Arial" panose="020B0604020202020204" pitchFamily="34" charset="0"/>
              </a:rPr>
              <a:t> on the trait is different in case of being accompanied by the 1-locus genotype </a:t>
            </a:r>
            <a:r>
              <a:rPr lang="en-GB" dirty="0">
                <a:solidFill>
                  <a:srgbClr val="FF0000"/>
                </a:solidFill>
                <a:latin typeface="Arial" panose="020B0604020202020204" pitchFamily="34" charset="0"/>
                <a:cs typeface="Arial" panose="020B0604020202020204" pitchFamily="34" charset="0"/>
              </a:rPr>
              <a:t>B1</a:t>
            </a:r>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B3</a:t>
            </a:r>
            <a:r>
              <a:rPr lang="en-GB" dirty="0">
                <a:latin typeface="Arial" panose="020B0604020202020204" pitchFamily="34" charset="0"/>
                <a:cs typeface="Arial" panose="020B0604020202020204" pitchFamily="34" charset="0"/>
              </a:rPr>
              <a:t> instead of by </a:t>
            </a:r>
            <a:r>
              <a:rPr lang="en-GB" dirty="0">
                <a:solidFill>
                  <a:srgbClr val="FF0000"/>
                </a:solidFill>
                <a:latin typeface="Arial" panose="020B0604020202020204" pitchFamily="34" charset="0"/>
                <a:cs typeface="Arial" panose="020B0604020202020204" pitchFamily="34" charset="0"/>
              </a:rPr>
              <a:t>B1</a:t>
            </a:r>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B4</a:t>
            </a:r>
            <a:r>
              <a:rPr lang="en-GB" dirty="0">
                <a:latin typeface="Arial" panose="020B0604020202020204" pitchFamily="34" charset="0"/>
                <a:cs typeface="Arial" panose="020B0604020202020204" pitchFamily="34" charset="0"/>
              </a:rPr>
              <a:t>, well, </a:t>
            </a:r>
            <a:r>
              <a:rPr lang="en-GB" dirty="0">
                <a:solidFill>
                  <a:srgbClr val="0000FF"/>
                </a:solidFill>
                <a:latin typeface="Arial" panose="020B0604020202020204" pitchFamily="34" charset="0"/>
                <a:cs typeface="Arial" panose="020B0604020202020204" pitchFamily="34" charset="0"/>
              </a:rPr>
              <a:t>then </a:t>
            </a:r>
            <a:r>
              <a:rPr lang="en-GB" dirty="0">
                <a:latin typeface="Arial" panose="020B0604020202020204" pitchFamily="34" charset="0"/>
                <a:cs typeface="Arial" panose="020B0604020202020204" pitchFamily="34" charset="0"/>
              </a:rPr>
              <a:t>it makes a difference!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Then! ... the </a:t>
            </a:r>
            <a:r>
              <a:rPr lang="en-GB" dirty="0">
                <a:solidFill>
                  <a:srgbClr val="C00000"/>
                </a:solidFill>
                <a:latin typeface="Arial" panose="020B0604020202020204" pitchFamily="34" charset="0"/>
                <a:cs typeface="Arial" panose="020B0604020202020204" pitchFamily="34" charset="0"/>
              </a:rPr>
              <a:t>prediction</a:t>
            </a:r>
            <a:r>
              <a:rPr lang="en-GB" dirty="0">
                <a:latin typeface="Arial" panose="020B0604020202020204" pitchFamily="34" charset="0"/>
                <a:cs typeface="Arial" panose="020B0604020202020204" pitchFamily="34" charset="0"/>
              </a:rPr>
              <a:t> of the here-considered 4-way hybrid as average only of the four grey 2-way hybrids was naïve.</a:t>
            </a:r>
          </a:p>
          <a:p>
            <a:r>
              <a:rPr lang="en-GB" dirty="0">
                <a:latin typeface="Arial" panose="020B0604020202020204" pitchFamily="34" charset="0"/>
                <a:cs typeface="Arial" panose="020B0604020202020204" pitchFamily="34" charset="0"/>
              </a:rPr>
              <a:t>Reason: Then ... we neglected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Epistasis</a:t>
            </a:r>
            <a:r>
              <a:rPr lang="en-GB" dirty="0">
                <a:latin typeface="Arial" panose="020B0604020202020204" pitchFamily="34" charset="0"/>
                <a:cs typeface="Arial" panose="020B0604020202020204" pitchFamily="34" charset="0"/>
              </a:rPr>
              <a:t> – you knew it already, true?</a:t>
            </a:r>
          </a:p>
        </p:txBody>
      </p:sp>
      <p:cxnSp>
        <p:nvCxnSpPr>
          <p:cNvPr id="7" name="Straight Arrow Connector 6"/>
          <p:cNvCxnSpPr/>
          <p:nvPr/>
        </p:nvCxnSpPr>
        <p:spPr>
          <a:xfrm>
            <a:off x="924285" y="4888333"/>
            <a:ext cx="2940909" cy="0"/>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916047" y="5425045"/>
            <a:ext cx="2940909" cy="0"/>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extfeld 5">
            <a:extLst>
              <a:ext uri="{FF2B5EF4-FFF2-40B4-BE49-F238E27FC236}">
                <a16:creationId xmlns:a16="http://schemas.microsoft.com/office/drawing/2014/main" id="{03434A6A-A5B5-4E11-9AC7-DE0B979A62BB}"/>
              </a:ext>
            </a:extLst>
          </p:cNvPr>
          <p:cNvSpPr txBox="1"/>
          <p:nvPr/>
        </p:nvSpPr>
        <p:spPr>
          <a:xfrm>
            <a:off x="11262804" y="28810"/>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33</a:t>
            </a:fld>
            <a:endParaRPr lang="en-GB" sz="24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1ED96B0-D197-453A-A315-E3EA8ADD7855}"/>
              </a:ext>
            </a:extLst>
          </p:cNvPr>
          <p:cNvSpPr txBox="1"/>
          <p:nvPr/>
        </p:nvSpPr>
        <p:spPr>
          <a:xfrm>
            <a:off x="2876365" y="6197548"/>
            <a:ext cx="3191124"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200" dirty="0">
                <a:latin typeface="Arial" panose="020B0604020202020204" pitchFamily="34" charset="0"/>
                <a:cs typeface="Arial" panose="020B0604020202020204" pitchFamily="34" charset="0"/>
              </a:rPr>
              <a:t>*You of course know that you have to – as you ponder this topic – imagine more than 2 loci, yield is </a:t>
            </a:r>
            <a:r>
              <a:rPr lang="en-GB" sz="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poly</a:t>
            </a:r>
            <a:r>
              <a:rPr lang="en-GB" sz="1200" dirty="0">
                <a:latin typeface="Arial" panose="020B0604020202020204" pitchFamily="34" charset="0"/>
                <a:cs typeface="Arial" panose="020B0604020202020204" pitchFamily="34" charset="0"/>
              </a:rPr>
              <a:t>genic, </a:t>
            </a:r>
            <a:r>
              <a:rPr lang="en-GB" sz="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poly</a:t>
            </a:r>
            <a:r>
              <a:rPr lang="en-GB" sz="1200" dirty="0">
                <a:latin typeface="Arial" panose="020B0604020202020204" pitchFamily="34" charset="0"/>
                <a:cs typeface="Arial" panose="020B0604020202020204" pitchFamily="34" charset="0"/>
              </a:rPr>
              <a:t> means </a:t>
            </a:r>
            <a:r>
              <a:rPr lang="en-GB" sz="1200" dirty="0">
                <a:solidFill>
                  <a:srgbClr val="7030A0"/>
                </a:solidFill>
                <a:latin typeface="Arial" panose="020B0604020202020204" pitchFamily="34" charset="0"/>
                <a:cs typeface="Arial" panose="020B0604020202020204" pitchFamily="34" charset="0"/>
              </a:rPr>
              <a:t>many</a:t>
            </a:r>
            <a:r>
              <a:rPr lang="en-GB" sz="1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321811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2000" y="588182"/>
            <a:ext cx="7060320" cy="523432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18" name="Object 17"/>
          <p:cNvGraphicFramePr>
            <a:graphicFrameLocks noChangeAspect="1"/>
          </p:cNvGraphicFramePr>
          <p:nvPr>
            <p:extLst>
              <p:ext uri="{D42A27DB-BD31-4B8C-83A1-F6EECF244321}">
                <p14:modId xmlns:p14="http://schemas.microsoft.com/office/powerpoint/2010/main" val="3724608366"/>
              </p:ext>
            </p:extLst>
          </p:nvPr>
        </p:nvGraphicFramePr>
        <p:xfrm>
          <a:off x="71438" y="842963"/>
          <a:ext cx="7015162" cy="5175250"/>
        </p:xfrm>
        <a:graphic>
          <a:graphicData uri="http://schemas.openxmlformats.org/presentationml/2006/ole">
            <mc:AlternateContent xmlns:mc="http://schemas.openxmlformats.org/markup-compatibility/2006">
              <mc:Choice xmlns:v="urn:schemas-microsoft-com:vml" Requires="v">
                <p:oleObj spid="_x0000_s14480" name="Document" r:id="rId3" imgW="5749065" imgH="4239763" progId="Word.Document.12">
                  <p:link updateAutomatic="1"/>
                </p:oleObj>
              </mc:Choice>
              <mc:Fallback>
                <p:oleObj name="Document" r:id="rId3" imgW="5749065" imgH="4239763" progId="Word.Document.12">
                  <p:link updateAutomatic="1"/>
                  <p:pic>
                    <p:nvPicPr>
                      <p:cNvPr id="0" name=""/>
                      <p:cNvPicPr/>
                      <p:nvPr/>
                    </p:nvPicPr>
                    <p:blipFill>
                      <a:blip r:embed="rId4"/>
                      <a:stretch>
                        <a:fillRect/>
                      </a:stretch>
                    </p:blipFill>
                    <p:spPr>
                      <a:xfrm>
                        <a:off x="71438" y="842963"/>
                        <a:ext cx="7015162" cy="5175250"/>
                      </a:xfrm>
                      <a:prstGeom prst="rect">
                        <a:avLst/>
                      </a:prstGeom>
                    </p:spPr>
                  </p:pic>
                </p:oleObj>
              </mc:Fallback>
            </mc:AlternateContent>
          </a:graphicData>
        </a:graphic>
      </p:graphicFrame>
      <p:sp>
        <p:nvSpPr>
          <p:cNvPr id="5" name="TextBox 4"/>
          <p:cNvSpPr txBox="1"/>
          <p:nvPr/>
        </p:nvSpPr>
        <p:spPr>
          <a:xfrm>
            <a:off x="72000" y="36000"/>
            <a:ext cx="120354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Find out by yourself; </a:t>
            </a:r>
            <a:r>
              <a:rPr lang="en-GB" sz="2400" dirty="0">
                <a:solidFill>
                  <a:srgbClr val="C00000"/>
                </a:solidFill>
                <a:latin typeface="Arial" panose="020B0604020202020204" pitchFamily="34" charset="0"/>
                <a:cs typeface="Arial" panose="020B0604020202020204" pitchFamily="34" charset="0"/>
              </a:rPr>
              <a:t>predict </a:t>
            </a:r>
            <a:r>
              <a:rPr lang="en-GB" sz="2400" dirty="0">
                <a:latin typeface="Arial" panose="020B0604020202020204" pitchFamily="34" charset="0"/>
                <a:cs typeface="Arial" panose="020B0604020202020204" pitchFamily="34" charset="0"/>
              </a:rPr>
              <a:t>yield of corresponding three-way hybrids! </a:t>
            </a:r>
            <a:endParaRPr lang="en-GB" dirty="0">
              <a:latin typeface="Arial" panose="020B0604020202020204" pitchFamily="34" charset="0"/>
              <a:cs typeface="Arial" panose="020B0604020202020204" pitchFamily="34" charset="0"/>
            </a:endParaRPr>
          </a:p>
        </p:txBody>
      </p:sp>
      <p:sp>
        <p:nvSpPr>
          <p:cNvPr id="2" name="TextBox 1"/>
          <p:cNvSpPr txBox="1"/>
          <p:nvPr/>
        </p:nvSpPr>
        <p:spPr>
          <a:xfrm>
            <a:off x="48855" y="5892619"/>
            <a:ext cx="7060327"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If you divide anything by 3 here, then you are on the wrong track ;-)</a:t>
            </a:r>
          </a:p>
          <a:p>
            <a:r>
              <a:rPr lang="en-GB" dirty="0">
                <a:latin typeface="Arial" panose="020B0604020202020204" pitchFamily="34" charset="0"/>
                <a:cs typeface="Arial" panose="020B0604020202020204" pitchFamily="34" charset="0"/>
              </a:rPr>
              <a:t>DOI 10.1515/9783110837520</a:t>
            </a:r>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50792" y="3728261"/>
            <a:ext cx="4094942" cy="1948544"/>
          </a:xfrm>
          <a:prstGeom prst="rect">
            <a:avLst/>
          </a:prstGeom>
          <a:effectLst>
            <a:outerShdw blurRad="50800" dist="38100" dir="2700000" algn="tl" rotWithShape="0">
              <a:prstClr val="black">
                <a:alpha val="40000"/>
              </a:prstClr>
            </a:outerShdw>
          </a:effectLst>
        </p:spPr>
      </p:pic>
      <p:sp>
        <p:nvSpPr>
          <p:cNvPr id="12" name="TextBox 11"/>
          <p:cNvSpPr txBox="1"/>
          <p:nvPr/>
        </p:nvSpPr>
        <p:spPr>
          <a:xfrm>
            <a:off x="6072021" y="5397990"/>
            <a:ext cx="100831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SY</a:t>
            </a:r>
          </a:p>
        </p:txBody>
      </p:sp>
      <p:sp>
        <p:nvSpPr>
          <p:cNvPr id="7" name="TextBox 6"/>
          <p:cNvSpPr txBox="1"/>
          <p:nvPr/>
        </p:nvSpPr>
        <p:spPr>
          <a:xfrm>
            <a:off x="7199377" y="906639"/>
            <a:ext cx="4908104" cy="56323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3-way hybrids can be </a:t>
            </a:r>
            <a:r>
              <a:rPr lang="en-GB" dirty="0">
                <a:solidFill>
                  <a:srgbClr val="C00000"/>
                </a:solidFill>
                <a:latin typeface="Arial" panose="020B0604020202020204" pitchFamily="34" charset="0"/>
                <a:cs typeface="Arial" panose="020B0604020202020204" pitchFamily="34" charset="0"/>
              </a:rPr>
              <a:t>predicted</a:t>
            </a:r>
            <a:r>
              <a:rPr lang="en-GB" dirty="0">
                <a:latin typeface="Arial" panose="020B0604020202020204" pitchFamily="34" charset="0"/>
                <a:cs typeface="Arial" panose="020B0604020202020204" pitchFamily="34" charset="0"/>
              </a:rPr>
              <a:t> in a similar way from </a:t>
            </a:r>
            <a:r>
              <a:rPr lang="en-GB" dirty="0">
                <a:solidFill>
                  <a:schemeClr val="tx1">
                    <a:lumMod val="50000"/>
                    <a:lumOff val="50000"/>
                  </a:schemeClr>
                </a:solidFill>
                <a:latin typeface="Arial" panose="020B0604020202020204" pitchFamily="34" charset="0"/>
                <a:cs typeface="Arial" panose="020B0604020202020204" pitchFamily="34" charset="0"/>
              </a:rPr>
              <a:t>either GCA alone or </a:t>
            </a:r>
            <a:r>
              <a:rPr lang="en-GB" dirty="0">
                <a:latin typeface="Arial" panose="020B0604020202020204" pitchFamily="34" charset="0"/>
                <a:cs typeface="Arial" panose="020B0604020202020204" pitchFamily="34" charset="0"/>
              </a:rPr>
              <a:t>from data of ‘their’ 2-way hybrids, and again we have the question whether Epistasis needs to be con-</a:t>
            </a:r>
            <a:r>
              <a:rPr lang="en-GB" dirty="0" err="1">
                <a:latin typeface="Arial" panose="020B0604020202020204" pitchFamily="34" charset="0"/>
                <a:cs typeface="Arial" panose="020B0604020202020204" pitchFamily="34" charset="0"/>
              </a:rPr>
              <a:t>sidered</a:t>
            </a:r>
            <a:r>
              <a:rPr lang="en-GB" dirty="0">
                <a:latin typeface="Arial" panose="020B0604020202020204" pitchFamily="34" charset="0"/>
                <a:cs typeface="Arial" panose="020B0604020202020204" pitchFamily="34" charset="0"/>
              </a:rPr>
              <a:t>. You will want to find out how and hence complete the table by yourself. </a:t>
            </a:r>
            <a:r>
              <a:rPr lang="en-GB" dirty="0">
                <a:solidFill>
                  <a:schemeClr val="tx1">
                    <a:lumMod val="50000"/>
                    <a:lumOff val="50000"/>
                  </a:schemeClr>
                </a:solidFill>
                <a:latin typeface="Arial" panose="020B0604020202020204" pitchFamily="34" charset="0"/>
                <a:cs typeface="Arial" panose="020B0604020202020204" pitchFamily="34" charset="0"/>
              </a:rPr>
              <a:t>Data from realized yields of such 3-ways are alas, not available in this source.</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When </a:t>
            </a:r>
            <a:r>
              <a:rPr lang="en-GB" dirty="0">
                <a:solidFill>
                  <a:srgbClr val="C00000"/>
                </a:solidFill>
                <a:latin typeface="Arial" panose="020B0604020202020204" pitchFamily="34" charset="0"/>
                <a:cs typeface="Arial" panose="020B0604020202020204" pitchFamily="34" charset="0"/>
              </a:rPr>
              <a:t>predicting</a:t>
            </a:r>
            <a:r>
              <a:rPr lang="en-GB" dirty="0">
                <a:latin typeface="Arial" panose="020B0604020202020204" pitchFamily="34" charset="0"/>
                <a:cs typeface="Arial" panose="020B0604020202020204" pitchFamily="34" charset="0"/>
              </a:rPr>
              <a:t> such non-homogeneous hybrids (3-way, 4-way) from homogeneous hybrids (2-way), we of course neglect (in addition to Epistasis) the potential effects of such crop-stand-heterogeneity. There may be competition within non-homogeneous hybrids between their somewhat different individuals; this may be different from the competition effects among ‘same’-genotype individuals in homogeneous (2-way cross) stands. </a:t>
            </a:r>
            <a:endParaRPr lang="en-GB" dirty="0"/>
          </a:p>
        </p:txBody>
      </p:sp>
      <p:sp>
        <p:nvSpPr>
          <p:cNvPr id="9" name="Textfeld 5">
            <a:extLst>
              <a:ext uri="{FF2B5EF4-FFF2-40B4-BE49-F238E27FC236}">
                <a16:creationId xmlns:a16="http://schemas.microsoft.com/office/drawing/2014/main" id="{C8B4BD63-C51F-4032-9169-FADBCCB08226}"/>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8943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500" y="1393842"/>
            <a:ext cx="8309572" cy="507615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0" name="Object 9"/>
          <p:cNvGraphicFramePr>
            <a:graphicFrameLocks noChangeAspect="1"/>
          </p:cNvGraphicFramePr>
          <p:nvPr>
            <p:extLst>
              <p:ext uri="{D42A27DB-BD31-4B8C-83A1-F6EECF244321}">
                <p14:modId xmlns:p14="http://schemas.microsoft.com/office/powerpoint/2010/main" val="969393789"/>
              </p:ext>
            </p:extLst>
          </p:nvPr>
        </p:nvGraphicFramePr>
        <p:xfrm>
          <a:off x="112713" y="1452563"/>
          <a:ext cx="8261350" cy="4908550"/>
        </p:xfrm>
        <a:graphic>
          <a:graphicData uri="http://schemas.openxmlformats.org/presentationml/2006/ole">
            <mc:AlternateContent xmlns:mc="http://schemas.openxmlformats.org/markup-compatibility/2006">
              <mc:Choice xmlns:v="urn:schemas-microsoft-com:vml" Requires="v">
                <p:oleObj spid="_x0000_s10420" name="Document" r:id="rId3" imgW="8516458" imgH="5061060" progId="Word.Document.12">
                  <p:link updateAutomatic="1"/>
                </p:oleObj>
              </mc:Choice>
              <mc:Fallback>
                <p:oleObj name="Document" r:id="rId3" imgW="8516458" imgH="5061060" progId="Word.Document.12">
                  <p:link updateAutomatic="1"/>
                  <p:pic>
                    <p:nvPicPr>
                      <p:cNvPr id="10" name="Object 9"/>
                      <p:cNvPicPr/>
                      <p:nvPr/>
                    </p:nvPicPr>
                    <p:blipFill>
                      <a:blip r:embed="rId4"/>
                      <a:stretch>
                        <a:fillRect/>
                      </a:stretch>
                    </p:blipFill>
                    <p:spPr>
                      <a:xfrm>
                        <a:off x="112713" y="1452563"/>
                        <a:ext cx="8261350" cy="4908550"/>
                      </a:xfrm>
                      <a:prstGeom prst="rect">
                        <a:avLst/>
                      </a:prstGeom>
                    </p:spPr>
                  </p:pic>
                </p:oleObj>
              </mc:Fallback>
            </mc:AlternateContent>
          </a:graphicData>
        </a:graphic>
      </p:graphicFrame>
      <p:sp>
        <p:nvSpPr>
          <p:cNvPr id="9" name="TextBox 8"/>
          <p:cNvSpPr txBox="1"/>
          <p:nvPr/>
        </p:nvSpPr>
        <p:spPr>
          <a:xfrm>
            <a:off x="8432251" y="1668684"/>
            <a:ext cx="3649682" cy="480131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other words: We ask whether 2-ways, 3-ways or 4-ways differ from each other </a:t>
            </a:r>
            <a:r>
              <a:rPr lang="en-GB" dirty="0">
                <a:solidFill>
                  <a:srgbClr val="0000FF"/>
                </a:solidFill>
                <a:latin typeface="Arial" panose="020B0604020202020204" pitchFamily="34" charset="0"/>
                <a:cs typeface="Arial" panose="020B0604020202020204" pitchFamily="34" charset="0"/>
              </a:rPr>
              <a:t>as group</a:t>
            </a:r>
            <a:r>
              <a:rPr lang="en-GB" dirty="0">
                <a:latin typeface="Arial" panose="020B0604020202020204" pitchFamily="34" charset="0"/>
                <a:cs typeface="Arial" panose="020B0604020202020204" pitchFamily="34" charset="0"/>
              </a:rPr>
              <a:t>, if being bred from the same panel of lines.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already saw: Whether we look at the panel of (all) inbred lines or at the panel of (all) possible hybrids, they come from the same array of gametes and they </a:t>
            </a:r>
            <a:r>
              <a:rPr lang="en-GB" dirty="0">
                <a:solidFill>
                  <a:srgbClr val="0000FF"/>
                </a:solidFill>
                <a:latin typeface="Arial" panose="020B0604020202020204" pitchFamily="34" charset="0"/>
                <a:cs typeface="Arial" panose="020B0604020202020204" pitchFamily="34" charset="0"/>
              </a:rPr>
              <a:t>give</a:t>
            </a:r>
            <a:r>
              <a:rPr lang="en-GB" dirty="0">
                <a:latin typeface="Arial" panose="020B0604020202020204" pitchFamily="34" charset="0"/>
                <a:cs typeface="Arial" panose="020B0604020202020204" pitchFamily="34" charset="0"/>
              </a:rPr>
              <a:t> that same array of gametes (assume: LD=0).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have no change due to Selection, Mutation, Drift, Migration. Allele frequency stay constant. ¿</a:t>
            </a:r>
            <a:r>
              <a:rPr lang="en-GB" dirty="0" err="1">
                <a:latin typeface="Arial" panose="020B0604020202020204" pitchFamily="34" charset="0"/>
                <a:cs typeface="Arial" panose="020B0604020202020204" pitchFamily="34" charset="0"/>
              </a:rPr>
              <a:t>Todo</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claro</a:t>
            </a:r>
            <a:r>
              <a:rPr lang="en-GB" dirty="0">
                <a:latin typeface="Arial" panose="020B0604020202020204" pitchFamily="34" charset="0"/>
                <a:cs typeface="Arial" panose="020B0604020202020204" pitchFamily="34" charset="0"/>
              </a:rPr>
              <a:t>? </a:t>
            </a:r>
          </a:p>
        </p:txBody>
      </p:sp>
      <p:sp>
        <p:nvSpPr>
          <p:cNvPr id="8" name="TextBox 7"/>
          <p:cNvSpPr txBox="1"/>
          <p:nvPr/>
        </p:nvSpPr>
        <p:spPr>
          <a:xfrm>
            <a:off x="63500" y="29633"/>
            <a:ext cx="1201843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entire panel of all 2-ways which could be produced from a set of inbred lines: Would it - for its panel mean performances - differ from the </a:t>
            </a:r>
            <a:r>
              <a:rPr lang="en-GB" sz="2400" dirty="0">
                <a:solidFill>
                  <a:srgbClr val="C00000"/>
                </a:solidFill>
                <a:latin typeface="Arial" panose="020B0604020202020204" pitchFamily="34" charset="0"/>
                <a:cs typeface="Arial" panose="020B0604020202020204" pitchFamily="34" charset="0"/>
              </a:rPr>
              <a:t>mean</a:t>
            </a:r>
            <a:r>
              <a:rPr lang="en-GB" sz="2400" dirty="0">
                <a:latin typeface="Arial" panose="020B0604020202020204" pitchFamily="34" charset="0"/>
                <a:cs typeface="Arial" panose="020B0604020202020204" pitchFamily="34" charset="0"/>
              </a:rPr>
              <a:t> of all 3-ways or all 4-ways (that alternatively could be produced </a:t>
            </a:r>
            <a:r>
              <a:rPr lang="en-GB" sz="2400" dirty="0">
                <a:solidFill>
                  <a:srgbClr val="0000FF"/>
                </a:solidFill>
                <a:latin typeface="Arial" panose="020B0604020202020204" pitchFamily="34" charset="0"/>
                <a:cs typeface="Arial" panose="020B0604020202020204" pitchFamily="34" charset="0"/>
              </a:rPr>
              <a:t>from the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same</a:t>
            </a:r>
            <a:r>
              <a:rPr lang="en-GB" sz="2400" dirty="0">
                <a:solidFill>
                  <a:srgbClr val="0000FF"/>
                </a:solidFill>
                <a:latin typeface="Arial" panose="020B0604020202020204" pitchFamily="34" charset="0"/>
                <a:cs typeface="Arial" panose="020B0604020202020204" pitchFamily="34" charset="0"/>
              </a:rPr>
              <a:t> set</a:t>
            </a:r>
            <a:r>
              <a:rPr lang="en-GB" sz="2400" dirty="0">
                <a:latin typeface="Arial" panose="020B0604020202020204" pitchFamily="34" charset="0"/>
                <a:cs typeface="Arial" panose="020B0604020202020204" pitchFamily="34" charset="0"/>
              </a:rPr>
              <a:t> of inbred lines)? </a:t>
            </a:r>
          </a:p>
        </p:txBody>
      </p:sp>
      <p:sp>
        <p:nvSpPr>
          <p:cNvPr id="2" name="Rectangle 1"/>
          <p:cNvSpPr/>
          <p:nvPr/>
        </p:nvSpPr>
        <p:spPr>
          <a:xfrm>
            <a:off x="63500" y="1393842"/>
            <a:ext cx="8309572" cy="5076156"/>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2260600" y="394731"/>
            <a:ext cx="3784600" cy="461665"/>
          </a:xfrm>
          <a:prstGeom prst="rect">
            <a:avLst/>
          </a:prstGeom>
          <a:noFill/>
        </p:spPr>
        <p:txBody>
          <a:bodyPr wrap="square" rtlCol="0">
            <a:spAutoFit/>
          </a:bodyPr>
          <a:lstStyle/>
          <a:p>
            <a:r>
              <a:rPr lang="en-GB" sz="2400" dirty="0">
                <a:solidFill>
                  <a:srgbClr val="C00000"/>
                </a:solidFill>
                <a:latin typeface="Arial" panose="020B0604020202020204" pitchFamily="34" charset="0"/>
                <a:cs typeface="Arial" panose="020B0604020202020204" pitchFamily="34" charset="0"/>
              </a:rPr>
              <a:t>panel</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mean </a:t>
            </a:r>
            <a:r>
              <a:rPr lang="en-GB" sz="2400" dirty="0">
                <a:solidFill>
                  <a:srgbClr val="C00000"/>
                </a:solidFill>
                <a:latin typeface="Arial" panose="020B0604020202020204" pitchFamily="34" charset="0"/>
                <a:cs typeface="Arial" panose="020B0604020202020204" pitchFamily="34" charset="0"/>
              </a:rPr>
              <a:t>performances</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
        <p:nvSpPr>
          <p:cNvPr id="11" name="Textfeld 5">
            <a:extLst>
              <a:ext uri="{FF2B5EF4-FFF2-40B4-BE49-F238E27FC236}">
                <a16:creationId xmlns:a16="http://schemas.microsoft.com/office/drawing/2014/main" id="{8E4A4B30-539F-4561-A48D-5718D9C3F241}"/>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9121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grpSp>
        <p:nvGrpSpPr>
          <p:cNvPr id="36" name="Group 35"/>
          <p:cNvGrpSpPr/>
          <p:nvPr/>
        </p:nvGrpSpPr>
        <p:grpSpPr>
          <a:xfrm>
            <a:off x="63500" y="1272558"/>
            <a:ext cx="6564311" cy="2211333"/>
            <a:chOff x="90488" y="590547"/>
            <a:chExt cx="6564311" cy="2211333"/>
          </a:xfrm>
        </p:grpSpPr>
        <p:sp>
          <p:nvSpPr>
            <p:cNvPr id="2" name="Text Box 19"/>
            <p:cNvSpPr txBox="1">
              <a:spLocks noChangeArrowheads="1"/>
            </p:cNvSpPr>
            <p:nvPr/>
          </p:nvSpPr>
          <p:spPr bwMode="auto">
            <a:xfrm>
              <a:off x="90488" y="590550"/>
              <a:ext cx="1454150" cy="676275"/>
            </a:xfrm>
            <a:prstGeom prst="rect">
              <a:avLst/>
            </a:prstGeom>
            <a:solidFill>
              <a:schemeClr val="bg1">
                <a:lumMod val="85000"/>
              </a:schemeClr>
            </a:solidFill>
            <a:ln w="6350">
              <a:solidFill>
                <a:schemeClr val="bg1"/>
              </a:solidFill>
              <a:miter lim="800000"/>
              <a:headEnd/>
              <a:tailEnd/>
            </a:ln>
            <a:effectLst>
              <a:outerShdw dist="38100" dir="2700000" algn="tl" rotWithShape="0">
                <a:srgbClr val="000000">
                  <a:alpha val="39999"/>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All available inbred lines</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 Box 20"/>
            <p:cNvSpPr txBox="1">
              <a:spLocks noChangeArrowheads="1"/>
            </p:cNvSpPr>
            <p:nvPr/>
          </p:nvSpPr>
          <p:spPr bwMode="auto">
            <a:xfrm>
              <a:off x="90488" y="2125605"/>
              <a:ext cx="6564311" cy="676275"/>
            </a:xfrm>
            <a:prstGeom prst="rect">
              <a:avLst/>
            </a:prstGeom>
            <a:solidFill>
              <a:srgbClr val="D8D8D8"/>
            </a:solidFill>
            <a:ln w="6350">
              <a:solidFill>
                <a:schemeClr val="bg1"/>
              </a:solidFill>
              <a:miter lim="800000"/>
              <a:headEnd/>
              <a:tailEnd/>
            </a:ln>
            <a:effectLst>
              <a:outerShdw dist="38100" dir="2700000" algn="tl" rotWithShape="0">
                <a:srgbClr val="000000">
                  <a:alpha val="39999"/>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All gamete types</a:t>
              </a:r>
              <a:endParaRPr kumimoji="0" lang="en-GB" altLang="en-US" sz="2400" b="0" i="0" u="none" strike="noStrike" cap="none" normalizeH="0" baseline="0" dirty="0">
                <a:ln>
                  <a:noFill/>
                </a:ln>
                <a:solidFill>
                  <a:schemeClr val="tx1"/>
                </a:solidFill>
                <a:effectLst/>
                <a:latin typeface="Arial" panose="020B0604020202020204" pitchFamily="34" charset="0"/>
              </a:endParaRPr>
            </a:p>
          </p:txBody>
        </p:sp>
        <p:sp>
          <p:nvSpPr>
            <p:cNvPr id="4" name="Text Box 21"/>
            <p:cNvSpPr txBox="1">
              <a:spLocks noChangeArrowheads="1"/>
            </p:cNvSpPr>
            <p:nvPr/>
          </p:nvSpPr>
          <p:spPr bwMode="auto">
            <a:xfrm>
              <a:off x="1793875" y="590549"/>
              <a:ext cx="1454150" cy="676275"/>
            </a:xfrm>
            <a:prstGeom prst="rect">
              <a:avLst/>
            </a:prstGeom>
            <a:solidFill>
              <a:schemeClr val="bg1">
                <a:lumMod val="65000"/>
              </a:schemeClr>
            </a:solidFill>
            <a:ln w="6350">
              <a:solidFill>
                <a:schemeClr val="bg1"/>
              </a:solidFill>
              <a:miter lim="800000"/>
              <a:headEnd/>
              <a:tailEnd/>
            </a:ln>
            <a:effectLst>
              <a:outerShdw dist="38100" dir="2700000" algn="tl" rotWithShape="0">
                <a:srgbClr val="000000">
                  <a:alpha val="39999"/>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All available 2-way F1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 Box 23"/>
            <p:cNvSpPr txBox="1">
              <a:spLocks noChangeArrowheads="1"/>
            </p:cNvSpPr>
            <p:nvPr/>
          </p:nvSpPr>
          <p:spPr bwMode="auto">
            <a:xfrm>
              <a:off x="3497262" y="590548"/>
              <a:ext cx="1454150" cy="676275"/>
            </a:xfrm>
            <a:prstGeom prst="rect">
              <a:avLst/>
            </a:prstGeom>
            <a:solidFill>
              <a:schemeClr val="tx1">
                <a:lumMod val="75000"/>
                <a:lumOff val="25000"/>
              </a:schemeClr>
            </a:solidFill>
            <a:ln w="6350">
              <a:solidFill>
                <a:schemeClr val="bg1"/>
              </a:solidFill>
              <a:miter lim="800000"/>
              <a:headEnd/>
              <a:tailEnd/>
            </a:ln>
            <a:effectLst>
              <a:outerShdw dist="38100" dir="2700000" algn="tl" rotWithShape="0">
                <a:srgbClr val="000000">
                  <a:alpha val="39999"/>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bg1"/>
                  </a:solidFill>
                  <a:effectLst/>
                  <a:latin typeface="Arial" panose="020B0604020202020204" pitchFamily="34" charset="0"/>
                  <a:ea typeface="Times New Roman" panose="02020603050405020304" pitchFamily="18" charset="0"/>
                  <a:cs typeface="Arial" panose="020B0604020202020204" pitchFamily="34" charset="0"/>
                </a:rPr>
                <a:t>All available 3-way F1</a:t>
              </a:r>
              <a:endParaRPr kumimoji="0" lang="en-GB" altLang="en-US" sz="1800" b="0" i="0" u="none" strike="noStrike" cap="none" normalizeH="0" baseline="0" dirty="0">
                <a:ln>
                  <a:noFill/>
                </a:ln>
                <a:solidFill>
                  <a:schemeClr val="bg1"/>
                </a:solidFill>
                <a:effectLst/>
                <a:latin typeface="Arial" panose="020B0604020202020204" pitchFamily="34" charset="0"/>
              </a:endParaRPr>
            </a:p>
          </p:txBody>
        </p:sp>
        <p:sp>
          <p:nvSpPr>
            <p:cNvPr id="6" name="Text Box 24"/>
            <p:cNvSpPr txBox="1">
              <a:spLocks noChangeArrowheads="1"/>
            </p:cNvSpPr>
            <p:nvPr/>
          </p:nvSpPr>
          <p:spPr bwMode="auto">
            <a:xfrm>
              <a:off x="5200649" y="590547"/>
              <a:ext cx="1454150" cy="676275"/>
            </a:xfrm>
            <a:prstGeom prst="rect">
              <a:avLst/>
            </a:prstGeom>
            <a:solidFill>
              <a:schemeClr val="tx1"/>
            </a:solidFill>
            <a:ln w="6350">
              <a:solidFill>
                <a:schemeClr val="bg1"/>
              </a:solidFill>
              <a:miter lim="800000"/>
              <a:headEnd/>
              <a:tailEnd/>
            </a:ln>
            <a:effectLst>
              <a:outerShdw dist="38100" dir="2700000" algn="tl" rotWithShape="0">
                <a:srgbClr val="000000">
                  <a:alpha val="39999"/>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bg1"/>
                  </a:solidFill>
                  <a:effectLst/>
                  <a:latin typeface="Arial" panose="020B0604020202020204" pitchFamily="34" charset="0"/>
                  <a:ea typeface="Times New Roman" panose="02020603050405020304" pitchFamily="18" charset="0"/>
                  <a:cs typeface="Arial" panose="020B0604020202020204" pitchFamily="34" charset="0"/>
                </a:rPr>
                <a:t>All available 4-way F1</a:t>
              </a:r>
              <a:endParaRPr kumimoji="0" lang="en-GB" altLang="en-US" sz="1800" b="0" i="0" u="none" strike="noStrike" cap="none" normalizeH="0" baseline="0" dirty="0">
                <a:ln>
                  <a:noFill/>
                </a:ln>
                <a:solidFill>
                  <a:schemeClr val="bg1"/>
                </a:solidFill>
                <a:effectLst/>
                <a:latin typeface="Arial" panose="020B0604020202020204" pitchFamily="34" charset="0"/>
              </a:endParaRPr>
            </a:p>
          </p:txBody>
        </p:sp>
        <p:cxnSp>
          <p:nvCxnSpPr>
            <p:cNvPr id="11" name="Straight Arrow Connector 10"/>
            <p:cNvCxnSpPr>
              <a:stCxn id="2" idx="2"/>
              <a:endCxn id="3" idx="0"/>
            </p:cNvCxnSpPr>
            <p:nvPr/>
          </p:nvCxnSpPr>
          <p:spPr>
            <a:xfrm>
              <a:off x="817563" y="1266825"/>
              <a:ext cx="2555081" cy="858780"/>
            </a:xfrm>
            <a:prstGeom prst="straightConnector1">
              <a:avLst/>
            </a:prstGeom>
            <a:ln w="28575">
              <a:solidFill>
                <a:schemeClr val="tx1">
                  <a:lumMod val="50000"/>
                  <a:lumOff val="50000"/>
                </a:schemeClr>
              </a:solidFill>
              <a:headEnd type="triangle" w="lg" len="lg"/>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5" idx="2"/>
              <a:endCxn id="3" idx="0"/>
            </p:cNvCxnSpPr>
            <p:nvPr/>
          </p:nvCxnSpPr>
          <p:spPr>
            <a:xfrm flipH="1">
              <a:off x="3372644" y="1266823"/>
              <a:ext cx="851693" cy="858782"/>
            </a:xfrm>
            <a:prstGeom prst="straightConnector1">
              <a:avLst/>
            </a:prstGeom>
            <a:ln w="28575">
              <a:solidFill>
                <a:schemeClr val="tx1">
                  <a:lumMod val="85000"/>
                  <a:lumOff val="15000"/>
                </a:schemeClr>
              </a:solidFill>
              <a:headEnd type="triangle" w="lg" len="lg"/>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4" idx="2"/>
              <a:endCxn id="3" idx="0"/>
            </p:cNvCxnSpPr>
            <p:nvPr/>
          </p:nvCxnSpPr>
          <p:spPr>
            <a:xfrm>
              <a:off x="2520950" y="1266824"/>
              <a:ext cx="851694" cy="858781"/>
            </a:xfrm>
            <a:prstGeom prst="straightConnector1">
              <a:avLst/>
            </a:prstGeom>
            <a:ln w="28575">
              <a:solidFill>
                <a:schemeClr val="tx1">
                  <a:lumMod val="75000"/>
                  <a:lumOff val="25000"/>
                </a:schemeClr>
              </a:solidFill>
              <a:headEnd type="triangle" w="lg" len="lg"/>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6" idx="2"/>
              <a:endCxn id="3" idx="0"/>
            </p:cNvCxnSpPr>
            <p:nvPr/>
          </p:nvCxnSpPr>
          <p:spPr>
            <a:xfrm flipH="1">
              <a:off x="3372644" y="1266822"/>
              <a:ext cx="2555080" cy="858783"/>
            </a:xfrm>
            <a:prstGeom prst="straightConnector1">
              <a:avLst/>
            </a:prstGeom>
            <a:ln w="28575">
              <a:solidFill>
                <a:srgbClr val="000066"/>
              </a:solidFill>
              <a:headEnd type="triangle" w="lg" len="lg"/>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38" name="TextBox 37"/>
          <p:cNvSpPr txBox="1"/>
          <p:nvPr/>
        </p:nvSpPr>
        <p:spPr>
          <a:xfrm>
            <a:off x="6877048" y="1055853"/>
            <a:ext cx="5188336" cy="56323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If there was no Selection, Mutation, Migration, Drift, Magic … then the frequency of the alleles such as A1 did not (can not) change. </a:t>
            </a:r>
          </a:p>
          <a:p>
            <a:r>
              <a:rPr lang="en-GB" dirty="0">
                <a:latin typeface="Arial" panose="020B0604020202020204" pitchFamily="34" charset="0"/>
                <a:cs typeface="Arial" panose="020B0604020202020204" pitchFamily="34" charset="0"/>
              </a:rPr>
              <a:t>The sum-of-all inbred lines produce the same gametes, in same frequency as the sum-of-all SC hybrids.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 3-way hybrid results from mating gametes from single cross hybrids with gametes from inbred lines.  If you produce all possible three-way-hybrids, then you must mate all inbred lines with all single cross hybrids: i.e., you mate the ga-metes of the inbred lines with the gametes of the single cross hybrids, all with all. As (all) lines give the same gametes as (all) SC hybrids  ..  you see that all 3-way hybrids together, as group, contain the same genotypes that make the group of SC hybrids (and, go on, that make the group of all 4-way cross hybrids; of course).</a:t>
            </a:r>
          </a:p>
        </p:txBody>
      </p:sp>
      <p:sp>
        <p:nvSpPr>
          <p:cNvPr id="39" name="TextBox 38"/>
          <p:cNvSpPr txBox="1"/>
          <p:nvPr/>
        </p:nvSpPr>
        <p:spPr>
          <a:xfrm>
            <a:off x="63500" y="3844653"/>
            <a:ext cx="6564311" cy="286232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This result is as it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must</a:t>
            </a:r>
            <a:r>
              <a:rPr lang="en-GB" dirty="0">
                <a:latin typeface="Arial" panose="020B0604020202020204" pitchFamily="34" charset="0"/>
                <a:cs typeface="Arial" panose="020B0604020202020204" pitchFamily="34" charset="0"/>
              </a:rPr>
              <a:t> be. Only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mating</a:t>
            </a:r>
            <a:r>
              <a:rPr lang="en-GB" dirty="0">
                <a:latin typeface="Arial" panose="020B0604020202020204" pitchFamily="34" charset="0"/>
                <a:cs typeface="Arial" panose="020B0604020202020204" pitchFamily="34" charset="0"/>
              </a:rPr>
              <a:t> system changed: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Selfing</a:t>
            </a:r>
            <a:r>
              <a:rPr lang="en-GB" dirty="0">
                <a:latin typeface="Arial" panose="020B0604020202020204" pitchFamily="34" charset="0"/>
                <a:cs typeface="Arial" panose="020B0604020202020204" pitchFamily="34" charset="0"/>
              </a:rPr>
              <a:t> for maintenance of the lines, i.e. the population at homozygosity.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Crossing</a:t>
            </a:r>
            <a:r>
              <a:rPr lang="en-GB" dirty="0">
                <a:latin typeface="Arial" panose="020B0604020202020204" pitchFamily="34" charset="0"/>
                <a:cs typeface="Arial" panose="020B0604020202020204" pitchFamily="34" charset="0"/>
              </a:rPr>
              <a:t> for getting the types-of-hybrids, the population at zero-inbreeding. With this change  alone, no change of allele frequency or gamete (haplotype) frequency is expected. </a:t>
            </a:r>
          </a:p>
          <a:p>
            <a:r>
              <a:rPr lang="en-GB" dirty="0">
                <a:solidFill>
                  <a:schemeClr val="tx1">
                    <a:lumMod val="50000"/>
                    <a:lumOff val="50000"/>
                  </a:schemeClr>
                </a:solidFill>
                <a:latin typeface="Arial" panose="020B0604020202020204" pitchFamily="34" charset="0"/>
                <a:cs typeface="Arial" panose="020B0604020202020204" pitchFamily="34" charset="0"/>
              </a:rPr>
              <a:t>An important point to understand is: Not all 2-ways are fully heterozygous, some are such as </a:t>
            </a:r>
            <a:r>
              <a:rPr lang="en-GB" dirty="0">
                <a:solidFill>
                  <a:srgbClr val="FF0000"/>
                </a:solidFill>
                <a:latin typeface="Arial" panose="020B0604020202020204" pitchFamily="34" charset="0"/>
                <a:cs typeface="Arial" panose="020B0604020202020204" pitchFamily="34" charset="0"/>
              </a:rPr>
              <a:t>A2A2</a:t>
            </a:r>
            <a:r>
              <a:rPr lang="en-GB" dirty="0">
                <a:solidFill>
                  <a:schemeClr val="tx1">
                    <a:lumMod val="50000"/>
                    <a:lumOff val="50000"/>
                  </a:schemeClr>
                </a:solidFill>
                <a:latin typeface="Arial" panose="020B0604020202020204" pitchFamily="34" charset="0"/>
                <a:cs typeface="Arial" panose="020B0604020202020204" pitchFamily="34" charset="0"/>
              </a:rPr>
              <a:t>_B1</a:t>
            </a:r>
            <a:r>
              <a:rPr lang="en-GB" i="1" dirty="0">
                <a:solidFill>
                  <a:schemeClr val="tx1">
                    <a:lumMod val="50000"/>
                    <a:lumOff val="50000"/>
                  </a:schemeClr>
                </a:solidFill>
                <a:latin typeface="Arial" panose="020B0604020202020204" pitchFamily="34" charset="0"/>
                <a:cs typeface="Arial" panose="020B0604020202020204" pitchFamily="34" charset="0"/>
              </a:rPr>
              <a:t>B2</a:t>
            </a:r>
            <a:r>
              <a:rPr lang="en-GB" dirty="0">
                <a:solidFill>
                  <a:schemeClr val="tx1">
                    <a:lumMod val="50000"/>
                    <a:lumOff val="50000"/>
                  </a:schemeClr>
                </a:solidFill>
                <a:latin typeface="Arial" panose="020B0604020202020204" pitchFamily="34" charset="0"/>
                <a:cs typeface="Arial" panose="020B0604020202020204" pitchFamily="34" charset="0"/>
              </a:rPr>
              <a:t> ; some of the 3-ways are not like backcross (</a:t>
            </a:r>
            <a:r>
              <a:rPr lang="en-GB" dirty="0">
                <a:solidFill>
                  <a:srgbClr val="0000FF"/>
                </a:solidFill>
                <a:latin typeface="Arial" panose="020B0604020202020204" pitchFamily="34" charset="0"/>
                <a:cs typeface="Arial" panose="020B0604020202020204" pitchFamily="34" charset="0"/>
              </a:rPr>
              <a:t>A1</a:t>
            </a:r>
            <a:r>
              <a:rPr lang="en-GB" dirty="0">
                <a:solidFill>
                  <a:srgbClr val="FF0000"/>
                </a:solidFill>
                <a:latin typeface="Arial" panose="020B0604020202020204" pitchFamily="34" charset="0"/>
                <a:cs typeface="Arial" panose="020B0604020202020204" pitchFamily="34" charset="0"/>
              </a:rPr>
              <a:t>A2</a:t>
            </a:r>
            <a:r>
              <a:rPr lang="en-GB" dirty="0">
                <a:solidFill>
                  <a:schemeClr val="tx1">
                    <a:lumMod val="50000"/>
                    <a:lumOff val="50000"/>
                  </a:schemeClr>
                </a:solidFill>
                <a:latin typeface="Arial" panose="020B0604020202020204" pitchFamily="34" charset="0"/>
                <a:cs typeface="Arial" panose="020B0604020202020204" pitchFamily="34" charset="0"/>
              </a:rPr>
              <a:t>_B1B2) x (</a:t>
            </a:r>
            <a:r>
              <a:rPr lang="en-GB" dirty="0">
                <a:solidFill>
                  <a:srgbClr val="0000FF"/>
                </a:solidFill>
                <a:latin typeface="Arial" panose="020B0604020202020204" pitchFamily="34" charset="0"/>
                <a:cs typeface="Arial" panose="020B0604020202020204" pitchFamily="34" charset="0"/>
              </a:rPr>
              <a:t>A1A1</a:t>
            </a:r>
            <a:r>
              <a:rPr lang="en-GB" dirty="0">
                <a:solidFill>
                  <a:schemeClr val="tx1">
                    <a:lumMod val="50000"/>
                    <a:lumOff val="50000"/>
                  </a:schemeClr>
                </a:solidFill>
                <a:latin typeface="Arial" panose="020B0604020202020204" pitchFamily="34" charset="0"/>
                <a:cs typeface="Arial" panose="020B0604020202020204" pitchFamily="34" charset="0"/>
              </a:rPr>
              <a:t>_B1B1)  but are such as (</a:t>
            </a:r>
            <a:r>
              <a:rPr lang="en-GB" dirty="0">
                <a:solidFill>
                  <a:srgbClr val="0000FF"/>
                </a:solidFill>
                <a:latin typeface="Arial" panose="020B0604020202020204" pitchFamily="34" charset="0"/>
                <a:cs typeface="Arial" panose="020B0604020202020204" pitchFamily="34" charset="0"/>
              </a:rPr>
              <a:t>A1A1</a:t>
            </a:r>
            <a:r>
              <a:rPr lang="en-GB" dirty="0">
                <a:solidFill>
                  <a:schemeClr val="tx1">
                    <a:lumMod val="50000"/>
                    <a:lumOff val="50000"/>
                  </a:schemeClr>
                </a:solidFill>
                <a:latin typeface="Arial" panose="020B0604020202020204" pitchFamily="34" charset="0"/>
                <a:cs typeface="Arial" panose="020B0604020202020204" pitchFamily="34" charset="0"/>
              </a:rPr>
              <a:t>_B1</a:t>
            </a:r>
            <a:r>
              <a:rPr lang="en-GB" i="1" dirty="0">
                <a:solidFill>
                  <a:schemeClr val="tx1">
                    <a:lumMod val="50000"/>
                    <a:lumOff val="50000"/>
                  </a:schemeClr>
                </a:solidFill>
                <a:latin typeface="Arial" panose="020B0604020202020204" pitchFamily="34" charset="0"/>
                <a:cs typeface="Arial" panose="020B0604020202020204" pitchFamily="34" charset="0"/>
              </a:rPr>
              <a:t>B2</a:t>
            </a:r>
            <a:r>
              <a:rPr lang="en-GB" dirty="0">
                <a:solidFill>
                  <a:schemeClr val="tx1">
                    <a:lumMod val="50000"/>
                    <a:lumOff val="50000"/>
                  </a:schemeClr>
                </a:solidFill>
                <a:latin typeface="Arial" panose="020B0604020202020204" pitchFamily="34" charset="0"/>
                <a:cs typeface="Arial" panose="020B0604020202020204" pitchFamily="34" charset="0"/>
              </a:rPr>
              <a:t>) x (</a:t>
            </a:r>
            <a:r>
              <a:rPr lang="en-GB" dirty="0">
                <a:solidFill>
                  <a:srgbClr val="FF0000"/>
                </a:solidFill>
                <a:latin typeface="Arial" panose="020B0604020202020204" pitchFamily="34" charset="0"/>
                <a:cs typeface="Arial" panose="020B0604020202020204" pitchFamily="34" charset="0"/>
              </a:rPr>
              <a:t>A2A2</a:t>
            </a:r>
            <a:r>
              <a:rPr lang="en-GB" dirty="0">
                <a:solidFill>
                  <a:schemeClr val="tx1">
                    <a:lumMod val="50000"/>
                    <a:lumOff val="50000"/>
                  </a:schemeClr>
                </a:solidFill>
                <a:latin typeface="Arial" panose="020B0604020202020204" pitchFamily="34" charset="0"/>
                <a:cs typeface="Arial" panose="020B0604020202020204" pitchFamily="34" charset="0"/>
              </a:rPr>
              <a:t>_B1B1); and </a:t>
            </a:r>
            <a:r>
              <a:rPr lang="en-GB" dirty="0">
                <a:solidFill>
                  <a:schemeClr val="tx1">
                    <a:lumMod val="50000"/>
                    <a:lumOff val="50000"/>
                  </a:schemeClr>
                </a:solidFill>
                <a:latin typeface="Arial" panose="020B0604020202020204" pitchFamily="34" charset="0"/>
                <a:ea typeface="Times New Roman" panose="02020603050405020304" pitchFamily="18" charset="0"/>
              </a:rPr>
              <a:t>so on</a:t>
            </a:r>
            <a:r>
              <a:rPr lang="en-GB" dirty="0">
                <a:latin typeface="Arial" panose="020B0604020202020204" pitchFamily="34" charset="0"/>
                <a:ea typeface="Times New Roman" panose="02020603050405020304" pitchFamily="18" charset="0"/>
              </a:rPr>
              <a:t>.</a:t>
            </a:r>
          </a:p>
        </p:txBody>
      </p:sp>
      <p:sp>
        <p:nvSpPr>
          <p:cNvPr id="37" name="TextBox 36"/>
          <p:cNvSpPr txBox="1"/>
          <p:nvPr/>
        </p:nvSpPr>
        <p:spPr>
          <a:xfrm>
            <a:off x="63500" y="29633"/>
            <a:ext cx="1201843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Will 2-ways, 3-ways, 4-ways differ from each other, taken as group, bred from the same Basic Pool of lines (or gametes)? Think for yourself! Derive it independently!</a:t>
            </a:r>
          </a:p>
        </p:txBody>
      </p:sp>
      <p:sp>
        <p:nvSpPr>
          <p:cNvPr id="17" name="Right Triangle 4">
            <a:extLst>
              <a:ext uri="{FF2B5EF4-FFF2-40B4-BE49-F238E27FC236}">
                <a16:creationId xmlns:a16="http://schemas.microsoft.com/office/drawing/2014/main" id="{01B1F49B-94D5-40EA-84C6-0DDF9D8E2BF2}"/>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feld 5">
            <a:extLst>
              <a:ext uri="{FF2B5EF4-FFF2-40B4-BE49-F238E27FC236}">
                <a16:creationId xmlns:a16="http://schemas.microsoft.com/office/drawing/2014/main" id="{BDD66046-52C3-4EAD-95D6-B370B387D3FB}"/>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9727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2000" y="947544"/>
            <a:ext cx="12009933" cy="240065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ea typeface="Times New Roman" panose="02020603050405020304" pitchFamily="18" charset="0"/>
              </a:rPr>
              <a:t>There are differences </a:t>
            </a:r>
            <a:r>
              <a:rPr lang="en-GB" dirty="0">
                <a:solidFill>
                  <a:srgbClr val="0000FF"/>
                </a:solidFill>
                <a:latin typeface="Arial" panose="020B0604020202020204" pitchFamily="34" charset="0"/>
                <a:ea typeface="Times New Roman" panose="02020603050405020304" pitchFamily="18" charset="0"/>
              </a:rPr>
              <a:t>between</a:t>
            </a:r>
            <a:r>
              <a:rPr lang="en-GB" dirty="0">
                <a:latin typeface="Arial" panose="020B0604020202020204" pitchFamily="34" charset="0"/>
                <a:ea typeface="Times New Roman" panose="02020603050405020304" pitchFamily="18" charset="0"/>
              </a:rPr>
              <a:t> these three types of hybrids groups, indeed! </a:t>
            </a:r>
            <a:br>
              <a:rPr lang="en-GB" dirty="0">
                <a:latin typeface="Arial" panose="020B0604020202020204" pitchFamily="34" charset="0"/>
                <a:ea typeface="Times New Roman" panose="02020603050405020304" pitchFamily="18" charset="0"/>
              </a:rPr>
            </a:br>
            <a:r>
              <a:rPr lang="en-GB" dirty="0">
                <a:latin typeface="Arial" panose="020B0604020202020204" pitchFamily="34" charset="0"/>
                <a:ea typeface="Times New Roman" panose="02020603050405020304" pitchFamily="18" charset="0"/>
              </a:rPr>
              <a:t>There is a different amount of genetic variance </a:t>
            </a:r>
            <a:r>
              <a:rPr lang="en-GB" sz="2000" b="1" dirty="0">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a:t>
            </a:r>
            <a:r>
              <a:rPr lang="en-GB" dirty="0">
                <a:solidFill>
                  <a:srgbClr val="0000FF"/>
                </a:solidFill>
                <a:latin typeface="Arial" panose="020B0604020202020204" pitchFamily="34" charset="0"/>
                <a:ea typeface="Times New Roman" panose="02020603050405020304" pitchFamily="18" charset="0"/>
              </a:rPr>
              <a:t>ithin</a:t>
            </a:r>
            <a:r>
              <a:rPr lang="en-GB" dirty="0">
                <a:latin typeface="Arial" panose="020B0604020202020204" pitchFamily="34" charset="0"/>
                <a:ea typeface="Times New Roman" panose="02020603050405020304" pitchFamily="18" charset="0"/>
              </a:rPr>
              <a:t> </a:t>
            </a:r>
          </a:p>
          <a:p>
            <a:r>
              <a:rPr lang="en-GB" dirty="0">
                <a:latin typeface="Arial" panose="020B0604020202020204" pitchFamily="34" charset="0"/>
                <a:ea typeface="Times New Roman" panose="02020603050405020304" pitchFamily="18" charset="0"/>
                <a:cs typeface="Arial" panose="020B0604020202020204" pitchFamily="34" charset="0"/>
              </a:rPr>
              <a:t>► </a:t>
            </a:r>
            <a:r>
              <a:rPr lang="en-GB" dirty="0">
                <a:latin typeface="Arial" panose="020B0604020202020204" pitchFamily="34" charset="0"/>
                <a:ea typeface="Times New Roman" panose="02020603050405020304" pitchFamily="18" charset="0"/>
              </a:rPr>
              <a:t>a single cross hybrid compared to </a:t>
            </a:r>
          </a:p>
          <a:p>
            <a:r>
              <a:rPr lang="en-GB" dirty="0">
                <a:latin typeface="Arial" panose="020B0604020202020204" pitchFamily="34" charset="0"/>
                <a:ea typeface="Times New Roman" panose="02020603050405020304" pitchFamily="18" charset="0"/>
                <a:cs typeface="Arial" panose="020B0604020202020204" pitchFamily="34" charset="0"/>
              </a:rPr>
              <a:t>► a</a:t>
            </a:r>
            <a:r>
              <a:rPr lang="en-GB" dirty="0">
                <a:latin typeface="Arial" panose="020B0604020202020204" pitchFamily="34" charset="0"/>
                <a:ea typeface="Times New Roman" panose="02020603050405020304" pitchFamily="18" charset="0"/>
              </a:rPr>
              <a:t> three-way cross hybrid compared to</a:t>
            </a:r>
          </a:p>
          <a:p>
            <a:r>
              <a:rPr lang="en-GB" dirty="0">
                <a:latin typeface="Arial" panose="020B0604020202020204" pitchFamily="34" charset="0"/>
                <a:ea typeface="Times New Roman" panose="02020603050405020304" pitchFamily="18" charset="0"/>
                <a:cs typeface="Arial" panose="020B0604020202020204" pitchFamily="34" charset="0"/>
              </a:rPr>
              <a:t>► a</a:t>
            </a:r>
            <a:r>
              <a:rPr lang="en-GB" dirty="0">
                <a:latin typeface="Arial" panose="020B0604020202020204" pitchFamily="34" charset="0"/>
                <a:ea typeface="Times New Roman" panose="02020603050405020304" pitchFamily="18" charset="0"/>
              </a:rPr>
              <a:t> four-way cross hybrid</a:t>
            </a:r>
          </a:p>
          <a:p>
            <a:r>
              <a:rPr lang="en-GB" dirty="0">
                <a:latin typeface="Arial" panose="020B0604020202020204" pitchFamily="34" charset="0"/>
                <a:ea typeface="Times New Roman" panose="02020603050405020304" pitchFamily="18" charset="0"/>
              </a:rPr>
              <a:t>There is zero variance </a:t>
            </a:r>
            <a:r>
              <a:rPr lang="en-GB" sz="2000" b="1" dirty="0">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a:t>
            </a:r>
            <a:r>
              <a:rPr lang="en-GB" dirty="0">
                <a:solidFill>
                  <a:srgbClr val="0000FF"/>
                </a:solidFill>
                <a:latin typeface="Arial" panose="020B0604020202020204" pitchFamily="34" charset="0"/>
                <a:ea typeface="Times New Roman" panose="02020603050405020304" pitchFamily="18" charset="0"/>
              </a:rPr>
              <a:t>ithin</a:t>
            </a:r>
            <a:r>
              <a:rPr lang="en-GB" dirty="0">
                <a:latin typeface="Arial" panose="020B0604020202020204" pitchFamily="34" charset="0"/>
                <a:ea typeface="Times New Roman" panose="02020603050405020304" pitchFamily="18" charset="0"/>
              </a:rPr>
              <a:t> SC-hybrids, hence all genetic variance (we are at zero inbreeding) is </a:t>
            </a:r>
            <a:r>
              <a:rPr lang="en-GB" dirty="0">
                <a:solidFill>
                  <a:srgbClr val="0000FF"/>
                </a:solidFill>
                <a:latin typeface="Arial" panose="020B0604020202020204" pitchFamily="34" charset="0"/>
                <a:ea typeface="Times New Roman" panose="02020603050405020304" pitchFamily="18" charset="0"/>
              </a:rPr>
              <a:t>betwee</a:t>
            </a:r>
            <a:r>
              <a:rPr lang="en-GB" dirty="0">
                <a:latin typeface="Arial" panose="020B0604020202020204" pitchFamily="34" charset="0"/>
                <a:ea typeface="Times New Roman" panose="02020603050405020304" pitchFamily="18" charset="0"/>
              </a:rPr>
              <a:t>n them.</a:t>
            </a:r>
          </a:p>
          <a:p>
            <a:r>
              <a:rPr lang="en-GB" dirty="0">
                <a:latin typeface="Arial" panose="020B0604020202020204" pitchFamily="34" charset="0"/>
                <a:ea typeface="Times New Roman" panose="02020603050405020304" pitchFamily="18" charset="0"/>
              </a:rPr>
              <a:t>There is a bit of variance </a:t>
            </a:r>
            <a:r>
              <a:rPr lang="en-GB" sz="2000" b="1" dirty="0">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a:t>
            </a:r>
            <a:r>
              <a:rPr lang="en-GB" dirty="0">
                <a:solidFill>
                  <a:srgbClr val="0000FF"/>
                </a:solidFill>
                <a:latin typeface="Arial" panose="020B0604020202020204" pitchFamily="34" charset="0"/>
                <a:ea typeface="Times New Roman" panose="02020603050405020304" pitchFamily="18" charset="0"/>
              </a:rPr>
              <a:t>ithin</a:t>
            </a:r>
            <a:r>
              <a:rPr lang="en-GB" dirty="0">
                <a:latin typeface="Arial" panose="020B0604020202020204" pitchFamily="34" charset="0"/>
                <a:ea typeface="Times New Roman" panose="02020603050405020304" pitchFamily="18" charset="0"/>
              </a:rPr>
              <a:t> each 3-way cross F1, because one of the two parents segregated. </a:t>
            </a:r>
            <a:br>
              <a:rPr lang="en-GB" dirty="0">
                <a:latin typeface="Arial" panose="020B0604020202020204" pitchFamily="34" charset="0"/>
                <a:ea typeface="Times New Roman" panose="02020603050405020304" pitchFamily="18" charset="0"/>
              </a:rPr>
            </a:br>
            <a:r>
              <a:rPr lang="en-GB" dirty="0">
                <a:latin typeface="Arial" panose="020B0604020202020204" pitchFamily="34" charset="0"/>
                <a:ea typeface="Times New Roman" panose="02020603050405020304" pitchFamily="18" charset="0"/>
              </a:rPr>
              <a:t>That much of genetic variance is missing </a:t>
            </a:r>
            <a:r>
              <a:rPr lang="en-GB" dirty="0">
                <a:solidFill>
                  <a:srgbClr val="0000FF"/>
                </a:solidFill>
                <a:latin typeface="Arial" panose="020B0604020202020204" pitchFamily="34" charset="0"/>
                <a:ea typeface="Times New Roman" panose="02020603050405020304" pitchFamily="18" charset="0"/>
              </a:rPr>
              <a:t>between</a:t>
            </a:r>
            <a:r>
              <a:rPr lang="en-GB" dirty="0">
                <a:latin typeface="Arial" panose="020B0604020202020204" pitchFamily="34" charset="0"/>
                <a:ea typeface="Times New Roman" panose="02020603050405020304" pitchFamily="18" charset="0"/>
              </a:rPr>
              <a:t> the 3-way hybrids.</a:t>
            </a:r>
            <a:endParaRPr lang="en-GB" dirty="0"/>
          </a:p>
        </p:txBody>
      </p:sp>
      <p:sp>
        <p:nvSpPr>
          <p:cNvPr id="9" name="TextBox 8"/>
          <p:cNvSpPr txBox="1"/>
          <p:nvPr/>
        </p:nvSpPr>
        <p:spPr>
          <a:xfrm>
            <a:off x="5870347" y="3715181"/>
            <a:ext cx="6211586" cy="289310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ea typeface="Times New Roman" panose="02020603050405020304" pitchFamily="18" charset="0"/>
              </a:rPr>
              <a:t>There is a bit more genetic variance </a:t>
            </a:r>
            <a:r>
              <a:rPr lang="el-GR" sz="2000" dirty="0">
                <a:latin typeface="Arial" panose="020B0604020202020204" pitchFamily="34" charset="0"/>
                <a:ea typeface="Times New Roman" panose="02020603050405020304" pitchFamily="18" charset="0"/>
              </a:rPr>
              <a:t>σ</a:t>
            </a:r>
            <a:r>
              <a:rPr lang="de-DE" sz="2000" dirty="0">
                <a:latin typeface="Arial" panose="020B0604020202020204" pitchFamily="34" charset="0"/>
                <a:ea typeface="Times New Roman" panose="02020603050405020304" pitchFamily="18" charset="0"/>
              </a:rPr>
              <a:t>²</a:t>
            </a:r>
            <a:r>
              <a:rPr lang="de-DE" sz="2000" baseline="-25000" dirty="0">
                <a:latin typeface="Arial" panose="020B0604020202020204" pitchFamily="34" charset="0"/>
                <a:ea typeface="Times New Roman" panose="02020603050405020304" pitchFamily="18" charset="0"/>
              </a:rPr>
              <a:t>G(</a:t>
            </a:r>
            <a:r>
              <a:rPr lang="en-GB" sz="2000" b="1" baseline="-25000" dirty="0">
                <a:solidFill>
                  <a:srgbClr val="0000F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w</a:t>
            </a:r>
            <a:r>
              <a:rPr lang="de-DE" sz="2000" baseline="-25000" dirty="0">
                <a:latin typeface="Arial" panose="020B0604020202020204" pitchFamily="34" charset="0"/>
                <a:ea typeface="Times New Roman" panose="02020603050405020304" pitchFamily="18" charset="0"/>
              </a:rPr>
              <a:t>)</a:t>
            </a:r>
            <a:r>
              <a:rPr lang="en-GB" sz="2000" dirty="0">
                <a:latin typeface="Arial" panose="020B0604020202020204" pitchFamily="34" charset="0"/>
                <a:ea typeface="Times New Roman" panose="02020603050405020304" pitchFamily="18" charset="0"/>
              </a:rPr>
              <a:t> </a:t>
            </a:r>
            <a:r>
              <a:rPr lang="en-GB" sz="2000" b="1" dirty="0">
                <a:solidFill>
                  <a:srgbClr val="0000F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w</a:t>
            </a:r>
            <a:r>
              <a:rPr lang="en-GB" dirty="0">
                <a:solidFill>
                  <a:srgbClr val="0000FF"/>
                </a:solidFill>
                <a:latin typeface="Arial" panose="020B0604020202020204" pitchFamily="34" charset="0"/>
                <a:ea typeface="Times New Roman" panose="02020603050405020304" pitchFamily="18" charset="0"/>
              </a:rPr>
              <a:t>ithin</a:t>
            </a:r>
            <a:r>
              <a:rPr lang="en-GB" dirty="0">
                <a:latin typeface="Arial" panose="020B0604020202020204" pitchFamily="34" charset="0"/>
                <a:ea typeface="Times New Roman" panose="02020603050405020304" pitchFamily="18" charset="0"/>
              </a:rPr>
              <a:t> each 4-way cross F1, because both parents segregated. The variance inside each such 4-way is </a:t>
            </a:r>
            <a:r>
              <a:rPr lang="en-GB" dirty="0">
                <a:solidFill>
                  <a:srgbClr val="0000FF"/>
                </a:solidFill>
                <a:latin typeface="Arial" panose="020B0604020202020204" pitchFamily="34" charset="0"/>
                <a:ea typeface="Times New Roman" panose="02020603050405020304" pitchFamily="18" charset="0"/>
              </a:rPr>
              <a:t>as large as </a:t>
            </a:r>
            <a:r>
              <a:rPr lang="en-GB" dirty="0">
                <a:latin typeface="Arial" panose="020B0604020202020204" pitchFamily="34" charset="0"/>
                <a:ea typeface="Times New Roman" panose="02020603050405020304" pitchFamily="18" charset="0"/>
              </a:rPr>
              <a:t>in each ‚normal‘ group of full-sib siblings. This is what a 4-way hybrid is: The offspring from mating to unrelated non-inbred genotypes (Mother, Father). </a:t>
            </a:r>
          </a:p>
          <a:p>
            <a:endParaRPr lang="en-GB" dirty="0">
              <a:latin typeface="Arial" panose="020B0604020202020204" pitchFamily="34" charset="0"/>
              <a:ea typeface="Times New Roman" panose="02020603050405020304" pitchFamily="18" charset="0"/>
            </a:endParaRPr>
          </a:p>
          <a:p>
            <a:r>
              <a:rPr lang="en-GB" dirty="0">
                <a:latin typeface="Arial" panose="020B0604020202020204" pitchFamily="34" charset="0"/>
                <a:ea typeface="Times New Roman" panose="02020603050405020304" pitchFamily="18" charset="0"/>
              </a:rPr>
              <a:t>These features can be quantified by Quantitative Genetic Theory (</a:t>
            </a:r>
            <a:r>
              <a:rPr lang="en-GB" u="sng" dirty="0">
                <a:solidFill>
                  <a:srgbClr val="0000FF"/>
                </a:solidFill>
                <a:latin typeface="Arial" panose="020B0604020202020204" pitchFamily="34" charset="0"/>
                <a:ea typeface="Times New Roman" panose="02020603050405020304" pitchFamily="18" charset="0"/>
                <a:cs typeface="Arial" panose="020B0604020202020204" pitchFamily="34" charset="0"/>
              </a:rPr>
              <a:t>ISBN: 9780191868986; </a:t>
            </a:r>
            <a:r>
              <a:rPr lang="en-GB" u="sng" dirty="0" err="1">
                <a:solidFill>
                  <a:srgbClr val="0000FF"/>
                </a:solidFill>
                <a:latin typeface="Arial" panose="020B0604020202020204" pitchFamily="34" charset="0"/>
                <a:ea typeface="Times New Roman" panose="02020603050405020304" pitchFamily="18" charset="0"/>
                <a:cs typeface="Arial" panose="020B0604020202020204" pitchFamily="34" charset="0"/>
              </a:rPr>
              <a:t>ebook</a:t>
            </a:r>
            <a:r>
              <a:rPr lang="en-GB" u="sng" dirty="0">
                <a:solidFill>
                  <a:srgbClr val="0000FF"/>
                </a:solidFill>
                <a:latin typeface="Arial" panose="020B0604020202020204" pitchFamily="34" charset="0"/>
                <a:ea typeface="Times New Roman" panose="02020603050405020304" pitchFamily="18" charset="0"/>
                <a:cs typeface="Arial" panose="020B0604020202020204" pitchFamily="34" charset="0"/>
              </a:rPr>
              <a:t>)</a:t>
            </a:r>
            <a:r>
              <a:rPr lang="en-GB" dirty="0">
                <a:latin typeface="Arial" panose="020B0604020202020204" pitchFamily="34" charset="0"/>
                <a:ea typeface="Times New Roman" panose="02020603050405020304" pitchFamily="18" charset="0"/>
              </a:rPr>
              <a:t>; SC=2-way=single cross, 3W=three-way, 4w= four-way).  </a:t>
            </a:r>
            <a:endParaRPr lang="en-GB" dirty="0"/>
          </a:p>
        </p:txBody>
      </p:sp>
      <p:grpSp>
        <p:nvGrpSpPr>
          <p:cNvPr id="11" name="Group 10"/>
          <p:cNvGrpSpPr/>
          <p:nvPr/>
        </p:nvGrpSpPr>
        <p:grpSpPr>
          <a:xfrm>
            <a:off x="72001" y="3804048"/>
            <a:ext cx="5626766" cy="2804233"/>
            <a:chOff x="214528" y="3507485"/>
            <a:chExt cx="5578149" cy="2804233"/>
          </a:xfrm>
        </p:grpSpPr>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100000"/>
                      </a14:imgEffect>
                    </a14:imgLayer>
                  </a14:imgProps>
                </a:ext>
                <a:ext uri="{28A0092B-C50C-407E-A947-70E740481C1C}">
                  <a14:useLocalDpi xmlns:a14="http://schemas.microsoft.com/office/drawing/2010/main" val="0"/>
                </a:ext>
              </a:extLst>
            </a:blip>
            <a:stretch>
              <a:fillRect/>
            </a:stretch>
          </p:blipFill>
          <p:spPr>
            <a:xfrm>
              <a:off x="214528" y="3507485"/>
              <a:ext cx="5578149" cy="2804233"/>
            </a:xfrm>
            <a:prstGeom prst="rect">
              <a:avLst/>
            </a:prstGeom>
            <a:effectLst>
              <a:outerShdw blurRad="50800" dist="38100" dir="2700000" algn="tl" rotWithShape="0">
                <a:prstClr val="black">
                  <a:alpha val="40000"/>
                </a:prstClr>
              </a:outerShdw>
            </a:effectLst>
          </p:spPr>
        </p:pic>
        <p:sp>
          <p:nvSpPr>
            <p:cNvPr id="10" name="TextBox 9"/>
            <p:cNvSpPr txBox="1"/>
            <p:nvPr/>
          </p:nvSpPr>
          <p:spPr>
            <a:xfrm>
              <a:off x="1019428" y="3809793"/>
              <a:ext cx="385233" cy="369332"/>
            </a:xfrm>
            <a:prstGeom prst="rect">
              <a:avLst/>
            </a:prstGeom>
            <a:noFill/>
          </p:spPr>
          <p:txBody>
            <a:bodyPr wrap="square" rtlCol="0">
              <a:spAutoFit/>
            </a:bodyPr>
            <a:lstStyle/>
            <a:p>
              <a:r>
                <a:rPr lang="de-DE" b="1" dirty="0">
                  <a:solidFill>
                    <a:srgbClr val="0000FF"/>
                  </a:solidFill>
                  <a:latin typeface="Times New Roman" panose="02020603050405020304" pitchFamily="18" charset="0"/>
                  <a:cs typeface="Times New Roman" panose="02020603050405020304" pitchFamily="18" charset="0"/>
                </a:rPr>
                <a:t>w</a:t>
              </a:r>
              <a:endParaRPr lang="en-GB" b="1" dirty="0">
                <a:solidFill>
                  <a:srgbClr val="0000FF"/>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964416" y="4513064"/>
              <a:ext cx="385233" cy="369332"/>
            </a:xfrm>
            <a:prstGeom prst="rect">
              <a:avLst/>
            </a:prstGeom>
            <a:noFill/>
          </p:spPr>
          <p:txBody>
            <a:bodyPr wrap="square" rtlCol="0">
              <a:spAutoFit/>
            </a:bodyPr>
            <a:lstStyle/>
            <a:p>
              <a:r>
                <a:rPr lang="de-DE" b="1" dirty="0">
                  <a:solidFill>
                    <a:srgbClr val="0000FF"/>
                  </a:solidFill>
                  <a:latin typeface="Times New Roman" panose="02020603050405020304" pitchFamily="18" charset="0"/>
                  <a:cs typeface="Times New Roman" panose="02020603050405020304" pitchFamily="18" charset="0"/>
                </a:rPr>
                <a:t>w</a:t>
              </a:r>
              <a:endParaRPr lang="en-GB" b="1" dirty="0">
                <a:solidFill>
                  <a:srgbClr val="0000FF"/>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959491" y="5476529"/>
              <a:ext cx="385233" cy="369332"/>
            </a:xfrm>
            <a:prstGeom prst="rect">
              <a:avLst/>
            </a:prstGeom>
            <a:noFill/>
          </p:spPr>
          <p:txBody>
            <a:bodyPr wrap="square" rtlCol="0">
              <a:spAutoFit/>
            </a:bodyPr>
            <a:lstStyle/>
            <a:p>
              <a:r>
                <a:rPr lang="de-DE" b="1" dirty="0">
                  <a:solidFill>
                    <a:srgbClr val="0000FF"/>
                  </a:solidFill>
                  <a:latin typeface="Times New Roman" panose="02020603050405020304" pitchFamily="18" charset="0"/>
                  <a:cs typeface="Times New Roman" panose="02020603050405020304" pitchFamily="18" charset="0"/>
                </a:rPr>
                <a:t>w</a:t>
              </a:r>
              <a:endParaRPr lang="en-GB" b="1" dirty="0">
                <a:solidFill>
                  <a:srgbClr val="0000FF"/>
                </a:solidFill>
                <a:latin typeface="Times New Roman" panose="02020603050405020304" pitchFamily="18" charset="0"/>
                <a:cs typeface="Times New Roman" panose="02020603050405020304" pitchFamily="18" charset="0"/>
              </a:endParaRPr>
            </a:p>
          </p:txBody>
        </p:sp>
      </p:grpSp>
      <p:sp>
        <p:nvSpPr>
          <p:cNvPr id="3" name="TextBox 2"/>
          <p:cNvSpPr txBox="1"/>
          <p:nvPr/>
        </p:nvSpPr>
        <p:spPr>
          <a:xfrm>
            <a:off x="72000" y="36000"/>
            <a:ext cx="1201843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Will the total of all 2-ways differ from the total of all 3-way hybrids or 4-way hybrids (</a:t>
            </a:r>
            <a:r>
              <a:rPr lang="en-GB" sz="2400" dirty="0">
                <a:solidFill>
                  <a:srgbClr val="0000FF"/>
                </a:solidFill>
                <a:latin typeface="Arial" panose="020B0604020202020204" pitchFamily="34" charset="0"/>
                <a:cs typeface="Arial" panose="020B0604020202020204" pitchFamily="34" charset="0"/>
              </a:rPr>
              <a:t>from same </a:t>
            </a:r>
            <a:r>
              <a:rPr lang="en-GB" sz="2400" dirty="0">
                <a:latin typeface="Arial" panose="020B0604020202020204" pitchFamily="34" charset="0"/>
                <a:cs typeface="Arial" panose="020B0604020202020204" pitchFamily="34" charset="0"/>
              </a:rPr>
              <a:t>inbred lines)? Now: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Variance</a:t>
            </a:r>
            <a:r>
              <a:rPr lang="en-GB" sz="2400" dirty="0">
                <a:solidFill>
                  <a:srgbClr val="C00000"/>
                </a:solidFill>
                <a:latin typeface="Arial" panose="020B0604020202020204" pitchFamily="34" charset="0"/>
                <a:cs typeface="Arial" panose="020B0604020202020204" pitchFamily="34" charset="0"/>
              </a:rPr>
              <a:t> between </a:t>
            </a:r>
            <a:r>
              <a:rPr lang="en-GB" sz="2400" dirty="0">
                <a:latin typeface="Arial" panose="020B0604020202020204" pitchFamily="34" charset="0"/>
                <a:cs typeface="Arial" panose="020B0604020202020204" pitchFamily="34" charset="0"/>
              </a:rPr>
              <a:t>the members of these three groups.</a:t>
            </a:r>
          </a:p>
        </p:txBody>
      </p:sp>
      <p:sp>
        <p:nvSpPr>
          <p:cNvPr id="14" name="Right Triangle 4">
            <a:extLst>
              <a:ext uri="{FF2B5EF4-FFF2-40B4-BE49-F238E27FC236}">
                <a16:creationId xmlns:a16="http://schemas.microsoft.com/office/drawing/2014/main" id="{52D0DEE4-AA42-433F-9F7D-23F3B7F98243}"/>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feld 5">
            <a:extLst>
              <a:ext uri="{FF2B5EF4-FFF2-40B4-BE49-F238E27FC236}">
                <a16:creationId xmlns:a16="http://schemas.microsoft.com/office/drawing/2014/main" id="{FF8774DB-1D31-4214-81F1-DC245D0D9336}"/>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08671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0" y="0"/>
            <a:ext cx="8605838" cy="6878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 name="Text Box 12"/>
          <p:cNvSpPr txBox="1">
            <a:spLocks noChangeArrowheads="1"/>
          </p:cNvSpPr>
          <p:nvPr/>
        </p:nvSpPr>
        <p:spPr bwMode="auto">
          <a:xfrm>
            <a:off x="4951539" y="853951"/>
            <a:ext cx="7098770" cy="1754326"/>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altLang="de-DE" dirty="0"/>
              <a:t>„Best“ SC is better than „best“ 3W, which is „better“ than best „4W“.</a:t>
            </a:r>
            <a:br>
              <a:rPr lang="en-GB" altLang="de-DE" dirty="0"/>
            </a:br>
            <a:r>
              <a:rPr lang="en-GB" altLang="de-DE" dirty="0"/>
              <a:t>This is because with </a:t>
            </a:r>
            <a:r>
              <a:rPr lang="en-GB" altLang="de-DE" dirty="0">
                <a:effectLst>
                  <a:outerShdw blurRad="38100" dist="38100" dir="2700000" algn="tl">
                    <a:srgbClr val="000000">
                      <a:alpha val="43137"/>
                    </a:srgbClr>
                  </a:outerShdw>
                </a:effectLst>
              </a:rPr>
              <a:t>more</a:t>
            </a:r>
            <a:r>
              <a:rPr lang="en-GB" altLang="de-DE" dirty="0"/>
              <a:t> variance, best is ‚</a:t>
            </a:r>
            <a:r>
              <a:rPr lang="en-GB" altLang="de-DE" dirty="0">
                <a:effectLst>
                  <a:outerShdw blurRad="38100" dist="38100" dir="2700000" algn="tl">
                    <a:srgbClr val="000000">
                      <a:alpha val="43137"/>
                    </a:srgbClr>
                  </a:outerShdw>
                </a:effectLst>
              </a:rPr>
              <a:t>better</a:t>
            </a:r>
            <a:r>
              <a:rPr lang="en-GB" altLang="de-DE" dirty="0"/>
              <a:t>‘ than with less variance. See: Having chosen the two ‚best‘ lines to make the best SC, adding the third-best line to make the best 3W is not improving anything; and adding the 4th-best line to make the best 4W is, again, rather reducing the performance of the resulting candidate. </a:t>
            </a:r>
          </a:p>
        </p:txBody>
      </p:sp>
      <p:sp>
        <p:nvSpPr>
          <p:cNvPr id="6" name="AutoShape 3"/>
          <p:cNvSpPr>
            <a:spLocks noChangeAspect="1" noChangeArrowheads="1" noTextEdit="1"/>
          </p:cNvSpPr>
          <p:nvPr/>
        </p:nvSpPr>
        <p:spPr bwMode="auto">
          <a:xfrm>
            <a:off x="179388" y="-19050"/>
            <a:ext cx="860425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1" name="TextBox 30"/>
          <p:cNvSpPr txBox="1"/>
          <p:nvPr/>
        </p:nvSpPr>
        <p:spPr>
          <a:xfrm>
            <a:off x="72000" y="36000"/>
            <a:ext cx="11978309"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Bef>
                <a:spcPct val="50000"/>
              </a:spcBef>
            </a:pPr>
            <a:r>
              <a:rPr lang="en-GB" altLang="de-DE" dirty="0">
                <a:latin typeface="Arial" panose="020B0604020202020204" pitchFamily="34" charset="0"/>
                <a:cs typeface="Arial" panose="020B0604020202020204" pitchFamily="34" charset="0"/>
              </a:rPr>
              <a:t>„All“ single-cross-hybrids, „all“ 3-way hybrids and „all“ 4-way hybrids (that can be bred from a common panel of inbred lines). </a:t>
            </a:r>
            <a:r>
              <a:rPr lang="en-GB" altLang="de-DE" dirty="0">
                <a:solidFill>
                  <a:srgbClr val="0000FF"/>
                </a:solidFill>
                <a:latin typeface="Arial" panose="020B0604020202020204" pitchFamily="34" charset="0"/>
                <a:cs typeface="Arial" panose="020B0604020202020204" pitchFamily="34" charset="0"/>
              </a:rPr>
              <a:t>Same Average </a:t>
            </a:r>
            <a:r>
              <a:rPr lang="en-GB" altLang="de-DE" dirty="0">
                <a:latin typeface="Arial" panose="020B0604020202020204" pitchFamily="34" charset="0"/>
                <a:cs typeface="Arial" panose="020B0604020202020204" pitchFamily="34" charset="0"/>
              </a:rPr>
              <a:t>yet </a:t>
            </a:r>
            <a:r>
              <a:rPr lang="en-GB" altLang="de-DE" dirty="0">
                <a:solidFill>
                  <a:srgbClr val="0000FF"/>
                </a:solidFill>
                <a:latin typeface="Arial" panose="020B0604020202020204" pitchFamily="34" charset="0"/>
                <a:cs typeface="Arial" panose="020B0604020202020204" pitchFamily="34" charset="0"/>
              </a:rPr>
              <a:t>Different Variance </a:t>
            </a:r>
            <a:r>
              <a:rPr lang="en-GB" altLang="de-DE" dirty="0">
                <a:latin typeface="Arial" panose="020B0604020202020204" pitchFamily="34" charset="0"/>
                <a:cs typeface="Arial" panose="020B0604020202020204" pitchFamily="34" charset="0"/>
              </a:rPr>
              <a:t>(</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between</a:t>
            </a:r>
            <a:r>
              <a:rPr lang="en-GB" altLang="de-DE" dirty="0">
                <a:latin typeface="Arial" panose="020B0604020202020204" pitchFamily="34" charset="0"/>
                <a:cs typeface="Arial" panose="020B0604020202020204" pitchFamily="34" charset="0"/>
              </a:rPr>
              <a:t> the members of each of the three types-of-hybrids)</a:t>
            </a:r>
          </a:p>
        </p:txBody>
      </p:sp>
      <p:sp>
        <p:nvSpPr>
          <p:cNvPr id="7" name="Line 6"/>
          <p:cNvSpPr>
            <a:spLocks noChangeShapeType="1"/>
          </p:cNvSpPr>
          <p:nvPr/>
        </p:nvSpPr>
        <p:spPr bwMode="auto">
          <a:xfrm>
            <a:off x="1195388" y="5842000"/>
            <a:ext cx="6437313"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Line 7"/>
          <p:cNvSpPr>
            <a:spLocks noChangeShapeType="1"/>
          </p:cNvSpPr>
          <p:nvPr/>
        </p:nvSpPr>
        <p:spPr bwMode="auto">
          <a:xfrm>
            <a:off x="1195388" y="5842000"/>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Rectangle 8"/>
          <p:cNvSpPr>
            <a:spLocks noChangeArrowheads="1"/>
          </p:cNvSpPr>
          <p:nvPr/>
        </p:nvSpPr>
        <p:spPr bwMode="auto">
          <a:xfrm>
            <a:off x="1009651" y="5967413"/>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 name="Line 9"/>
          <p:cNvSpPr>
            <a:spLocks noChangeShapeType="1"/>
          </p:cNvSpPr>
          <p:nvPr/>
        </p:nvSpPr>
        <p:spPr bwMode="auto">
          <a:xfrm>
            <a:off x="2805113" y="5842000"/>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Rectangle 10"/>
          <p:cNvSpPr>
            <a:spLocks noChangeArrowheads="1"/>
          </p:cNvSpPr>
          <p:nvPr/>
        </p:nvSpPr>
        <p:spPr bwMode="auto">
          <a:xfrm>
            <a:off x="2619376" y="5967413"/>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40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 name="Line 11"/>
          <p:cNvSpPr>
            <a:spLocks noChangeShapeType="1"/>
          </p:cNvSpPr>
          <p:nvPr/>
        </p:nvSpPr>
        <p:spPr bwMode="auto">
          <a:xfrm>
            <a:off x="4413251" y="5842000"/>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Rectangle 12"/>
          <p:cNvSpPr>
            <a:spLocks noChangeArrowheads="1"/>
          </p:cNvSpPr>
          <p:nvPr/>
        </p:nvSpPr>
        <p:spPr bwMode="auto">
          <a:xfrm>
            <a:off x="4227513" y="5967413"/>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50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4" name="Line 13"/>
          <p:cNvSpPr>
            <a:spLocks noChangeShapeType="1"/>
          </p:cNvSpPr>
          <p:nvPr/>
        </p:nvSpPr>
        <p:spPr bwMode="auto">
          <a:xfrm>
            <a:off x="6022976" y="5842000"/>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Rectangle 14"/>
          <p:cNvSpPr>
            <a:spLocks noChangeArrowheads="1"/>
          </p:cNvSpPr>
          <p:nvPr/>
        </p:nvSpPr>
        <p:spPr bwMode="auto">
          <a:xfrm>
            <a:off x="5837238" y="5967413"/>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 name="Line 15"/>
          <p:cNvSpPr>
            <a:spLocks noChangeShapeType="1"/>
          </p:cNvSpPr>
          <p:nvPr/>
        </p:nvSpPr>
        <p:spPr bwMode="auto">
          <a:xfrm>
            <a:off x="7632701" y="5842000"/>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Rectangle 16"/>
          <p:cNvSpPr>
            <a:spLocks noChangeArrowheads="1"/>
          </p:cNvSpPr>
          <p:nvPr/>
        </p:nvSpPr>
        <p:spPr bwMode="auto">
          <a:xfrm>
            <a:off x="7446963" y="5967413"/>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8" name="Freeform 17"/>
          <p:cNvSpPr>
            <a:spLocks/>
          </p:cNvSpPr>
          <p:nvPr/>
        </p:nvSpPr>
        <p:spPr bwMode="auto">
          <a:xfrm>
            <a:off x="1195388" y="3141663"/>
            <a:ext cx="6437313" cy="2700338"/>
          </a:xfrm>
          <a:custGeom>
            <a:avLst/>
            <a:gdLst>
              <a:gd name="T0" fmla="*/ 100 w 8110"/>
              <a:gd name="T1" fmla="*/ 3401 h 3401"/>
              <a:gd name="T2" fmla="*/ 304 w 8110"/>
              <a:gd name="T3" fmla="*/ 3400 h 3401"/>
              <a:gd name="T4" fmla="*/ 507 w 8110"/>
              <a:gd name="T5" fmla="*/ 3396 h 3401"/>
              <a:gd name="T6" fmla="*/ 709 w 8110"/>
              <a:gd name="T7" fmla="*/ 3390 h 3401"/>
              <a:gd name="T8" fmla="*/ 912 w 8110"/>
              <a:gd name="T9" fmla="*/ 3380 h 3401"/>
              <a:gd name="T10" fmla="*/ 1114 w 8110"/>
              <a:gd name="T11" fmla="*/ 3360 h 3401"/>
              <a:gd name="T12" fmla="*/ 1317 w 8110"/>
              <a:gd name="T13" fmla="*/ 3326 h 3401"/>
              <a:gd name="T14" fmla="*/ 1521 w 8110"/>
              <a:gd name="T15" fmla="*/ 3275 h 3401"/>
              <a:gd name="T16" fmla="*/ 1723 w 8110"/>
              <a:gd name="T17" fmla="*/ 3193 h 3401"/>
              <a:gd name="T18" fmla="*/ 1926 w 8110"/>
              <a:gd name="T19" fmla="*/ 3071 h 3401"/>
              <a:gd name="T20" fmla="*/ 2128 w 8110"/>
              <a:gd name="T21" fmla="*/ 2903 h 3401"/>
              <a:gd name="T22" fmla="*/ 2331 w 8110"/>
              <a:gd name="T23" fmla="*/ 2676 h 3401"/>
              <a:gd name="T24" fmla="*/ 2535 w 8110"/>
              <a:gd name="T25" fmla="*/ 2389 h 3401"/>
              <a:gd name="T26" fmla="*/ 2736 w 8110"/>
              <a:gd name="T27" fmla="*/ 2046 h 3401"/>
              <a:gd name="T28" fmla="*/ 2940 w 8110"/>
              <a:gd name="T29" fmla="*/ 1656 h 3401"/>
              <a:gd name="T30" fmla="*/ 3141 w 8110"/>
              <a:gd name="T31" fmla="*/ 1242 h 3401"/>
              <a:gd name="T32" fmla="*/ 3345 w 8110"/>
              <a:gd name="T33" fmla="*/ 839 h 3401"/>
              <a:gd name="T34" fmla="*/ 3548 w 8110"/>
              <a:gd name="T35" fmla="*/ 478 h 3401"/>
              <a:gd name="T36" fmla="*/ 3750 w 8110"/>
              <a:gd name="T37" fmla="*/ 200 h 3401"/>
              <a:gd name="T38" fmla="*/ 3953 w 8110"/>
              <a:gd name="T39" fmla="*/ 35 h 3401"/>
              <a:gd name="T40" fmla="*/ 4155 w 8110"/>
              <a:gd name="T41" fmla="*/ 0 h 3401"/>
              <a:gd name="T42" fmla="*/ 4358 w 8110"/>
              <a:gd name="T43" fmla="*/ 102 h 3401"/>
              <a:gd name="T44" fmla="*/ 4562 w 8110"/>
              <a:gd name="T45" fmla="*/ 327 h 3401"/>
              <a:gd name="T46" fmla="*/ 4764 w 8110"/>
              <a:gd name="T47" fmla="*/ 650 h 3401"/>
              <a:gd name="T48" fmla="*/ 4967 w 8110"/>
              <a:gd name="T49" fmla="*/ 1037 h 3401"/>
              <a:gd name="T50" fmla="*/ 5169 w 8110"/>
              <a:gd name="T51" fmla="*/ 1451 h 3401"/>
              <a:gd name="T52" fmla="*/ 5372 w 8110"/>
              <a:gd name="T53" fmla="*/ 1854 h 3401"/>
              <a:gd name="T54" fmla="*/ 5575 w 8110"/>
              <a:gd name="T55" fmla="*/ 2224 h 3401"/>
              <a:gd name="T56" fmla="*/ 5777 w 8110"/>
              <a:gd name="T57" fmla="*/ 2541 h 3401"/>
              <a:gd name="T58" fmla="*/ 5981 w 8110"/>
              <a:gd name="T59" fmla="*/ 2798 h 3401"/>
              <a:gd name="T60" fmla="*/ 6182 w 8110"/>
              <a:gd name="T61" fmla="*/ 2995 h 3401"/>
              <a:gd name="T62" fmla="*/ 6386 w 8110"/>
              <a:gd name="T63" fmla="*/ 3138 h 3401"/>
              <a:gd name="T64" fmla="*/ 6589 w 8110"/>
              <a:gd name="T65" fmla="*/ 3238 h 3401"/>
              <a:gd name="T66" fmla="*/ 6791 w 8110"/>
              <a:gd name="T67" fmla="*/ 3303 h 3401"/>
              <a:gd name="T68" fmla="*/ 6994 w 8110"/>
              <a:gd name="T69" fmla="*/ 3346 h 3401"/>
              <a:gd name="T70" fmla="*/ 7196 w 8110"/>
              <a:gd name="T71" fmla="*/ 3371 h 3401"/>
              <a:gd name="T72" fmla="*/ 7399 w 8110"/>
              <a:gd name="T73" fmla="*/ 3385 h 3401"/>
              <a:gd name="T74" fmla="*/ 7603 w 8110"/>
              <a:gd name="T75" fmla="*/ 3393 h 3401"/>
              <a:gd name="T76" fmla="*/ 7804 w 8110"/>
              <a:gd name="T77" fmla="*/ 3398 h 3401"/>
              <a:gd name="T78" fmla="*/ 8008 w 8110"/>
              <a:gd name="T79" fmla="*/ 3400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110" h="3401">
                <a:moveTo>
                  <a:pt x="0" y="3401"/>
                </a:moveTo>
                <a:lnTo>
                  <a:pt x="100" y="3401"/>
                </a:lnTo>
                <a:lnTo>
                  <a:pt x="202" y="3400"/>
                </a:lnTo>
                <a:lnTo>
                  <a:pt x="304" y="3400"/>
                </a:lnTo>
                <a:lnTo>
                  <a:pt x="406" y="3398"/>
                </a:lnTo>
                <a:lnTo>
                  <a:pt x="507" y="3396"/>
                </a:lnTo>
                <a:lnTo>
                  <a:pt x="607" y="3393"/>
                </a:lnTo>
                <a:lnTo>
                  <a:pt x="709" y="3390"/>
                </a:lnTo>
                <a:lnTo>
                  <a:pt x="811" y="3385"/>
                </a:lnTo>
                <a:lnTo>
                  <a:pt x="912" y="3380"/>
                </a:lnTo>
                <a:lnTo>
                  <a:pt x="1014" y="3371"/>
                </a:lnTo>
                <a:lnTo>
                  <a:pt x="1114" y="3360"/>
                </a:lnTo>
                <a:lnTo>
                  <a:pt x="1216" y="3346"/>
                </a:lnTo>
                <a:lnTo>
                  <a:pt x="1317" y="3326"/>
                </a:lnTo>
                <a:lnTo>
                  <a:pt x="1419" y="3303"/>
                </a:lnTo>
                <a:lnTo>
                  <a:pt x="1521" y="3275"/>
                </a:lnTo>
                <a:lnTo>
                  <a:pt x="1621" y="3238"/>
                </a:lnTo>
                <a:lnTo>
                  <a:pt x="1723" y="3193"/>
                </a:lnTo>
                <a:lnTo>
                  <a:pt x="1824" y="3138"/>
                </a:lnTo>
                <a:lnTo>
                  <a:pt x="1926" y="3071"/>
                </a:lnTo>
                <a:lnTo>
                  <a:pt x="2028" y="2995"/>
                </a:lnTo>
                <a:lnTo>
                  <a:pt x="2128" y="2903"/>
                </a:lnTo>
                <a:lnTo>
                  <a:pt x="2229" y="2798"/>
                </a:lnTo>
                <a:lnTo>
                  <a:pt x="2331" y="2676"/>
                </a:lnTo>
                <a:lnTo>
                  <a:pt x="2433" y="2541"/>
                </a:lnTo>
                <a:lnTo>
                  <a:pt x="2535" y="2389"/>
                </a:lnTo>
                <a:lnTo>
                  <a:pt x="2635" y="2224"/>
                </a:lnTo>
                <a:lnTo>
                  <a:pt x="2736" y="2046"/>
                </a:lnTo>
                <a:lnTo>
                  <a:pt x="2838" y="1854"/>
                </a:lnTo>
                <a:lnTo>
                  <a:pt x="2940" y="1656"/>
                </a:lnTo>
                <a:lnTo>
                  <a:pt x="3041" y="1451"/>
                </a:lnTo>
                <a:lnTo>
                  <a:pt x="3141" y="1242"/>
                </a:lnTo>
                <a:lnTo>
                  <a:pt x="3243" y="1037"/>
                </a:lnTo>
                <a:lnTo>
                  <a:pt x="3345" y="839"/>
                </a:lnTo>
                <a:lnTo>
                  <a:pt x="3446" y="650"/>
                </a:lnTo>
                <a:lnTo>
                  <a:pt x="3548" y="478"/>
                </a:lnTo>
                <a:lnTo>
                  <a:pt x="3648" y="327"/>
                </a:lnTo>
                <a:lnTo>
                  <a:pt x="3750" y="200"/>
                </a:lnTo>
                <a:lnTo>
                  <a:pt x="3852" y="102"/>
                </a:lnTo>
                <a:lnTo>
                  <a:pt x="3953" y="35"/>
                </a:lnTo>
                <a:lnTo>
                  <a:pt x="4055" y="0"/>
                </a:lnTo>
                <a:lnTo>
                  <a:pt x="4155" y="0"/>
                </a:lnTo>
                <a:lnTo>
                  <a:pt x="4257" y="35"/>
                </a:lnTo>
                <a:lnTo>
                  <a:pt x="4358" y="102"/>
                </a:lnTo>
                <a:lnTo>
                  <a:pt x="4460" y="200"/>
                </a:lnTo>
                <a:lnTo>
                  <a:pt x="4562" y="327"/>
                </a:lnTo>
                <a:lnTo>
                  <a:pt x="4662" y="478"/>
                </a:lnTo>
                <a:lnTo>
                  <a:pt x="4764" y="650"/>
                </a:lnTo>
                <a:lnTo>
                  <a:pt x="4865" y="839"/>
                </a:lnTo>
                <a:lnTo>
                  <a:pt x="4967" y="1037"/>
                </a:lnTo>
                <a:lnTo>
                  <a:pt x="5069" y="1242"/>
                </a:lnTo>
                <a:lnTo>
                  <a:pt x="5169" y="1451"/>
                </a:lnTo>
                <a:lnTo>
                  <a:pt x="5270" y="1656"/>
                </a:lnTo>
                <a:lnTo>
                  <a:pt x="5372" y="1854"/>
                </a:lnTo>
                <a:lnTo>
                  <a:pt x="5474" y="2046"/>
                </a:lnTo>
                <a:lnTo>
                  <a:pt x="5575" y="2224"/>
                </a:lnTo>
                <a:lnTo>
                  <a:pt x="5675" y="2389"/>
                </a:lnTo>
                <a:lnTo>
                  <a:pt x="5777" y="2541"/>
                </a:lnTo>
                <a:lnTo>
                  <a:pt x="5879" y="2676"/>
                </a:lnTo>
                <a:lnTo>
                  <a:pt x="5981" y="2798"/>
                </a:lnTo>
                <a:lnTo>
                  <a:pt x="6082" y="2903"/>
                </a:lnTo>
                <a:lnTo>
                  <a:pt x="6182" y="2995"/>
                </a:lnTo>
                <a:lnTo>
                  <a:pt x="6284" y="3071"/>
                </a:lnTo>
                <a:lnTo>
                  <a:pt x="6386" y="3138"/>
                </a:lnTo>
                <a:lnTo>
                  <a:pt x="6487" y="3193"/>
                </a:lnTo>
                <a:lnTo>
                  <a:pt x="6589" y="3238"/>
                </a:lnTo>
                <a:lnTo>
                  <a:pt x="6689" y="3275"/>
                </a:lnTo>
                <a:lnTo>
                  <a:pt x="6791" y="3303"/>
                </a:lnTo>
                <a:lnTo>
                  <a:pt x="6893" y="3326"/>
                </a:lnTo>
                <a:lnTo>
                  <a:pt x="6994" y="3346"/>
                </a:lnTo>
                <a:lnTo>
                  <a:pt x="7096" y="3360"/>
                </a:lnTo>
                <a:lnTo>
                  <a:pt x="7196" y="3371"/>
                </a:lnTo>
                <a:lnTo>
                  <a:pt x="7298" y="3380"/>
                </a:lnTo>
                <a:lnTo>
                  <a:pt x="7399" y="3385"/>
                </a:lnTo>
                <a:lnTo>
                  <a:pt x="7501" y="3390"/>
                </a:lnTo>
                <a:lnTo>
                  <a:pt x="7603" y="3393"/>
                </a:lnTo>
                <a:lnTo>
                  <a:pt x="7703" y="3396"/>
                </a:lnTo>
                <a:lnTo>
                  <a:pt x="7804" y="3398"/>
                </a:lnTo>
                <a:lnTo>
                  <a:pt x="7906" y="3400"/>
                </a:lnTo>
                <a:lnTo>
                  <a:pt x="8008" y="3400"/>
                </a:lnTo>
                <a:lnTo>
                  <a:pt x="8110" y="3401"/>
                </a:lnTo>
              </a:path>
            </a:pathLst>
          </a:custGeom>
          <a:noFill/>
          <a:ln w="333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18"/>
          <p:cNvSpPr>
            <a:spLocks/>
          </p:cNvSpPr>
          <p:nvPr/>
        </p:nvSpPr>
        <p:spPr bwMode="auto">
          <a:xfrm>
            <a:off x="1195388" y="2520950"/>
            <a:ext cx="6437313" cy="3321050"/>
          </a:xfrm>
          <a:custGeom>
            <a:avLst/>
            <a:gdLst>
              <a:gd name="T0" fmla="*/ 100 w 8110"/>
              <a:gd name="T1" fmla="*/ 4183 h 4183"/>
              <a:gd name="T2" fmla="*/ 304 w 8110"/>
              <a:gd name="T3" fmla="*/ 4183 h 4183"/>
              <a:gd name="T4" fmla="*/ 507 w 8110"/>
              <a:gd name="T5" fmla="*/ 4183 h 4183"/>
              <a:gd name="T6" fmla="*/ 709 w 8110"/>
              <a:gd name="T7" fmla="*/ 4183 h 4183"/>
              <a:gd name="T8" fmla="*/ 912 w 8110"/>
              <a:gd name="T9" fmla="*/ 4182 h 4183"/>
              <a:gd name="T10" fmla="*/ 1114 w 8110"/>
              <a:gd name="T11" fmla="*/ 4178 h 4183"/>
              <a:gd name="T12" fmla="*/ 1317 w 8110"/>
              <a:gd name="T13" fmla="*/ 4172 h 4183"/>
              <a:gd name="T14" fmla="*/ 1521 w 8110"/>
              <a:gd name="T15" fmla="*/ 4155 h 4183"/>
              <a:gd name="T16" fmla="*/ 1723 w 8110"/>
              <a:gd name="T17" fmla="*/ 4123 h 4183"/>
              <a:gd name="T18" fmla="*/ 1926 w 8110"/>
              <a:gd name="T19" fmla="*/ 4062 h 4183"/>
              <a:gd name="T20" fmla="*/ 2128 w 8110"/>
              <a:gd name="T21" fmla="*/ 3955 h 4183"/>
              <a:gd name="T22" fmla="*/ 2331 w 8110"/>
              <a:gd name="T23" fmla="*/ 3782 h 4183"/>
              <a:gd name="T24" fmla="*/ 2535 w 8110"/>
              <a:gd name="T25" fmla="*/ 3516 h 4183"/>
              <a:gd name="T26" fmla="*/ 2736 w 8110"/>
              <a:gd name="T27" fmla="*/ 3145 h 4183"/>
              <a:gd name="T28" fmla="*/ 2940 w 8110"/>
              <a:gd name="T29" fmla="*/ 2659 h 4183"/>
              <a:gd name="T30" fmla="*/ 3141 w 8110"/>
              <a:gd name="T31" fmla="*/ 2082 h 4183"/>
              <a:gd name="T32" fmla="*/ 3345 w 8110"/>
              <a:gd name="T33" fmla="*/ 1457 h 4183"/>
              <a:gd name="T34" fmla="*/ 3548 w 8110"/>
              <a:gd name="T35" fmla="*/ 859 h 4183"/>
              <a:gd name="T36" fmla="*/ 3750 w 8110"/>
              <a:gd name="T37" fmla="*/ 367 h 4183"/>
              <a:gd name="T38" fmla="*/ 3953 w 8110"/>
              <a:gd name="T39" fmla="*/ 63 h 4183"/>
              <a:gd name="T40" fmla="*/ 4155 w 8110"/>
              <a:gd name="T41" fmla="*/ 0 h 4183"/>
              <a:gd name="T42" fmla="*/ 4358 w 8110"/>
              <a:gd name="T43" fmla="*/ 187 h 4183"/>
              <a:gd name="T44" fmla="*/ 4562 w 8110"/>
              <a:gd name="T45" fmla="*/ 593 h 4183"/>
              <a:gd name="T46" fmla="*/ 4764 w 8110"/>
              <a:gd name="T47" fmla="*/ 1150 h 4183"/>
              <a:gd name="T48" fmla="*/ 4967 w 8110"/>
              <a:gd name="T49" fmla="*/ 1772 h 4183"/>
              <a:gd name="T50" fmla="*/ 5169 w 8110"/>
              <a:gd name="T51" fmla="*/ 2381 h 4183"/>
              <a:gd name="T52" fmla="*/ 5372 w 8110"/>
              <a:gd name="T53" fmla="*/ 2916 h 4183"/>
              <a:gd name="T54" fmla="*/ 5575 w 8110"/>
              <a:gd name="T55" fmla="*/ 3345 h 4183"/>
              <a:gd name="T56" fmla="*/ 5777 w 8110"/>
              <a:gd name="T57" fmla="*/ 3662 h 4183"/>
              <a:gd name="T58" fmla="*/ 5981 w 8110"/>
              <a:gd name="T59" fmla="*/ 3878 h 4183"/>
              <a:gd name="T60" fmla="*/ 6182 w 8110"/>
              <a:gd name="T61" fmla="*/ 4015 h 4183"/>
              <a:gd name="T62" fmla="*/ 6386 w 8110"/>
              <a:gd name="T63" fmla="*/ 4097 h 4183"/>
              <a:gd name="T64" fmla="*/ 6589 w 8110"/>
              <a:gd name="T65" fmla="*/ 4142 h 4183"/>
              <a:gd name="T66" fmla="*/ 6791 w 8110"/>
              <a:gd name="T67" fmla="*/ 4165 h 4183"/>
              <a:gd name="T68" fmla="*/ 6994 w 8110"/>
              <a:gd name="T69" fmla="*/ 4175 h 4183"/>
              <a:gd name="T70" fmla="*/ 7196 w 8110"/>
              <a:gd name="T71" fmla="*/ 4180 h 4183"/>
              <a:gd name="T72" fmla="*/ 7399 w 8110"/>
              <a:gd name="T73" fmla="*/ 4183 h 4183"/>
              <a:gd name="T74" fmla="*/ 7603 w 8110"/>
              <a:gd name="T75" fmla="*/ 4183 h 4183"/>
              <a:gd name="T76" fmla="*/ 7804 w 8110"/>
              <a:gd name="T77" fmla="*/ 4183 h 4183"/>
              <a:gd name="T78" fmla="*/ 8008 w 8110"/>
              <a:gd name="T79" fmla="*/ 4183 h 4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110" h="4183">
                <a:moveTo>
                  <a:pt x="0" y="4183"/>
                </a:moveTo>
                <a:lnTo>
                  <a:pt x="100" y="4183"/>
                </a:lnTo>
                <a:lnTo>
                  <a:pt x="202" y="4183"/>
                </a:lnTo>
                <a:lnTo>
                  <a:pt x="304" y="4183"/>
                </a:lnTo>
                <a:lnTo>
                  <a:pt x="406" y="4183"/>
                </a:lnTo>
                <a:lnTo>
                  <a:pt x="507" y="4183"/>
                </a:lnTo>
                <a:lnTo>
                  <a:pt x="607" y="4183"/>
                </a:lnTo>
                <a:lnTo>
                  <a:pt x="709" y="4183"/>
                </a:lnTo>
                <a:lnTo>
                  <a:pt x="811" y="4183"/>
                </a:lnTo>
                <a:lnTo>
                  <a:pt x="912" y="4182"/>
                </a:lnTo>
                <a:lnTo>
                  <a:pt x="1014" y="4180"/>
                </a:lnTo>
                <a:lnTo>
                  <a:pt x="1114" y="4178"/>
                </a:lnTo>
                <a:lnTo>
                  <a:pt x="1216" y="4175"/>
                </a:lnTo>
                <a:lnTo>
                  <a:pt x="1317" y="4172"/>
                </a:lnTo>
                <a:lnTo>
                  <a:pt x="1419" y="4165"/>
                </a:lnTo>
                <a:lnTo>
                  <a:pt x="1521" y="4155"/>
                </a:lnTo>
                <a:lnTo>
                  <a:pt x="1621" y="4142"/>
                </a:lnTo>
                <a:lnTo>
                  <a:pt x="1723" y="4123"/>
                </a:lnTo>
                <a:lnTo>
                  <a:pt x="1824" y="4097"/>
                </a:lnTo>
                <a:lnTo>
                  <a:pt x="1926" y="4062"/>
                </a:lnTo>
                <a:lnTo>
                  <a:pt x="2028" y="4015"/>
                </a:lnTo>
                <a:lnTo>
                  <a:pt x="2128" y="3955"/>
                </a:lnTo>
                <a:lnTo>
                  <a:pt x="2229" y="3878"/>
                </a:lnTo>
                <a:lnTo>
                  <a:pt x="2331" y="3782"/>
                </a:lnTo>
                <a:lnTo>
                  <a:pt x="2433" y="3662"/>
                </a:lnTo>
                <a:lnTo>
                  <a:pt x="2535" y="3516"/>
                </a:lnTo>
                <a:lnTo>
                  <a:pt x="2635" y="3345"/>
                </a:lnTo>
                <a:lnTo>
                  <a:pt x="2736" y="3145"/>
                </a:lnTo>
                <a:lnTo>
                  <a:pt x="2838" y="2916"/>
                </a:lnTo>
                <a:lnTo>
                  <a:pt x="2940" y="2659"/>
                </a:lnTo>
                <a:lnTo>
                  <a:pt x="3041" y="2381"/>
                </a:lnTo>
                <a:lnTo>
                  <a:pt x="3141" y="2082"/>
                </a:lnTo>
                <a:lnTo>
                  <a:pt x="3243" y="1772"/>
                </a:lnTo>
                <a:lnTo>
                  <a:pt x="3345" y="1457"/>
                </a:lnTo>
                <a:lnTo>
                  <a:pt x="3446" y="1150"/>
                </a:lnTo>
                <a:lnTo>
                  <a:pt x="3548" y="859"/>
                </a:lnTo>
                <a:lnTo>
                  <a:pt x="3648" y="593"/>
                </a:lnTo>
                <a:lnTo>
                  <a:pt x="3750" y="367"/>
                </a:lnTo>
                <a:lnTo>
                  <a:pt x="3852" y="187"/>
                </a:lnTo>
                <a:lnTo>
                  <a:pt x="3953" y="63"/>
                </a:lnTo>
                <a:lnTo>
                  <a:pt x="4055" y="0"/>
                </a:lnTo>
                <a:lnTo>
                  <a:pt x="4155" y="0"/>
                </a:lnTo>
                <a:lnTo>
                  <a:pt x="4257" y="63"/>
                </a:lnTo>
                <a:lnTo>
                  <a:pt x="4358" y="187"/>
                </a:lnTo>
                <a:lnTo>
                  <a:pt x="4460" y="367"/>
                </a:lnTo>
                <a:lnTo>
                  <a:pt x="4562" y="593"/>
                </a:lnTo>
                <a:lnTo>
                  <a:pt x="4662" y="859"/>
                </a:lnTo>
                <a:lnTo>
                  <a:pt x="4764" y="1150"/>
                </a:lnTo>
                <a:lnTo>
                  <a:pt x="4865" y="1457"/>
                </a:lnTo>
                <a:lnTo>
                  <a:pt x="4967" y="1772"/>
                </a:lnTo>
                <a:lnTo>
                  <a:pt x="5069" y="2082"/>
                </a:lnTo>
                <a:lnTo>
                  <a:pt x="5169" y="2381"/>
                </a:lnTo>
                <a:lnTo>
                  <a:pt x="5270" y="2659"/>
                </a:lnTo>
                <a:lnTo>
                  <a:pt x="5372" y="2916"/>
                </a:lnTo>
                <a:lnTo>
                  <a:pt x="5474" y="3145"/>
                </a:lnTo>
                <a:lnTo>
                  <a:pt x="5575" y="3345"/>
                </a:lnTo>
                <a:lnTo>
                  <a:pt x="5675" y="3516"/>
                </a:lnTo>
                <a:lnTo>
                  <a:pt x="5777" y="3662"/>
                </a:lnTo>
                <a:lnTo>
                  <a:pt x="5879" y="3782"/>
                </a:lnTo>
                <a:lnTo>
                  <a:pt x="5981" y="3878"/>
                </a:lnTo>
                <a:lnTo>
                  <a:pt x="6082" y="3955"/>
                </a:lnTo>
                <a:lnTo>
                  <a:pt x="6182" y="4015"/>
                </a:lnTo>
                <a:lnTo>
                  <a:pt x="6284" y="4062"/>
                </a:lnTo>
                <a:lnTo>
                  <a:pt x="6386" y="4097"/>
                </a:lnTo>
                <a:lnTo>
                  <a:pt x="6487" y="4123"/>
                </a:lnTo>
                <a:lnTo>
                  <a:pt x="6589" y="4142"/>
                </a:lnTo>
                <a:lnTo>
                  <a:pt x="6689" y="4155"/>
                </a:lnTo>
                <a:lnTo>
                  <a:pt x="6791" y="4165"/>
                </a:lnTo>
                <a:lnTo>
                  <a:pt x="6893" y="4172"/>
                </a:lnTo>
                <a:lnTo>
                  <a:pt x="6994" y="4175"/>
                </a:lnTo>
                <a:lnTo>
                  <a:pt x="7096" y="4178"/>
                </a:lnTo>
                <a:lnTo>
                  <a:pt x="7196" y="4180"/>
                </a:lnTo>
                <a:lnTo>
                  <a:pt x="7298" y="4182"/>
                </a:lnTo>
                <a:lnTo>
                  <a:pt x="7399" y="4183"/>
                </a:lnTo>
                <a:lnTo>
                  <a:pt x="7501" y="4183"/>
                </a:lnTo>
                <a:lnTo>
                  <a:pt x="7603" y="4183"/>
                </a:lnTo>
                <a:lnTo>
                  <a:pt x="7703" y="4183"/>
                </a:lnTo>
                <a:lnTo>
                  <a:pt x="7804" y="4183"/>
                </a:lnTo>
                <a:lnTo>
                  <a:pt x="7906" y="4183"/>
                </a:lnTo>
                <a:lnTo>
                  <a:pt x="8008" y="4183"/>
                </a:lnTo>
                <a:lnTo>
                  <a:pt x="8110" y="4183"/>
                </a:lnTo>
              </a:path>
            </a:pathLst>
          </a:cu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9"/>
          <p:cNvSpPr>
            <a:spLocks/>
          </p:cNvSpPr>
          <p:nvPr/>
        </p:nvSpPr>
        <p:spPr bwMode="auto">
          <a:xfrm>
            <a:off x="1195388" y="1631950"/>
            <a:ext cx="6437313" cy="4210050"/>
          </a:xfrm>
          <a:custGeom>
            <a:avLst/>
            <a:gdLst>
              <a:gd name="T0" fmla="*/ 100 w 8110"/>
              <a:gd name="T1" fmla="*/ 5302 h 5302"/>
              <a:gd name="T2" fmla="*/ 304 w 8110"/>
              <a:gd name="T3" fmla="*/ 5302 h 5302"/>
              <a:gd name="T4" fmla="*/ 507 w 8110"/>
              <a:gd name="T5" fmla="*/ 5302 h 5302"/>
              <a:gd name="T6" fmla="*/ 709 w 8110"/>
              <a:gd name="T7" fmla="*/ 5302 h 5302"/>
              <a:gd name="T8" fmla="*/ 912 w 8110"/>
              <a:gd name="T9" fmla="*/ 5302 h 5302"/>
              <a:gd name="T10" fmla="*/ 1114 w 8110"/>
              <a:gd name="T11" fmla="*/ 5302 h 5302"/>
              <a:gd name="T12" fmla="*/ 1317 w 8110"/>
              <a:gd name="T13" fmla="*/ 5302 h 5302"/>
              <a:gd name="T14" fmla="*/ 1521 w 8110"/>
              <a:gd name="T15" fmla="*/ 5301 h 5302"/>
              <a:gd name="T16" fmla="*/ 1723 w 8110"/>
              <a:gd name="T17" fmla="*/ 5297 h 5302"/>
              <a:gd name="T18" fmla="*/ 1926 w 8110"/>
              <a:gd name="T19" fmla="*/ 5286 h 5302"/>
              <a:gd name="T20" fmla="*/ 2128 w 8110"/>
              <a:gd name="T21" fmla="*/ 5254 h 5302"/>
              <a:gd name="T22" fmla="*/ 2331 w 8110"/>
              <a:gd name="T23" fmla="*/ 5181 h 5302"/>
              <a:gd name="T24" fmla="*/ 2535 w 8110"/>
              <a:gd name="T25" fmla="*/ 5027 h 5302"/>
              <a:gd name="T26" fmla="*/ 2736 w 8110"/>
              <a:gd name="T27" fmla="*/ 4739 h 5302"/>
              <a:gd name="T28" fmla="*/ 2940 w 8110"/>
              <a:gd name="T29" fmla="*/ 4260 h 5302"/>
              <a:gd name="T30" fmla="*/ 3141 w 8110"/>
              <a:gd name="T31" fmla="*/ 3553 h 5302"/>
              <a:gd name="T32" fmla="*/ 3345 w 8110"/>
              <a:gd name="T33" fmla="*/ 2643 h 5302"/>
              <a:gd name="T34" fmla="*/ 3548 w 8110"/>
              <a:gd name="T35" fmla="*/ 1639 h 5302"/>
              <a:gd name="T36" fmla="*/ 3750 w 8110"/>
              <a:gd name="T37" fmla="*/ 729 h 5302"/>
              <a:gd name="T38" fmla="*/ 3953 w 8110"/>
              <a:gd name="T39" fmla="*/ 130 h 5302"/>
              <a:gd name="T40" fmla="*/ 4155 w 8110"/>
              <a:gd name="T41" fmla="*/ 0 h 5302"/>
              <a:gd name="T42" fmla="*/ 4358 w 8110"/>
              <a:gd name="T43" fmla="*/ 378 h 5302"/>
              <a:gd name="T44" fmla="*/ 4562 w 8110"/>
              <a:gd name="T45" fmla="*/ 1159 h 5302"/>
              <a:gd name="T46" fmla="*/ 4764 w 8110"/>
              <a:gd name="T47" fmla="*/ 2143 h 5302"/>
              <a:gd name="T48" fmla="*/ 4967 w 8110"/>
              <a:gd name="T49" fmla="*/ 3118 h 5302"/>
              <a:gd name="T50" fmla="*/ 5169 w 8110"/>
              <a:gd name="T51" fmla="*/ 3935 h 5302"/>
              <a:gd name="T52" fmla="*/ 5372 w 8110"/>
              <a:gd name="T53" fmla="*/ 4527 h 5302"/>
              <a:gd name="T54" fmla="*/ 5575 w 8110"/>
              <a:gd name="T55" fmla="*/ 4904 h 5302"/>
              <a:gd name="T56" fmla="*/ 5777 w 8110"/>
              <a:gd name="T57" fmla="*/ 5117 h 5302"/>
              <a:gd name="T58" fmla="*/ 5981 w 8110"/>
              <a:gd name="T59" fmla="*/ 5224 h 5302"/>
              <a:gd name="T60" fmla="*/ 6182 w 8110"/>
              <a:gd name="T61" fmla="*/ 5272 h 5302"/>
              <a:gd name="T62" fmla="*/ 6386 w 8110"/>
              <a:gd name="T63" fmla="*/ 5292 h 5302"/>
              <a:gd name="T64" fmla="*/ 6589 w 8110"/>
              <a:gd name="T65" fmla="*/ 5299 h 5302"/>
              <a:gd name="T66" fmla="*/ 6791 w 8110"/>
              <a:gd name="T67" fmla="*/ 5302 h 5302"/>
              <a:gd name="T68" fmla="*/ 6994 w 8110"/>
              <a:gd name="T69" fmla="*/ 5302 h 5302"/>
              <a:gd name="T70" fmla="*/ 7196 w 8110"/>
              <a:gd name="T71" fmla="*/ 5302 h 5302"/>
              <a:gd name="T72" fmla="*/ 7399 w 8110"/>
              <a:gd name="T73" fmla="*/ 5302 h 5302"/>
              <a:gd name="T74" fmla="*/ 7603 w 8110"/>
              <a:gd name="T75" fmla="*/ 5302 h 5302"/>
              <a:gd name="T76" fmla="*/ 7804 w 8110"/>
              <a:gd name="T77" fmla="*/ 5302 h 5302"/>
              <a:gd name="T78" fmla="*/ 8008 w 8110"/>
              <a:gd name="T79" fmla="*/ 5302 h 5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110" h="5302">
                <a:moveTo>
                  <a:pt x="0" y="5302"/>
                </a:moveTo>
                <a:lnTo>
                  <a:pt x="100" y="5302"/>
                </a:lnTo>
                <a:lnTo>
                  <a:pt x="202" y="5302"/>
                </a:lnTo>
                <a:lnTo>
                  <a:pt x="304" y="5302"/>
                </a:lnTo>
                <a:lnTo>
                  <a:pt x="406" y="5302"/>
                </a:lnTo>
                <a:lnTo>
                  <a:pt x="507" y="5302"/>
                </a:lnTo>
                <a:lnTo>
                  <a:pt x="607" y="5302"/>
                </a:lnTo>
                <a:lnTo>
                  <a:pt x="709" y="5302"/>
                </a:lnTo>
                <a:lnTo>
                  <a:pt x="811" y="5302"/>
                </a:lnTo>
                <a:lnTo>
                  <a:pt x="912" y="5302"/>
                </a:lnTo>
                <a:lnTo>
                  <a:pt x="1014" y="5302"/>
                </a:lnTo>
                <a:lnTo>
                  <a:pt x="1114" y="5302"/>
                </a:lnTo>
                <a:lnTo>
                  <a:pt x="1216" y="5302"/>
                </a:lnTo>
                <a:lnTo>
                  <a:pt x="1317" y="5302"/>
                </a:lnTo>
                <a:lnTo>
                  <a:pt x="1419" y="5302"/>
                </a:lnTo>
                <a:lnTo>
                  <a:pt x="1521" y="5301"/>
                </a:lnTo>
                <a:lnTo>
                  <a:pt x="1621" y="5299"/>
                </a:lnTo>
                <a:lnTo>
                  <a:pt x="1723" y="5297"/>
                </a:lnTo>
                <a:lnTo>
                  <a:pt x="1824" y="5292"/>
                </a:lnTo>
                <a:lnTo>
                  <a:pt x="1926" y="5286"/>
                </a:lnTo>
                <a:lnTo>
                  <a:pt x="2028" y="5272"/>
                </a:lnTo>
                <a:lnTo>
                  <a:pt x="2128" y="5254"/>
                </a:lnTo>
                <a:lnTo>
                  <a:pt x="2229" y="5224"/>
                </a:lnTo>
                <a:lnTo>
                  <a:pt x="2331" y="5181"/>
                </a:lnTo>
                <a:lnTo>
                  <a:pt x="2433" y="5117"/>
                </a:lnTo>
                <a:lnTo>
                  <a:pt x="2535" y="5027"/>
                </a:lnTo>
                <a:lnTo>
                  <a:pt x="2635" y="4904"/>
                </a:lnTo>
                <a:lnTo>
                  <a:pt x="2736" y="4739"/>
                </a:lnTo>
                <a:lnTo>
                  <a:pt x="2838" y="4527"/>
                </a:lnTo>
                <a:lnTo>
                  <a:pt x="2940" y="4260"/>
                </a:lnTo>
                <a:lnTo>
                  <a:pt x="3041" y="3935"/>
                </a:lnTo>
                <a:lnTo>
                  <a:pt x="3141" y="3553"/>
                </a:lnTo>
                <a:lnTo>
                  <a:pt x="3243" y="3118"/>
                </a:lnTo>
                <a:lnTo>
                  <a:pt x="3345" y="2643"/>
                </a:lnTo>
                <a:lnTo>
                  <a:pt x="3446" y="2143"/>
                </a:lnTo>
                <a:lnTo>
                  <a:pt x="3548" y="1639"/>
                </a:lnTo>
                <a:lnTo>
                  <a:pt x="3648" y="1159"/>
                </a:lnTo>
                <a:lnTo>
                  <a:pt x="3750" y="729"/>
                </a:lnTo>
                <a:lnTo>
                  <a:pt x="3852" y="378"/>
                </a:lnTo>
                <a:lnTo>
                  <a:pt x="3953" y="130"/>
                </a:lnTo>
                <a:lnTo>
                  <a:pt x="4055" y="0"/>
                </a:lnTo>
                <a:lnTo>
                  <a:pt x="4155" y="0"/>
                </a:lnTo>
                <a:lnTo>
                  <a:pt x="4257" y="130"/>
                </a:lnTo>
                <a:lnTo>
                  <a:pt x="4358" y="378"/>
                </a:lnTo>
                <a:lnTo>
                  <a:pt x="4460" y="729"/>
                </a:lnTo>
                <a:lnTo>
                  <a:pt x="4562" y="1159"/>
                </a:lnTo>
                <a:lnTo>
                  <a:pt x="4662" y="1639"/>
                </a:lnTo>
                <a:lnTo>
                  <a:pt x="4764" y="2143"/>
                </a:lnTo>
                <a:lnTo>
                  <a:pt x="4865" y="2643"/>
                </a:lnTo>
                <a:lnTo>
                  <a:pt x="4967" y="3118"/>
                </a:lnTo>
                <a:lnTo>
                  <a:pt x="5069" y="3553"/>
                </a:lnTo>
                <a:lnTo>
                  <a:pt x="5169" y="3935"/>
                </a:lnTo>
                <a:lnTo>
                  <a:pt x="5270" y="4260"/>
                </a:lnTo>
                <a:lnTo>
                  <a:pt x="5372" y="4527"/>
                </a:lnTo>
                <a:lnTo>
                  <a:pt x="5474" y="4739"/>
                </a:lnTo>
                <a:lnTo>
                  <a:pt x="5575" y="4904"/>
                </a:lnTo>
                <a:lnTo>
                  <a:pt x="5675" y="5027"/>
                </a:lnTo>
                <a:lnTo>
                  <a:pt x="5777" y="5117"/>
                </a:lnTo>
                <a:lnTo>
                  <a:pt x="5879" y="5181"/>
                </a:lnTo>
                <a:lnTo>
                  <a:pt x="5981" y="5224"/>
                </a:lnTo>
                <a:lnTo>
                  <a:pt x="6082" y="5254"/>
                </a:lnTo>
                <a:lnTo>
                  <a:pt x="6182" y="5272"/>
                </a:lnTo>
                <a:lnTo>
                  <a:pt x="6284" y="5286"/>
                </a:lnTo>
                <a:lnTo>
                  <a:pt x="6386" y="5292"/>
                </a:lnTo>
                <a:lnTo>
                  <a:pt x="6487" y="5297"/>
                </a:lnTo>
                <a:lnTo>
                  <a:pt x="6589" y="5299"/>
                </a:lnTo>
                <a:lnTo>
                  <a:pt x="6689" y="5301"/>
                </a:lnTo>
                <a:lnTo>
                  <a:pt x="6791" y="5302"/>
                </a:lnTo>
                <a:lnTo>
                  <a:pt x="6893" y="5302"/>
                </a:lnTo>
                <a:lnTo>
                  <a:pt x="6994" y="5302"/>
                </a:lnTo>
                <a:lnTo>
                  <a:pt x="7096" y="5302"/>
                </a:lnTo>
                <a:lnTo>
                  <a:pt x="7196" y="5302"/>
                </a:lnTo>
                <a:lnTo>
                  <a:pt x="7298" y="5302"/>
                </a:lnTo>
                <a:lnTo>
                  <a:pt x="7399" y="5302"/>
                </a:lnTo>
                <a:lnTo>
                  <a:pt x="7501" y="5302"/>
                </a:lnTo>
                <a:lnTo>
                  <a:pt x="7603" y="5302"/>
                </a:lnTo>
                <a:lnTo>
                  <a:pt x="7703" y="5302"/>
                </a:lnTo>
                <a:lnTo>
                  <a:pt x="7804" y="5302"/>
                </a:lnTo>
                <a:lnTo>
                  <a:pt x="7906" y="5302"/>
                </a:lnTo>
                <a:lnTo>
                  <a:pt x="8008" y="5302"/>
                </a:lnTo>
                <a:lnTo>
                  <a:pt x="8110" y="5302"/>
                </a:lnTo>
              </a:path>
            </a:pathLst>
          </a:custGeom>
          <a:noFill/>
          <a:ln w="333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 name="Rectangle 20"/>
          <p:cNvSpPr>
            <a:spLocks noChangeArrowheads="1"/>
          </p:cNvSpPr>
          <p:nvPr/>
        </p:nvSpPr>
        <p:spPr bwMode="auto">
          <a:xfrm>
            <a:off x="3054350" y="4630738"/>
            <a:ext cx="2942939" cy="988306"/>
          </a:xfrm>
          <a:prstGeom prst="rect">
            <a:avLst/>
          </a:prstGeom>
          <a:solidFill>
            <a:srgbClr val="FFFFFF"/>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3" name="Line 22"/>
          <p:cNvSpPr>
            <a:spLocks noChangeShapeType="1"/>
          </p:cNvSpPr>
          <p:nvPr/>
        </p:nvSpPr>
        <p:spPr bwMode="auto">
          <a:xfrm>
            <a:off x="3230563" y="4810125"/>
            <a:ext cx="430213"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Line 24"/>
          <p:cNvSpPr>
            <a:spLocks noChangeShapeType="1"/>
          </p:cNvSpPr>
          <p:nvPr/>
        </p:nvSpPr>
        <p:spPr bwMode="auto">
          <a:xfrm>
            <a:off x="3230563" y="5095875"/>
            <a:ext cx="430213" cy="0"/>
          </a:xfrm>
          <a:prstGeom prst="line">
            <a:avLst/>
          </a:prstGeom>
          <a:noFill/>
          <a:ln w="33338">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Line 26"/>
          <p:cNvSpPr>
            <a:spLocks noChangeShapeType="1"/>
          </p:cNvSpPr>
          <p:nvPr/>
        </p:nvSpPr>
        <p:spPr bwMode="auto">
          <a:xfrm>
            <a:off x="3230563" y="5383213"/>
            <a:ext cx="430213"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TextBox 27"/>
          <p:cNvSpPr txBox="1"/>
          <p:nvPr/>
        </p:nvSpPr>
        <p:spPr>
          <a:xfrm>
            <a:off x="72000" y="853951"/>
            <a:ext cx="3588776"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Take note: The three curves do </a:t>
            </a:r>
            <a:r>
              <a:rPr lang="en-GB" dirty="0">
                <a:solidFill>
                  <a:srgbClr val="0000FF"/>
                </a:solidFill>
                <a:latin typeface="Arial" panose="020B0604020202020204" pitchFamily="34" charset="0"/>
                <a:cs typeface="Arial" panose="020B0604020202020204" pitchFamily="34" charset="0"/>
              </a:rPr>
              <a:t>not </a:t>
            </a:r>
            <a:r>
              <a:rPr lang="en-GB" dirty="0">
                <a:latin typeface="Arial" panose="020B0604020202020204" pitchFamily="34" charset="0"/>
                <a:cs typeface="Arial" panose="020B0604020202020204" pitchFamily="34" charset="0"/>
              </a:rPr>
              <a:t>show one hybrid per curve.</a:t>
            </a:r>
          </a:p>
          <a:p>
            <a:r>
              <a:rPr lang="en-GB" dirty="0">
                <a:latin typeface="Arial" panose="020B0604020202020204" pitchFamily="34" charset="0"/>
                <a:cs typeface="Arial" panose="020B0604020202020204" pitchFamily="34" charset="0"/>
              </a:rPr>
              <a:t>Instead, each curve shows all (the endless-many) hybrids per hybrid-type that could be bred from a given panel of inbred lines (representing a given germplasm; genepool; population).</a:t>
            </a:r>
          </a:p>
        </p:txBody>
      </p:sp>
      <p:cxnSp>
        <p:nvCxnSpPr>
          <p:cNvPr id="33" name="Straight Arrow Connector 32"/>
          <p:cNvCxnSpPr>
            <a:endCxn id="12" idx="0"/>
          </p:cNvCxnSpPr>
          <p:nvPr/>
        </p:nvCxnSpPr>
        <p:spPr>
          <a:xfrm flipH="1">
            <a:off x="4413251" y="1672046"/>
            <a:ext cx="39949" cy="4169954"/>
          </a:xfrm>
          <a:prstGeom prst="straightConnector1">
            <a:avLst/>
          </a:prstGeom>
          <a:ln w="12700">
            <a:solidFill>
              <a:srgbClr val="0000FF"/>
            </a:solidFill>
            <a:prstDash val="lgDashDot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453200" y="1631950"/>
            <a:ext cx="0" cy="840317"/>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2566851" y="607423"/>
            <a:ext cx="1886349" cy="1064623"/>
          </a:xfrm>
          <a:prstGeom prst="line">
            <a:avLst/>
          </a:prstGeom>
          <a:ln w="12700">
            <a:solidFill>
              <a:srgbClr val="0000FF"/>
            </a:solidFill>
            <a:prstDash val="lgDashDot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4453200" y="1727200"/>
            <a:ext cx="267" cy="1419578"/>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4447822" y="2506133"/>
            <a:ext cx="5645" cy="646289"/>
          </a:xfrm>
          <a:prstGeom prst="straightConnector1">
            <a:avLst/>
          </a:prstGeom>
          <a:ln w="12700">
            <a:solidFill>
              <a:srgbClr val="FF0000"/>
            </a:solidFill>
            <a:prstDash val="lgDashDot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flipH="1">
            <a:off x="4413956" y="3135489"/>
            <a:ext cx="36688" cy="2686755"/>
          </a:xfrm>
          <a:prstGeom prst="straightConnector1">
            <a:avLst/>
          </a:prstGeom>
          <a:ln w="12700">
            <a:solidFill>
              <a:schemeClr val="tx1"/>
            </a:solidFill>
            <a:prstDash val="lgDashDot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2" name="Rectangle 21"/>
          <p:cNvSpPr>
            <a:spLocks noChangeArrowheads="1"/>
          </p:cNvSpPr>
          <p:nvPr/>
        </p:nvSpPr>
        <p:spPr bwMode="auto">
          <a:xfrm>
            <a:off x="3805238" y="4683125"/>
            <a:ext cx="2154238" cy="276225"/>
          </a:xfrm>
          <a:prstGeom prst="rect">
            <a:avLst/>
          </a:prstGeom>
          <a:solidFill>
            <a:schemeClr val="bg1"/>
          </a:solidFill>
          <a:ln>
            <a:noFill/>
          </a:ln>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Single Cross Hybrids</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4" name="Rectangle 23"/>
          <p:cNvSpPr>
            <a:spLocks noChangeArrowheads="1"/>
          </p:cNvSpPr>
          <p:nvPr/>
        </p:nvSpPr>
        <p:spPr bwMode="auto">
          <a:xfrm>
            <a:off x="3805238" y="4968875"/>
            <a:ext cx="1466171" cy="276999"/>
          </a:xfrm>
          <a:prstGeom prst="rect">
            <a:avLst/>
          </a:prstGeom>
          <a:solidFill>
            <a:schemeClr val="bg1"/>
          </a:solidFill>
          <a:ln>
            <a:noFill/>
          </a:ln>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FF0000"/>
                </a:solidFill>
                <a:effectLst/>
                <a:latin typeface="Arial" panose="020B0604020202020204" pitchFamily="34" charset="0"/>
              </a:rPr>
              <a:t>3-Way hybrids</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6" name="Rectangle 25"/>
          <p:cNvSpPr>
            <a:spLocks noChangeArrowheads="1"/>
          </p:cNvSpPr>
          <p:nvPr/>
        </p:nvSpPr>
        <p:spPr bwMode="auto">
          <a:xfrm>
            <a:off x="3805238" y="5256213"/>
            <a:ext cx="1402050" cy="276999"/>
          </a:xfrm>
          <a:prstGeom prst="rect">
            <a:avLst/>
          </a:prstGeom>
          <a:solidFill>
            <a:schemeClr val="bg1"/>
          </a:solidFill>
          <a:ln>
            <a:noFill/>
          </a:ln>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FF"/>
                </a:solidFill>
                <a:effectLst/>
                <a:latin typeface="Arial" panose="020B0604020202020204" pitchFamily="34" charset="0"/>
              </a:rPr>
              <a:t>4Way-hybrids</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cxnSp>
        <p:nvCxnSpPr>
          <p:cNvPr id="60" name="Straight Connector 59"/>
          <p:cNvCxnSpPr/>
          <p:nvPr/>
        </p:nvCxnSpPr>
        <p:spPr>
          <a:xfrm>
            <a:off x="4370744" y="607423"/>
            <a:ext cx="673769" cy="442606"/>
          </a:xfrm>
          <a:prstGeom prst="line">
            <a:avLst/>
          </a:prstGeom>
          <a:ln w="12700">
            <a:solidFill>
              <a:srgbClr val="0000FF"/>
            </a:solidFill>
            <a:prstDash val="lgDashDot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rot="16200000">
            <a:off x="6264000" y="4320000"/>
            <a:ext cx="146921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Best  SC</a:t>
            </a:r>
          </a:p>
        </p:txBody>
      </p:sp>
      <p:sp>
        <p:nvSpPr>
          <p:cNvPr id="64" name="TextBox 63"/>
          <p:cNvSpPr txBox="1"/>
          <p:nvPr/>
        </p:nvSpPr>
        <p:spPr>
          <a:xfrm rot="16200000">
            <a:off x="5904000" y="4320000"/>
            <a:ext cx="1469212" cy="369332"/>
          </a:xfrm>
          <a:prstGeom prst="rect">
            <a:avLst/>
          </a:prstGeom>
          <a:noFill/>
        </p:spPr>
        <p:txBody>
          <a:bodyPr wrap="square" rtlCol="0">
            <a:spAutoFit/>
          </a:bodyPr>
          <a:lstStyle/>
          <a:p>
            <a:r>
              <a:rPr lang="en-GB" dirty="0">
                <a:solidFill>
                  <a:srgbClr val="FF0000"/>
                </a:solidFill>
                <a:latin typeface="Arial" panose="020B0604020202020204" pitchFamily="34" charset="0"/>
                <a:cs typeface="Arial" panose="020B0604020202020204" pitchFamily="34" charset="0"/>
              </a:rPr>
              <a:t>Best  3W</a:t>
            </a:r>
          </a:p>
        </p:txBody>
      </p:sp>
      <p:sp>
        <p:nvSpPr>
          <p:cNvPr id="65" name="TextBox 64"/>
          <p:cNvSpPr txBox="1"/>
          <p:nvPr/>
        </p:nvSpPr>
        <p:spPr>
          <a:xfrm rot="16200000">
            <a:off x="5544000" y="4320000"/>
            <a:ext cx="1469212" cy="369332"/>
          </a:xfrm>
          <a:prstGeom prst="rect">
            <a:avLst/>
          </a:prstGeom>
          <a:noFill/>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Best  4W</a:t>
            </a:r>
          </a:p>
        </p:txBody>
      </p:sp>
      <p:cxnSp>
        <p:nvCxnSpPr>
          <p:cNvPr id="68" name="Straight Arrow Connector 67"/>
          <p:cNvCxnSpPr>
            <a:stCxn id="65" idx="1"/>
            <a:endCxn id="20" idx="29"/>
          </p:cNvCxnSpPr>
          <p:nvPr/>
        </p:nvCxnSpPr>
        <p:spPr>
          <a:xfrm flipH="1">
            <a:off x="5942807" y="5239272"/>
            <a:ext cx="335799" cy="540792"/>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64" idx="1"/>
            <a:endCxn id="19" idx="32"/>
          </p:cNvCxnSpPr>
          <p:nvPr/>
        </p:nvCxnSpPr>
        <p:spPr>
          <a:xfrm flipH="1">
            <a:off x="6425407" y="5239272"/>
            <a:ext cx="213199" cy="57017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stCxn id="63" idx="1"/>
            <a:endCxn id="18" idx="34"/>
          </p:cNvCxnSpPr>
          <p:nvPr/>
        </p:nvCxnSpPr>
        <p:spPr>
          <a:xfrm flipH="1">
            <a:off x="6746876" y="5239272"/>
            <a:ext cx="251730" cy="55906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7" name="TextBox 76"/>
              <p:cNvSpPr txBox="1"/>
              <p:nvPr/>
            </p:nvSpPr>
            <p:spPr>
              <a:xfrm>
                <a:off x="7307512" y="2743868"/>
                <a:ext cx="4742797" cy="1367106"/>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r>
                  <a:rPr lang="en-GB" sz="1600" dirty="0"/>
                  <a:t> </a:t>
                </a:r>
                <a:r>
                  <a:rPr lang="en-GB" dirty="0">
                    <a:latin typeface="Arial" panose="020B0604020202020204" pitchFamily="34" charset="0"/>
                    <a:cs typeface="Arial" panose="020B0604020202020204" pitchFamily="34" charset="0"/>
                  </a:rPr>
                  <a:t>How much variance </a:t>
                </a:r>
                <a:r>
                  <a:rPr lang="en-GB" sz="2000" b="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a:t>B</a:t>
                </a:r>
                <a:r>
                  <a:rPr lang="en-GB" dirty="0">
                    <a:latin typeface="Arial" panose="020B0604020202020204" pitchFamily="34" charset="0"/>
                    <a:cs typeface="Arial" panose="020B0604020202020204" pitchFamily="34" charset="0"/>
                  </a:rPr>
                  <a:t>etween candidates? </a:t>
                </a:r>
              </a:p>
              <a:p>
                <a:pPr/>
                <a14:m>
                  <m:oMathPara xmlns:m="http://schemas.openxmlformats.org/officeDocument/2006/math">
                    <m:oMathParaPr>
                      <m:jc m:val="left"/>
                    </m:oMathParaPr>
                    <m:oMath xmlns:m="http://schemas.openxmlformats.org/officeDocument/2006/math">
                      <m:sSubSup>
                        <m:sSubSupPr>
                          <m:ctrlPr>
                            <a:rPr lang="en-GB" sz="1600" i="1">
                              <a:latin typeface="Cambria Math" panose="02040503050406030204" pitchFamily="18" charset="0"/>
                            </a:rPr>
                          </m:ctrlPr>
                        </m:sSubSupPr>
                        <m:e>
                          <m:r>
                            <m:rPr>
                              <m:sty m:val="p"/>
                            </m:rPr>
                            <a:rPr lang="en-GB" sz="1600" i="0">
                              <a:latin typeface="Cambria Math" panose="02040503050406030204" pitchFamily="18" charset="0"/>
                            </a:rPr>
                            <m:t>σ</m:t>
                          </m:r>
                        </m:e>
                        <m:sub>
                          <m:r>
                            <m:rPr>
                              <m:sty m:val="p"/>
                            </m:rPr>
                            <a:rPr lang="en-GB" sz="1600" i="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B</m:t>
                          </m:r>
                          <m:r>
                            <a:rPr lang="en-GB" sz="1600" i="0">
                              <a:latin typeface="Cambria Math" panose="02040503050406030204" pitchFamily="18" charset="0"/>
                            </a:rPr>
                            <m:t>;</m:t>
                          </m:r>
                          <m:r>
                            <m:rPr>
                              <m:sty m:val="p"/>
                            </m:rPr>
                            <a:rPr lang="en-GB" sz="1600" i="0">
                              <a:latin typeface="Cambria Math" panose="02040503050406030204" pitchFamily="18" charset="0"/>
                            </a:rPr>
                            <m:t>SC</m:t>
                          </m:r>
                        </m:sub>
                        <m:sup>
                          <m:r>
                            <a:rPr lang="en-GB" sz="1600" i="0">
                              <a:latin typeface="Cambria Math" panose="02040503050406030204" pitchFamily="18" charset="0"/>
                            </a:rPr>
                            <m:t>2</m:t>
                          </m:r>
                        </m:sup>
                      </m:sSubSup>
                      <m:r>
                        <a:rPr lang="en-GB" sz="1600" i="0">
                          <a:latin typeface="Cambria Math" panose="02040503050406030204" pitchFamily="18" charset="0"/>
                        </a:rPr>
                        <m:t> =</m:t>
                      </m:r>
                      <m:r>
                        <a:rPr lang="en-GB" sz="1600">
                          <a:solidFill>
                            <a:schemeClr val="tx1"/>
                          </a:solidFill>
                          <a:latin typeface="Cambria Math" panose="02040503050406030204" pitchFamily="18" charset="0"/>
                        </a:rPr>
                        <m:t> </m:t>
                      </m:r>
                      <m:sSubSup>
                        <m:sSubSupPr>
                          <m:ctrlPr>
                            <a:rPr lang="en-GB" sz="1600" i="1">
                              <a:solidFill>
                                <a:schemeClr val="tx1"/>
                              </a:solidFill>
                              <a:latin typeface="Cambria Math" panose="02040503050406030204" pitchFamily="18" charset="0"/>
                            </a:rPr>
                          </m:ctrlPr>
                        </m:sSubSupPr>
                        <m:e>
                          <m:r>
                            <m:rPr>
                              <m:sty m:val="p"/>
                            </m:rPr>
                            <a:rPr lang="en-GB" sz="1600">
                              <a:solidFill>
                                <a:schemeClr val="tx1"/>
                              </a:solidFill>
                              <a:latin typeface="Cambria Math" panose="02040503050406030204" pitchFamily="18" charset="0"/>
                            </a:rPr>
                            <m:t>σ</m:t>
                          </m:r>
                        </m:e>
                        <m:sub>
                          <m:r>
                            <m:rPr>
                              <m:sty m:val="p"/>
                            </m:rPr>
                            <a:rPr lang="en-GB" sz="1600">
                              <a:solidFill>
                                <a:schemeClr val="tx1"/>
                              </a:solidFill>
                              <a:latin typeface="Cambria Math" panose="02040503050406030204" pitchFamily="18" charset="0"/>
                            </a:rPr>
                            <m:t>A</m:t>
                          </m:r>
                        </m:sub>
                        <m:sup>
                          <m:r>
                            <a:rPr lang="en-GB" sz="1600">
                              <a:solidFill>
                                <a:schemeClr val="tx1"/>
                              </a:solidFill>
                              <a:latin typeface="Cambria Math" panose="02040503050406030204" pitchFamily="18" charset="0"/>
                            </a:rPr>
                            <m:t>2</m:t>
                          </m:r>
                        </m:sup>
                      </m:sSubSup>
                      <m:r>
                        <a:rPr lang="en-GB" sz="1600">
                          <a:solidFill>
                            <a:schemeClr val="tx1"/>
                          </a:solidFill>
                          <a:latin typeface="Cambria Math" panose="02040503050406030204" pitchFamily="18" charset="0"/>
                        </a:rPr>
                        <m:t> </m:t>
                      </m:r>
                      <m:r>
                        <a:rPr lang="de-DE" sz="1600" b="0" i="0" smtClean="0">
                          <a:solidFill>
                            <a:schemeClr val="tx1"/>
                          </a:solidFill>
                          <a:latin typeface="Cambria Math" panose="02040503050406030204" pitchFamily="18" charset="0"/>
                        </a:rPr>
                        <m:t>  </m:t>
                      </m:r>
                      <m:r>
                        <a:rPr lang="en-GB" sz="1600">
                          <a:solidFill>
                            <a:schemeClr val="tx1"/>
                          </a:solidFill>
                          <a:latin typeface="Cambria Math" panose="02040503050406030204" pitchFamily="18" charset="0"/>
                        </a:rPr>
                        <m:t>+</m:t>
                      </m:r>
                      <m:r>
                        <a:rPr lang="de-DE" sz="1600" b="0" i="0" smtClean="0">
                          <a:solidFill>
                            <a:schemeClr val="tx1"/>
                          </a:solidFill>
                          <a:latin typeface="Cambria Math" panose="02040503050406030204" pitchFamily="18" charset="0"/>
                        </a:rPr>
                        <m:t>  </m:t>
                      </m:r>
                      <m:r>
                        <a:rPr lang="en-GB" sz="1600">
                          <a:solidFill>
                            <a:schemeClr val="tx1"/>
                          </a:solidFill>
                          <a:latin typeface="Cambria Math" panose="02040503050406030204" pitchFamily="18" charset="0"/>
                        </a:rPr>
                        <m:t> </m:t>
                      </m:r>
                      <m:sSubSup>
                        <m:sSubSupPr>
                          <m:ctrlPr>
                            <a:rPr lang="en-GB" sz="1600" i="1">
                              <a:solidFill>
                                <a:schemeClr val="tx1"/>
                              </a:solidFill>
                              <a:latin typeface="Cambria Math" panose="02040503050406030204" pitchFamily="18" charset="0"/>
                            </a:rPr>
                          </m:ctrlPr>
                        </m:sSubSupPr>
                        <m:e>
                          <m:r>
                            <m:rPr>
                              <m:sty m:val="p"/>
                            </m:rPr>
                            <a:rPr lang="en-GB" sz="1600">
                              <a:solidFill>
                                <a:schemeClr val="tx1"/>
                              </a:solidFill>
                              <a:latin typeface="Cambria Math" panose="02040503050406030204" pitchFamily="18" charset="0"/>
                            </a:rPr>
                            <m:t>σ</m:t>
                          </m:r>
                        </m:e>
                        <m:sub>
                          <m:r>
                            <m:rPr>
                              <m:sty m:val="p"/>
                            </m:rPr>
                            <a:rPr lang="en-GB" sz="1600">
                              <a:solidFill>
                                <a:schemeClr val="tx1"/>
                              </a:solidFill>
                              <a:latin typeface="Cambria Math" panose="02040503050406030204" pitchFamily="18" charset="0"/>
                            </a:rPr>
                            <m:t>D</m:t>
                          </m:r>
                        </m:sub>
                        <m:sup>
                          <m:r>
                            <a:rPr lang="en-GB" sz="1600">
                              <a:solidFill>
                                <a:schemeClr val="tx1"/>
                              </a:solidFill>
                              <a:latin typeface="Cambria Math" panose="02040503050406030204" pitchFamily="18" charset="0"/>
                            </a:rPr>
                            <m:t>2</m:t>
                          </m:r>
                        </m:sup>
                      </m:sSubSup>
                      <m:r>
                        <a:rPr lang="en-GB" sz="1600">
                          <a:solidFill>
                            <a:schemeClr val="tx1"/>
                          </a:solidFill>
                          <a:latin typeface="Cambria Math" panose="02040503050406030204" pitchFamily="18" charset="0"/>
                        </a:rPr>
                        <m:t> </m:t>
                      </m:r>
                      <m:r>
                        <a:rPr lang="de-DE" sz="1600" b="0" i="0" smtClean="0">
                          <a:solidFill>
                            <a:schemeClr val="tx1"/>
                          </a:solidFill>
                          <a:latin typeface="Cambria Math" panose="02040503050406030204" pitchFamily="18" charset="0"/>
                        </a:rPr>
                        <m:t>  </m:t>
                      </m:r>
                      <m:r>
                        <a:rPr lang="en-GB" sz="1600">
                          <a:solidFill>
                            <a:schemeClr val="tx1"/>
                          </a:solidFill>
                          <a:latin typeface="Cambria Math" panose="02040503050406030204" pitchFamily="18" charset="0"/>
                        </a:rPr>
                        <m:t>+ </m:t>
                      </m:r>
                      <m:r>
                        <a:rPr lang="de-DE" sz="1600" b="0" i="1" smtClean="0">
                          <a:solidFill>
                            <a:schemeClr val="tx1"/>
                          </a:solidFill>
                          <a:latin typeface="Cambria Math" panose="02040503050406030204" pitchFamily="18" charset="0"/>
                        </a:rPr>
                        <m:t>  </m:t>
                      </m:r>
                      <m:sSubSup>
                        <m:sSubSupPr>
                          <m:ctrlPr>
                            <a:rPr lang="en-GB" sz="1600" i="1">
                              <a:solidFill>
                                <a:schemeClr val="tx1"/>
                              </a:solidFill>
                              <a:latin typeface="Cambria Math" panose="02040503050406030204" pitchFamily="18" charset="0"/>
                            </a:rPr>
                          </m:ctrlPr>
                        </m:sSubSupPr>
                        <m:e>
                          <m:r>
                            <m:rPr>
                              <m:sty m:val="p"/>
                            </m:rPr>
                            <a:rPr lang="en-GB" sz="1600">
                              <a:solidFill>
                                <a:schemeClr val="tx1"/>
                              </a:solidFill>
                              <a:latin typeface="Cambria Math" panose="02040503050406030204" pitchFamily="18" charset="0"/>
                            </a:rPr>
                            <m:t>σ</m:t>
                          </m:r>
                        </m:e>
                        <m:sub>
                          <m:r>
                            <m:rPr>
                              <m:sty m:val="p"/>
                            </m:rPr>
                            <a:rPr lang="en-GB" sz="1600">
                              <a:solidFill>
                                <a:schemeClr val="tx1"/>
                              </a:solidFill>
                              <a:latin typeface="Cambria Math" panose="02040503050406030204" pitchFamily="18" charset="0"/>
                            </a:rPr>
                            <m:t>AA</m:t>
                          </m:r>
                        </m:sub>
                        <m:sup>
                          <m:r>
                            <a:rPr lang="en-GB" sz="1600">
                              <a:solidFill>
                                <a:schemeClr val="tx1"/>
                              </a:solidFill>
                              <a:latin typeface="Cambria Math" panose="02040503050406030204" pitchFamily="18" charset="0"/>
                            </a:rPr>
                            <m:t>2</m:t>
                          </m:r>
                        </m:sup>
                      </m:sSubSup>
                      <m:r>
                        <a:rPr lang="en-GB" sz="1600">
                          <a:solidFill>
                            <a:schemeClr val="tx1"/>
                          </a:solidFill>
                          <a:latin typeface="Cambria Math" panose="02040503050406030204" pitchFamily="18" charset="0"/>
                        </a:rPr>
                        <m:t>+ …</m:t>
                      </m:r>
                    </m:oMath>
                  </m:oMathPara>
                </a14:m>
                <a:endParaRPr lang="en-GB" sz="1600" dirty="0"/>
              </a:p>
              <a:p>
                <a:pPr/>
                <a14:m>
                  <m:oMathPara xmlns:m="http://schemas.openxmlformats.org/officeDocument/2006/math">
                    <m:oMathParaPr>
                      <m:jc m:val="left"/>
                    </m:oMathParaPr>
                    <m:oMath xmlns:m="http://schemas.openxmlformats.org/officeDocument/2006/math">
                      <m:sSubSup>
                        <m:sSubSupPr>
                          <m:ctrlPr>
                            <a:rPr lang="en-GB" sz="1600" i="1" smtClean="0">
                              <a:solidFill>
                                <a:srgbClr val="FF0000"/>
                              </a:solidFill>
                              <a:latin typeface="Cambria Math" panose="02040503050406030204" pitchFamily="18" charset="0"/>
                            </a:rPr>
                          </m:ctrlPr>
                        </m:sSubSupPr>
                        <m:e>
                          <m:r>
                            <m:rPr>
                              <m:sty m:val="p"/>
                            </m:rPr>
                            <a:rPr lang="en-GB" sz="1600" i="0">
                              <a:solidFill>
                                <a:srgbClr val="FF0000"/>
                              </a:solidFill>
                              <a:latin typeface="Cambria Math" panose="02040503050406030204" pitchFamily="18" charset="0"/>
                            </a:rPr>
                            <m:t>σ</m:t>
                          </m:r>
                        </m:e>
                        <m:sub>
                          <m:r>
                            <m:rPr>
                              <m:sty m:val="p"/>
                            </m:rPr>
                            <a:rPr lang="en-GB" sz="1600" i="0" smtClean="0">
                              <a:solidFill>
                                <a:srgbClr val="FF0000"/>
                              </a:solidFill>
                              <a:effectLst>
                                <a:outerShdw blurRad="38100" dist="38100" dir="2700000" algn="tl">
                                  <a:srgbClr val="000000">
                                    <a:alpha val="43137"/>
                                  </a:srgbClr>
                                </a:outerShdw>
                              </a:effectLst>
                              <a:latin typeface="Cambria Math" panose="02040503050406030204" pitchFamily="18" charset="0"/>
                            </a:rPr>
                            <m:t>B</m:t>
                          </m:r>
                          <m:r>
                            <a:rPr lang="en-GB" sz="1600" i="0">
                              <a:solidFill>
                                <a:srgbClr val="FF0000"/>
                              </a:solidFill>
                              <a:latin typeface="Cambria Math" panose="02040503050406030204" pitchFamily="18" charset="0"/>
                            </a:rPr>
                            <m:t>;3</m:t>
                          </m:r>
                          <m:r>
                            <m:rPr>
                              <m:sty m:val="p"/>
                            </m:rPr>
                            <a:rPr lang="en-GB" sz="1600" i="0">
                              <a:solidFill>
                                <a:srgbClr val="FF0000"/>
                              </a:solidFill>
                              <a:latin typeface="Cambria Math" panose="02040503050406030204" pitchFamily="18" charset="0"/>
                            </a:rPr>
                            <m:t>W</m:t>
                          </m:r>
                        </m:sub>
                        <m:sup>
                          <m:r>
                            <a:rPr lang="en-GB" sz="1600" i="0">
                              <a:solidFill>
                                <a:srgbClr val="FF0000"/>
                              </a:solidFill>
                              <a:latin typeface="Cambria Math" panose="02040503050406030204" pitchFamily="18" charset="0"/>
                            </a:rPr>
                            <m:t>2</m:t>
                          </m:r>
                        </m:sup>
                      </m:sSubSup>
                      <m:r>
                        <a:rPr lang="en-GB" sz="1600" b="0" i="0" smtClean="0">
                          <a:solidFill>
                            <a:srgbClr val="FF0000"/>
                          </a:solidFill>
                          <a:latin typeface="Cambria Math" panose="02040503050406030204" pitchFamily="18" charset="0"/>
                        </a:rPr>
                        <m:t> </m:t>
                      </m:r>
                      <m:r>
                        <a:rPr lang="en-GB" sz="1600" i="0">
                          <a:solidFill>
                            <a:srgbClr val="FF0000"/>
                          </a:solidFill>
                          <a:latin typeface="Cambria Math" panose="02040503050406030204" pitchFamily="18" charset="0"/>
                        </a:rPr>
                        <m:t>= </m:t>
                      </m:r>
                      <m:f>
                        <m:fPr>
                          <m:type m:val="skw"/>
                          <m:ctrlPr>
                            <a:rPr lang="en-GB" sz="1600" i="1">
                              <a:solidFill>
                                <a:srgbClr val="FF0000"/>
                              </a:solidFill>
                              <a:latin typeface="Cambria Math" panose="02040503050406030204" pitchFamily="18" charset="0"/>
                            </a:rPr>
                          </m:ctrlPr>
                        </m:fPr>
                        <m:num>
                          <m:r>
                            <a:rPr lang="en-GB" sz="1600" i="0">
                              <a:solidFill>
                                <a:srgbClr val="FF0000"/>
                              </a:solidFill>
                              <a:latin typeface="Cambria Math" panose="02040503050406030204" pitchFamily="18" charset="0"/>
                            </a:rPr>
                            <m:t>3</m:t>
                          </m:r>
                        </m:num>
                        <m:den>
                          <m:r>
                            <a:rPr lang="en-GB" sz="1600" i="0">
                              <a:solidFill>
                                <a:srgbClr val="FF0000"/>
                              </a:solidFill>
                              <a:latin typeface="Cambria Math" panose="02040503050406030204" pitchFamily="18" charset="0"/>
                            </a:rPr>
                            <m:t>4 </m:t>
                          </m:r>
                        </m:den>
                      </m:f>
                      <m:r>
                        <a:rPr lang="en-GB" sz="1600" i="0">
                          <a:solidFill>
                            <a:srgbClr val="FF0000"/>
                          </a:solidFill>
                          <a:latin typeface="Cambria Math" panose="02040503050406030204" pitchFamily="18" charset="0"/>
                        </a:rPr>
                        <m:t> </m:t>
                      </m:r>
                      <m:sSubSup>
                        <m:sSubSupPr>
                          <m:ctrlPr>
                            <a:rPr lang="en-GB" sz="1600" i="1">
                              <a:solidFill>
                                <a:srgbClr val="FF0000"/>
                              </a:solidFill>
                              <a:latin typeface="Cambria Math" panose="02040503050406030204" pitchFamily="18" charset="0"/>
                            </a:rPr>
                          </m:ctrlPr>
                        </m:sSubSupPr>
                        <m:e>
                          <m:r>
                            <m:rPr>
                              <m:sty m:val="p"/>
                            </m:rPr>
                            <a:rPr lang="en-GB" sz="1600" i="0">
                              <a:solidFill>
                                <a:srgbClr val="FF0000"/>
                              </a:solidFill>
                              <a:latin typeface="Cambria Math" panose="02040503050406030204" pitchFamily="18" charset="0"/>
                            </a:rPr>
                            <m:t>σ</m:t>
                          </m:r>
                        </m:e>
                        <m:sub>
                          <m:r>
                            <m:rPr>
                              <m:sty m:val="p"/>
                            </m:rPr>
                            <a:rPr lang="en-GB" sz="1600" i="0">
                              <a:solidFill>
                                <a:srgbClr val="FF0000"/>
                              </a:solidFill>
                              <a:latin typeface="Cambria Math" panose="02040503050406030204" pitchFamily="18" charset="0"/>
                            </a:rPr>
                            <m:t>A</m:t>
                          </m:r>
                        </m:sub>
                        <m:sup>
                          <m:r>
                            <a:rPr lang="en-GB" sz="1600" i="0">
                              <a:solidFill>
                                <a:srgbClr val="FF0000"/>
                              </a:solidFill>
                              <a:latin typeface="Cambria Math" panose="02040503050406030204" pitchFamily="18" charset="0"/>
                            </a:rPr>
                            <m:t>2</m:t>
                          </m:r>
                        </m:sup>
                      </m:sSubSup>
                      <m:r>
                        <a:rPr lang="en-GB" sz="1600" i="0">
                          <a:solidFill>
                            <a:srgbClr val="FF0000"/>
                          </a:solidFill>
                          <a:latin typeface="Cambria Math" panose="02040503050406030204" pitchFamily="18" charset="0"/>
                        </a:rPr>
                        <m:t> + </m:t>
                      </m:r>
                      <m:f>
                        <m:fPr>
                          <m:type m:val="skw"/>
                          <m:ctrlPr>
                            <a:rPr lang="en-GB" sz="1600" i="1">
                              <a:solidFill>
                                <a:srgbClr val="FF0000"/>
                              </a:solidFill>
                              <a:latin typeface="Cambria Math" panose="02040503050406030204" pitchFamily="18" charset="0"/>
                            </a:rPr>
                          </m:ctrlPr>
                        </m:fPr>
                        <m:num>
                          <m:r>
                            <a:rPr lang="en-GB" sz="1600" i="0">
                              <a:solidFill>
                                <a:srgbClr val="FF0000"/>
                              </a:solidFill>
                              <a:latin typeface="Cambria Math" panose="02040503050406030204" pitchFamily="18" charset="0"/>
                            </a:rPr>
                            <m:t>1</m:t>
                          </m:r>
                        </m:num>
                        <m:den>
                          <m:r>
                            <a:rPr lang="en-GB" sz="1600" i="0">
                              <a:solidFill>
                                <a:srgbClr val="FF0000"/>
                              </a:solidFill>
                              <a:latin typeface="Cambria Math" panose="02040503050406030204" pitchFamily="18" charset="0"/>
                            </a:rPr>
                            <m:t>2 </m:t>
                          </m:r>
                        </m:den>
                      </m:f>
                      <m:r>
                        <a:rPr lang="en-GB" sz="1600" i="0">
                          <a:solidFill>
                            <a:srgbClr val="FF0000"/>
                          </a:solidFill>
                          <a:latin typeface="Cambria Math" panose="02040503050406030204" pitchFamily="18" charset="0"/>
                        </a:rPr>
                        <m:t> </m:t>
                      </m:r>
                      <m:sSubSup>
                        <m:sSubSupPr>
                          <m:ctrlPr>
                            <a:rPr lang="en-GB" sz="1600" i="1">
                              <a:solidFill>
                                <a:srgbClr val="FF0000"/>
                              </a:solidFill>
                              <a:latin typeface="Cambria Math" panose="02040503050406030204" pitchFamily="18" charset="0"/>
                            </a:rPr>
                          </m:ctrlPr>
                        </m:sSubSupPr>
                        <m:e>
                          <m:r>
                            <m:rPr>
                              <m:sty m:val="p"/>
                            </m:rPr>
                            <a:rPr lang="en-GB" sz="1600" i="0">
                              <a:solidFill>
                                <a:srgbClr val="FF0000"/>
                              </a:solidFill>
                              <a:latin typeface="Cambria Math" panose="02040503050406030204" pitchFamily="18" charset="0"/>
                            </a:rPr>
                            <m:t>σ</m:t>
                          </m:r>
                        </m:e>
                        <m:sub>
                          <m:r>
                            <m:rPr>
                              <m:sty m:val="p"/>
                            </m:rPr>
                            <a:rPr lang="en-GB" sz="1600" i="0">
                              <a:solidFill>
                                <a:srgbClr val="FF0000"/>
                              </a:solidFill>
                              <a:latin typeface="Cambria Math" panose="02040503050406030204" pitchFamily="18" charset="0"/>
                            </a:rPr>
                            <m:t>D</m:t>
                          </m:r>
                        </m:sub>
                        <m:sup>
                          <m:r>
                            <a:rPr lang="en-GB" sz="1600" i="0">
                              <a:solidFill>
                                <a:srgbClr val="FF0000"/>
                              </a:solidFill>
                              <a:latin typeface="Cambria Math" panose="02040503050406030204" pitchFamily="18" charset="0"/>
                            </a:rPr>
                            <m:t>2</m:t>
                          </m:r>
                        </m:sup>
                      </m:sSubSup>
                      <m:r>
                        <a:rPr lang="en-GB" sz="1600" i="0">
                          <a:solidFill>
                            <a:srgbClr val="FF0000"/>
                          </a:solidFill>
                          <a:latin typeface="Cambria Math" panose="02040503050406030204" pitchFamily="18" charset="0"/>
                        </a:rPr>
                        <m:t> + </m:t>
                      </m:r>
                      <m:f>
                        <m:fPr>
                          <m:type m:val="skw"/>
                          <m:ctrlPr>
                            <a:rPr lang="en-GB" sz="1600" i="1">
                              <a:solidFill>
                                <a:srgbClr val="FF0000"/>
                              </a:solidFill>
                              <a:latin typeface="Cambria Math" panose="02040503050406030204" pitchFamily="18" charset="0"/>
                            </a:rPr>
                          </m:ctrlPr>
                        </m:fPr>
                        <m:num>
                          <m:r>
                            <a:rPr lang="en-GB" sz="1600" i="0">
                              <a:solidFill>
                                <a:srgbClr val="FF0000"/>
                              </a:solidFill>
                              <a:latin typeface="Cambria Math" panose="02040503050406030204" pitchFamily="18" charset="0"/>
                            </a:rPr>
                            <m:t>9</m:t>
                          </m:r>
                        </m:num>
                        <m:den>
                          <m:r>
                            <a:rPr lang="en-GB" sz="1600" i="0">
                              <a:solidFill>
                                <a:srgbClr val="FF0000"/>
                              </a:solidFill>
                              <a:latin typeface="Cambria Math" panose="02040503050406030204" pitchFamily="18" charset="0"/>
                            </a:rPr>
                            <m:t>16 </m:t>
                          </m:r>
                        </m:den>
                      </m:f>
                      <m:r>
                        <a:rPr lang="en-GB" sz="1600" i="0">
                          <a:solidFill>
                            <a:srgbClr val="FF0000"/>
                          </a:solidFill>
                          <a:latin typeface="Cambria Math" panose="02040503050406030204" pitchFamily="18" charset="0"/>
                        </a:rPr>
                        <m:t> </m:t>
                      </m:r>
                      <m:sSubSup>
                        <m:sSubSupPr>
                          <m:ctrlPr>
                            <a:rPr lang="en-GB" sz="1600" i="1">
                              <a:solidFill>
                                <a:srgbClr val="FF0000"/>
                              </a:solidFill>
                              <a:latin typeface="Cambria Math" panose="02040503050406030204" pitchFamily="18" charset="0"/>
                            </a:rPr>
                          </m:ctrlPr>
                        </m:sSubSupPr>
                        <m:e>
                          <m:r>
                            <m:rPr>
                              <m:sty m:val="p"/>
                            </m:rPr>
                            <a:rPr lang="en-GB" sz="1600" i="0">
                              <a:solidFill>
                                <a:srgbClr val="FF0000"/>
                              </a:solidFill>
                              <a:latin typeface="Cambria Math" panose="02040503050406030204" pitchFamily="18" charset="0"/>
                            </a:rPr>
                            <m:t>σ</m:t>
                          </m:r>
                        </m:e>
                        <m:sub>
                          <m:r>
                            <m:rPr>
                              <m:sty m:val="p"/>
                            </m:rPr>
                            <a:rPr lang="en-GB" sz="1600" i="0">
                              <a:solidFill>
                                <a:srgbClr val="FF0000"/>
                              </a:solidFill>
                              <a:latin typeface="Cambria Math" panose="02040503050406030204" pitchFamily="18" charset="0"/>
                            </a:rPr>
                            <m:t>AA</m:t>
                          </m:r>
                        </m:sub>
                        <m:sup>
                          <m:r>
                            <a:rPr lang="en-GB" sz="1600" i="0">
                              <a:solidFill>
                                <a:srgbClr val="FF0000"/>
                              </a:solidFill>
                              <a:latin typeface="Cambria Math" panose="02040503050406030204" pitchFamily="18" charset="0"/>
                            </a:rPr>
                            <m:t>2</m:t>
                          </m:r>
                        </m:sup>
                      </m:sSubSup>
                      <m:r>
                        <a:rPr lang="en-GB" sz="1600" i="0">
                          <a:solidFill>
                            <a:srgbClr val="FF0000"/>
                          </a:solidFill>
                          <a:latin typeface="Cambria Math" panose="02040503050406030204" pitchFamily="18" charset="0"/>
                        </a:rPr>
                        <m:t>+ …</m:t>
                      </m:r>
                    </m:oMath>
                  </m:oMathPara>
                </a14:m>
                <a:endParaRPr lang="en-GB" sz="1600" dirty="0">
                  <a:solidFill>
                    <a:srgbClr val="FF0000"/>
                  </a:solidFill>
                </a:endParaRPr>
              </a:p>
              <a:p>
                <a:pPr/>
                <a14:m>
                  <m:oMathPara xmlns:m="http://schemas.openxmlformats.org/officeDocument/2006/math">
                    <m:oMathParaPr>
                      <m:jc m:val="left"/>
                    </m:oMathParaPr>
                    <m:oMath xmlns:m="http://schemas.openxmlformats.org/officeDocument/2006/math">
                      <m:sSubSup>
                        <m:sSubSupPr>
                          <m:ctrlPr>
                            <a:rPr lang="en-GB" sz="1600" i="1" smtClean="0">
                              <a:solidFill>
                                <a:srgbClr val="0000FF"/>
                              </a:solidFill>
                              <a:latin typeface="Cambria Math" panose="02040503050406030204" pitchFamily="18" charset="0"/>
                            </a:rPr>
                          </m:ctrlPr>
                        </m:sSubSupPr>
                        <m:e>
                          <m:r>
                            <m:rPr>
                              <m:sty m:val="p"/>
                            </m:rPr>
                            <a:rPr lang="en-GB" sz="1600" i="0">
                              <a:solidFill>
                                <a:srgbClr val="0000FF"/>
                              </a:solidFill>
                              <a:latin typeface="Cambria Math" panose="02040503050406030204" pitchFamily="18" charset="0"/>
                            </a:rPr>
                            <m:t>σ</m:t>
                          </m:r>
                        </m:e>
                        <m:sub>
                          <m:r>
                            <m:rPr>
                              <m:sty m:val="p"/>
                            </m:rPr>
                            <a:rPr lang="en-GB" sz="1600" i="0" smtClean="0">
                              <a:solidFill>
                                <a:srgbClr val="0000FF"/>
                              </a:solidFill>
                              <a:effectLst>
                                <a:outerShdw blurRad="38100" dist="38100" dir="2700000" algn="tl">
                                  <a:srgbClr val="000000">
                                    <a:alpha val="43137"/>
                                  </a:srgbClr>
                                </a:outerShdw>
                              </a:effectLst>
                              <a:latin typeface="Cambria Math" panose="02040503050406030204" pitchFamily="18" charset="0"/>
                            </a:rPr>
                            <m:t>B</m:t>
                          </m:r>
                          <m:r>
                            <a:rPr lang="en-GB" sz="1600" i="0">
                              <a:solidFill>
                                <a:srgbClr val="0000FF"/>
                              </a:solidFill>
                              <a:latin typeface="Cambria Math" panose="02040503050406030204" pitchFamily="18" charset="0"/>
                            </a:rPr>
                            <m:t>;4</m:t>
                          </m:r>
                          <m:r>
                            <m:rPr>
                              <m:sty m:val="p"/>
                            </m:rPr>
                            <a:rPr lang="en-GB" sz="1600" i="0">
                              <a:solidFill>
                                <a:srgbClr val="0000FF"/>
                              </a:solidFill>
                              <a:latin typeface="Cambria Math" panose="02040503050406030204" pitchFamily="18" charset="0"/>
                            </a:rPr>
                            <m:t>W</m:t>
                          </m:r>
                        </m:sub>
                        <m:sup>
                          <m:r>
                            <a:rPr lang="en-GB" sz="1600" i="0">
                              <a:solidFill>
                                <a:srgbClr val="0000FF"/>
                              </a:solidFill>
                              <a:latin typeface="Cambria Math" panose="02040503050406030204" pitchFamily="18" charset="0"/>
                            </a:rPr>
                            <m:t>2</m:t>
                          </m:r>
                        </m:sup>
                      </m:sSubSup>
                      <m:r>
                        <a:rPr lang="en-GB" sz="1600" i="0">
                          <a:solidFill>
                            <a:srgbClr val="0000FF"/>
                          </a:solidFill>
                          <a:latin typeface="Cambria Math" panose="02040503050406030204" pitchFamily="18" charset="0"/>
                        </a:rPr>
                        <m:t> = </m:t>
                      </m:r>
                      <m:f>
                        <m:fPr>
                          <m:type m:val="skw"/>
                          <m:ctrlPr>
                            <a:rPr lang="en-GB" sz="1600" i="1">
                              <a:solidFill>
                                <a:srgbClr val="0000FF"/>
                              </a:solidFill>
                              <a:latin typeface="Cambria Math" panose="02040503050406030204" pitchFamily="18" charset="0"/>
                            </a:rPr>
                          </m:ctrlPr>
                        </m:fPr>
                        <m:num>
                          <m:r>
                            <a:rPr lang="en-GB" sz="1600" i="0">
                              <a:solidFill>
                                <a:srgbClr val="0000FF"/>
                              </a:solidFill>
                              <a:latin typeface="Cambria Math" panose="02040503050406030204" pitchFamily="18" charset="0"/>
                            </a:rPr>
                            <m:t>1</m:t>
                          </m:r>
                        </m:num>
                        <m:den>
                          <m:r>
                            <a:rPr lang="en-GB" sz="1600" i="0">
                              <a:solidFill>
                                <a:srgbClr val="0000FF"/>
                              </a:solidFill>
                              <a:latin typeface="Cambria Math" panose="02040503050406030204" pitchFamily="18" charset="0"/>
                            </a:rPr>
                            <m:t>2 </m:t>
                          </m:r>
                        </m:den>
                      </m:f>
                      <m:r>
                        <a:rPr lang="en-GB" sz="1600" i="0">
                          <a:solidFill>
                            <a:srgbClr val="0000FF"/>
                          </a:solidFill>
                          <a:latin typeface="Cambria Math" panose="02040503050406030204" pitchFamily="18" charset="0"/>
                        </a:rPr>
                        <m:t> </m:t>
                      </m:r>
                      <m:sSubSup>
                        <m:sSubSupPr>
                          <m:ctrlPr>
                            <a:rPr lang="en-GB" sz="1600" i="1">
                              <a:solidFill>
                                <a:srgbClr val="0000FF"/>
                              </a:solidFill>
                              <a:latin typeface="Cambria Math" panose="02040503050406030204" pitchFamily="18" charset="0"/>
                            </a:rPr>
                          </m:ctrlPr>
                        </m:sSubSupPr>
                        <m:e>
                          <m:r>
                            <m:rPr>
                              <m:sty m:val="p"/>
                            </m:rPr>
                            <a:rPr lang="en-GB" sz="1600" i="0">
                              <a:solidFill>
                                <a:srgbClr val="0000FF"/>
                              </a:solidFill>
                              <a:latin typeface="Cambria Math" panose="02040503050406030204" pitchFamily="18" charset="0"/>
                            </a:rPr>
                            <m:t>σ</m:t>
                          </m:r>
                        </m:e>
                        <m:sub>
                          <m:r>
                            <m:rPr>
                              <m:sty m:val="p"/>
                            </m:rPr>
                            <a:rPr lang="en-GB" sz="1600" i="0">
                              <a:solidFill>
                                <a:srgbClr val="0000FF"/>
                              </a:solidFill>
                              <a:latin typeface="Cambria Math" panose="02040503050406030204" pitchFamily="18" charset="0"/>
                            </a:rPr>
                            <m:t>A</m:t>
                          </m:r>
                        </m:sub>
                        <m:sup>
                          <m:r>
                            <a:rPr lang="en-GB" sz="1600" i="0">
                              <a:solidFill>
                                <a:srgbClr val="0000FF"/>
                              </a:solidFill>
                              <a:latin typeface="Cambria Math" panose="02040503050406030204" pitchFamily="18" charset="0"/>
                            </a:rPr>
                            <m:t>2</m:t>
                          </m:r>
                        </m:sup>
                      </m:sSubSup>
                      <m:r>
                        <a:rPr lang="en-GB" sz="1600" i="0">
                          <a:solidFill>
                            <a:srgbClr val="0000FF"/>
                          </a:solidFill>
                          <a:latin typeface="Cambria Math" panose="02040503050406030204" pitchFamily="18" charset="0"/>
                        </a:rPr>
                        <m:t> + </m:t>
                      </m:r>
                      <m:f>
                        <m:fPr>
                          <m:type m:val="skw"/>
                          <m:ctrlPr>
                            <a:rPr lang="en-GB" sz="1600" i="1">
                              <a:solidFill>
                                <a:srgbClr val="0000FF"/>
                              </a:solidFill>
                              <a:latin typeface="Cambria Math" panose="02040503050406030204" pitchFamily="18" charset="0"/>
                            </a:rPr>
                          </m:ctrlPr>
                        </m:fPr>
                        <m:num>
                          <m:r>
                            <a:rPr lang="en-GB" sz="1600" i="0">
                              <a:solidFill>
                                <a:srgbClr val="0000FF"/>
                              </a:solidFill>
                              <a:latin typeface="Cambria Math" panose="02040503050406030204" pitchFamily="18" charset="0"/>
                            </a:rPr>
                            <m:t>1</m:t>
                          </m:r>
                        </m:num>
                        <m:den>
                          <m:r>
                            <a:rPr lang="en-GB" sz="1600" i="0">
                              <a:solidFill>
                                <a:srgbClr val="0000FF"/>
                              </a:solidFill>
                              <a:latin typeface="Cambria Math" panose="02040503050406030204" pitchFamily="18" charset="0"/>
                            </a:rPr>
                            <m:t>4 </m:t>
                          </m:r>
                        </m:den>
                      </m:f>
                      <m:r>
                        <a:rPr lang="en-GB" sz="1600" i="0">
                          <a:solidFill>
                            <a:srgbClr val="0000FF"/>
                          </a:solidFill>
                          <a:latin typeface="Cambria Math" panose="02040503050406030204" pitchFamily="18" charset="0"/>
                        </a:rPr>
                        <m:t> </m:t>
                      </m:r>
                      <m:sSubSup>
                        <m:sSubSupPr>
                          <m:ctrlPr>
                            <a:rPr lang="en-GB" sz="1600" i="1">
                              <a:solidFill>
                                <a:srgbClr val="0000FF"/>
                              </a:solidFill>
                              <a:latin typeface="Cambria Math" panose="02040503050406030204" pitchFamily="18" charset="0"/>
                            </a:rPr>
                          </m:ctrlPr>
                        </m:sSubSupPr>
                        <m:e>
                          <m:r>
                            <m:rPr>
                              <m:sty m:val="p"/>
                            </m:rPr>
                            <a:rPr lang="en-GB" sz="1600" i="0">
                              <a:solidFill>
                                <a:srgbClr val="0000FF"/>
                              </a:solidFill>
                              <a:latin typeface="Cambria Math" panose="02040503050406030204" pitchFamily="18" charset="0"/>
                            </a:rPr>
                            <m:t>σ</m:t>
                          </m:r>
                        </m:e>
                        <m:sub>
                          <m:r>
                            <m:rPr>
                              <m:sty m:val="p"/>
                            </m:rPr>
                            <a:rPr lang="en-GB" sz="1600" i="0">
                              <a:solidFill>
                                <a:srgbClr val="0000FF"/>
                              </a:solidFill>
                              <a:latin typeface="Cambria Math" panose="02040503050406030204" pitchFamily="18" charset="0"/>
                            </a:rPr>
                            <m:t>D</m:t>
                          </m:r>
                        </m:sub>
                        <m:sup>
                          <m:r>
                            <a:rPr lang="en-GB" sz="1600" i="0">
                              <a:solidFill>
                                <a:srgbClr val="0000FF"/>
                              </a:solidFill>
                              <a:latin typeface="Cambria Math" panose="02040503050406030204" pitchFamily="18" charset="0"/>
                            </a:rPr>
                            <m:t>2</m:t>
                          </m:r>
                        </m:sup>
                      </m:sSubSup>
                      <m:r>
                        <a:rPr lang="en-GB" sz="1600" i="0">
                          <a:solidFill>
                            <a:srgbClr val="0000FF"/>
                          </a:solidFill>
                          <a:latin typeface="Cambria Math" panose="02040503050406030204" pitchFamily="18" charset="0"/>
                        </a:rPr>
                        <m:t> + </m:t>
                      </m:r>
                      <m:f>
                        <m:fPr>
                          <m:type m:val="skw"/>
                          <m:ctrlPr>
                            <a:rPr lang="en-GB" sz="1600" i="1">
                              <a:solidFill>
                                <a:srgbClr val="0000FF"/>
                              </a:solidFill>
                              <a:latin typeface="Cambria Math" panose="02040503050406030204" pitchFamily="18" charset="0"/>
                            </a:rPr>
                          </m:ctrlPr>
                        </m:fPr>
                        <m:num>
                          <m:r>
                            <a:rPr lang="en-GB" sz="1600" i="0">
                              <a:solidFill>
                                <a:srgbClr val="0000FF"/>
                              </a:solidFill>
                              <a:latin typeface="Cambria Math" panose="02040503050406030204" pitchFamily="18" charset="0"/>
                            </a:rPr>
                            <m:t>1</m:t>
                          </m:r>
                        </m:num>
                        <m:den>
                          <m:r>
                            <a:rPr lang="en-GB" sz="1600" i="0">
                              <a:solidFill>
                                <a:srgbClr val="0000FF"/>
                              </a:solidFill>
                              <a:latin typeface="Cambria Math" panose="02040503050406030204" pitchFamily="18" charset="0"/>
                            </a:rPr>
                            <m:t>4 </m:t>
                          </m:r>
                        </m:den>
                      </m:f>
                      <m:r>
                        <a:rPr lang="en-GB" sz="1600" i="0">
                          <a:solidFill>
                            <a:srgbClr val="0000FF"/>
                          </a:solidFill>
                          <a:latin typeface="Cambria Math" panose="02040503050406030204" pitchFamily="18" charset="0"/>
                        </a:rPr>
                        <m:t> </m:t>
                      </m:r>
                      <m:sSubSup>
                        <m:sSubSupPr>
                          <m:ctrlPr>
                            <a:rPr lang="en-GB" sz="1600" i="1">
                              <a:solidFill>
                                <a:srgbClr val="0000FF"/>
                              </a:solidFill>
                              <a:latin typeface="Cambria Math" panose="02040503050406030204" pitchFamily="18" charset="0"/>
                            </a:rPr>
                          </m:ctrlPr>
                        </m:sSubSupPr>
                        <m:e>
                          <m:r>
                            <m:rPr>
                              <m:sty m:val="p"/>
                            </m:rPr>
                            <a:rPr lang="en-GB" sz="1600" i="0">
                              <a:solidFill>
                                <a:srgbClr val="0000FF"/>
                              </a:solidFill>
                              <a:latin typeface="Cambria Math" panose="02040503050406030204" pitchFamily="18" charset="0"/>
                            </a:rPr>
                            <m:t>σ</m:t>
                          </m:r>
                        </m:e>
                        <m:sub>
                          <m:r>
                            <m:rPr>
                              <m:sty m:val="p"/>
                            </m:rPr>
                            <a:rPr lang="en-GB" sz="1600" i="0">
                              <a:solidFill>
                                <a:srgbClr val="0000FF"/>
                              </a:solidFill>
                              <a:latin typeface="Cambria Math" panose="02040503050406030204" pitchFamily="18" charset="0"/>
                            </a:rPr>
                            <m:t>AA</m:t>
                          </m:r>
                        </m:sub>
                        <m:sup>
                          <m:r>
                            <a:rPr lang="en-GB" sz="1600" i="0">
                              <a:solidFill>
                                <a:srgbClr val="0000FF"/>
                              </a:solidFill>
                              <a:latin typeface="Cambria Math" panose="02040503050406030204" pitchFamily="18" charset="0"/>
                            </a:rPr>
                            <m:t>2</m:t>
                          </m:r>
                        </m:sup>
                      </m:sSubSup>
                      <m:r>
                        <a:rPr lang="en-GB" sz="1600" i="0">
                          <a:solidFill>
                            <a:srgbClr val="0000FF"/>
                          </a:solidFill>
                          <a:latin typeface="Cambria Math" panose="02040503050406030204" pitchFamily="18" charset="0"/>
                        </a:rPr>
                        <m:t>+ …</m:t>
                      </m:r>
                    </m:oMath>
                  </m:oMathPara>
                </a14:m>
                <a:endParaRPr lang="en-GB" sz="1600" dirty="0">
                  <a:solidFill>
                    <a:srgbClr val="0000FF"/>
                  </a:solidFill>
                </a:endParaRPr>
              </a:p>
            </p:txBody>
          </p:sp>
        </mc:Choice>
        <mc:Fallback xmlns="">
          <p:sp>
            <p:nvSpPr>
              <p:cNvPr id="77" name="TextBox 76"/>
              <p:cNvSpPr txBox="1">
                <a:spLocks noRot="1" noChangeAspect="1" noMove="1" noResize="1" noEditPoints="1" noAdjustHandles="1" noChangeArrowheads="1" noChangeShapeType="1" noTextEdit="1"/>
              </p:cNvSpPr>
              <p:nvPr/>
            </p:nvSpPr>
            <p:spPr>
              <a:xfrm>
                <a:off x="7307512" y="2743868"/>
                <a:ext cx="4742797" cy="1367106"/>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78" name="TextBox 77"/>
          <p:cNvSpPr txBox="1"/>
          <p:nvPr/>
        </p:nvSpPr>
        <p:spPr>
          <a:xfrm>
            <a:off x="72000" y="6215659"/>
            <a:ext cx="11978309" cy="57374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2000"/>
              </a:lnSpc>
              <a:spcBef>
                <a:spcPct val="50000"/>
              </a:spcBef>
            </a:pPr>
            <a:r>
              <a:rPr lang="en-GB" altLang="de-DE" sz="1700" dirty="0">
                <a:latin typeface="Arial" panose="020B0604020202020204" pitchFamily="34" charset="0"/>
                <a:cs typeface="Arial" panose="020B0604020202020204" pitchFamily="34" charset="0"/>
              </a:rPr>
              <a:t> ... Therefore, by appropriate choice, the result can be slightly improved. In case of a 4W, each line contributes 25%: no option for such choice, no option to slightly improve the result.</a:t>
            </a:r>
            <a:endParaRPr lang="en-GB" sz="1700" dirty="0">
              <a:latin typeface="Arial" panose="020B0604020202020204" pitchFamily="34" charset="0"/>
              <a:cs typeface="Arial" panose="020B0604020202020204" pitchFamily="34" charset="0"/>
            </a:endParaRPr>
          </a:p>
        </p:txBody>
      </p:sp>
      <p:sp>
        <p:nvSpPr>
          <p:cNvPr id="79" name="TextBox 78"/>
          <p:cNvSpPr txBox="1"/>
          <p:nvPr/>
        </p:nvSpPr>
        <p:spPr>
          <a:xfrm>
            <a:off x="7356190" y="4155641"/>
            <a:ext cx="4694119"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de-DE" dirty="0">
                <a:latin typeface="Arial" panose="020B0604020202020204" pitchFamily="34" charset="0"/>
                <a:cs typeface="Arial" panose="020B0604020202020204" pitchFamily="34" charset="0"/>
              </a:rPr>
              <a:t>N.B. Difference between best SC and best 3W is slightly smaller than difference bet-ween best 3W and best 4W. This is because in case of 3W, there are two lines with a 25% share and one with a 50% share ... </a:t>
            </a:r>
            <a:endParaRPr lang="en-GB" dirty="0">
              <a:latin typeface="Arial" panose="020B0604020202020204" pitchFamily="34" charset="0"/>
              <a:cs typeface="Arial" panose="020B0604020202020204" pitchFamily="34" charset="0"/>
            </a:endParaRPr>
          </a:p>
        </p:txBody>
      </p:sp>
      <p:cxnSp>
        <p:nvCxnSpPr>
          <p:cNvPr id="47" name="Straight Arrow Connector 46"/>
          <p:cNvCxnSpPr/>
          <p:nvPr/>
        </p:nvCxnSpPr>
        <p:spPr>
          <a:xfrm flipH="1">
            <a:off x="4413960" y="1667933"/>
            <a:ext cx="26807" cy="4183948"/>
          </a:xfrm>
          <a:prstGeom prst="straightConnector1">
            <a:avLst/>
          </a:prstGeom>
          <a:ln w="12700">
            <a:solidFill>
              <a:schemeClr val="tx1"/>
            </a:solidFill>
            <a:prstDash val="lgDashDotDot"/>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5" name="Right Triangle 4">
            <a:extLst>
              <a:ext uri="{FF2B5EF4-FFF2-40B4-BE49-F238E27FC236}">
                <a16:creationId xmlns:a16="http://schemas.microsoft.com/office/drawing/2014/main" id="{CF630007-2398-4909-9BC2-EDB7CB0A0A13}"/>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feld 5">
            <a:extLst>
              <a:ext uri="{FF2B5EF4-FFF2-40B4-BE49-F238E27FC236}">
                <a16:creationId xmlns:a16="http://schemas.microsoft.com/office/drawing/2014/main" id="{F3779277-12EC-4E76-956B-57E25BBB5385}"/>
              </a:ext>
            </a:extLst>
          </p:cNvPr>
          <p:cNvSpPr txBox="1"/>
          <p:nvPr/>
        </p:nvSpPr>
        <p:spPr>
          <a:xfrm>
            <a:off x="92466" y="4334011"/>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38</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9409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up)">
                                      <p:cBhvr>
                                        <p:cTn id="7" dur="2000"/>
                                        <p:tgtEl>
                                          <p:spTgt spid="38"/>
                                        </p:tgtEl>
                                      </p:cBhvr>
                                    </p:animEffect>
                                  </p:childTnLst>
                                </p:cTn>
                              </p:par>
                              <p:par>
                                <p:cTn id="8" presetID="22" presetClass="entr" presetSubtype="1" fill="hold" nodeType="withEffect">
                                  <p:stCondLst>
                                    <p:cond delay="2000"/>
                                  </p:stCondLst>
                                  <p:childTnLst>
                                    <p:set>
                                      <p:cBhvr>
                                        <p:cTn id="9" dur="1" fill="hold">
                                          <p:stCondLst>
                                            <p:cond delay="0"/>
                                          </p:stCondLst>
                                        </p:cTn>
                                        <p:tgtEl>
                                          <p:spTgt spid="47"/>
                                        </p:tgtEl>
                                        <p:attrNameLst>
                                          <p:attrName>style.visibility</p:attrName>
                                        </p:attrNameLst>
                                      </p:cBhvr>
                                      <p:to>
                                        <p:strVal val="visible"/>
                                      </p:to>
                                    </p:set>
                                    <p:animEffect transition="in" filter="wipe(up)">
                                      <p:cBhvr>
                                        <p:cTn id="10" dur="2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UNPLAB-CorrTraits:Ch-1[</a:t>
            </a:r>
            <a:r>
              <a:rPr lang="de-DE" dirty="0" err="1"/>
              <a:t>IndirSel</a:t>
            </a:r>
            <a:r>
              <a:rPr lang="de-DE" dirty="0"/>
              <a:t>]</a:t>
            </a: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39</a:t>
            </a:fld>
            <a:endParaRPr lang="en-GB" sz="2400" dirty="0">
              <a:latin typeface="Arial" panose="020B0604020202020204" pitchFamily="34" charset="0"/>
              <a:cs typeface="Arial" panose="020B0604020202020204" pitchFamily="34" charset="0"/>
            </a:endParaRPr>
          </a:p>
        </p:txBody>
      </p:sp>
      <p:sp>
        <p:nvSpPr>
          <p:cNvPr id="2" name="Rectangle 1"/>
          <p:cNvSpPr/>
          <p:nvPr/>
        </p:nvSpPr>
        <p:spPr>
          <a:xfrm>
            <a:off x="72000" y="889844"/>
            <a:ext cx="12058816" cy="4801314"/>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What did we study in this chapter?</a:t>
            </a:r>
          </a:p>
          <a:p>
            <a:r>
              <a:rPr lang="en-GB" dirty="0">
                <a:latin typeface="Arial" panose="020B0604020202020204" pitchFamily="34" charset="0"/>
                <a:cs typeface="Arial" panose="020B0604020202020204" pitchFamily="34" charset="0"/>
              </a:rPr>
              <a:t>Judge the genetic variance in a population, as it depends on whether the population is more or less inbred (all else to be same).</a:t>
            </a:r>
          </a:p>
          <a:p>
            <a:r>
              <a:rPr lang="en-GB" dirty="0">
                <a:latin typeface="Arial" panose="020B0604020202020204" pitchFamily="34" charset="0"/>
                <a:cs typeface="Arial" panose="020B0604020202020204" pitchFamily="34" charset="0"/>
              </a:rPr>
              <a:t>Effect of either crossing two population or mixing-and-random-mating them.</a:t>
            </a:r>
          </a:p>
          <a:p>
            <a:r>
              <a:rPr lang="en-GB" dirty="0">
                <a:latin typeface="Arial" panose="020B0604020202020204" pitchFamily="34" charset="0"/>
                <a:cs typeface="Arial" panose="020B0604020202020204" pitchFamily="34" charset="0"/>
              </a:rPr>
              <a:t>Concept of more-than-2-way hybrids, i.e. 3-ways and 4-ways.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There are too many options, much too many different 3-way and 4-ways that could be bred based on a set of inbred lines (see UNPLAB-BrMeth_Ch-4[GCAII]; page ~19);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therefore we need to </a:t>
            </a:r>
            <a:r>
              <a:rPr lang="en-GB" dirty="0">
                <a:solidFill>
                  <a:srgbClr val="C00000"/>
                </a:solidFill>
                <a:latin typeface="Arial" panose="020B0604020202020204" pitchFamily="34" charset="0"/>
                <a:cs typeface="Arial" panose="020B0604020202020204" pitchFamily="34" charset="0"/>
              </a:rPr>
              <a:t>predict</a:t>
            </a:r>
            <a:r>
              <a:rPr lang="en-GB" dirty="0">
                <a:latin typeface="Arial" panose="020B0604020202020204" pitchFamily="34" charset="0"/>
                <a:cs typeface="Arial" panose="020B0604020202020204" pitchFamily="34" charset="0"/>
              </a:rPr>
              <a:t> and then focus only on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best-</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predicted</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ones</a:t>
            </a:r>
            <a:r>
              <a:rPr lang="en-GB" dirty="0">
                <a:latin typeface="Arial" panose="020B0604020202020204" pitchFamily="34" charset="0"/>
                <a:cs typeface="Arial" panose="020B0604020202020204" pitchFamily="34" charset="0"/>
              </a:rPr>
              <a:t>. We will create seed (breed, cross, produce such seed for field-testing) only for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them</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You saw how the classical </a:t>
            </a:r>
            <a:r>
              <a:rPr lang="en-GB" dirty="0">
                <a:solidFill>
                  <a:srgbClr val="C00000"/>
                </a:solidFill>
                <a:latin typeface="Arial" panose="020B0604020202020204" pitchFamily="34" charset="0"/>
                <a:cs typeface="Arial" panose="020B0604020202020204" pitchFamily="34" charset="0"/>
              </a:rPr>
              <a:t>prediction</a:t>
            </a:r>
            <a:r>
              <a:rPr lang="en-GB" dirty="0">
                <a:latin typeface="Arial" panose="020B0604020202020204" pitchFamily="34" charset="0"/>
                <a:cs typeface="Arial" panose="020B0604020202020204" pitchFamily="34" charset="0"/>
              </a:rPr>
              <a:t> (based on phenotypic data) works, cheap with GCA only, more effort with GCA plus SCA*, we discussed some of the imponderables (Epistasis, effects of genetically non-homogeneous crop stands). </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*If you use results from SC hybrids, you implicitly use GCA-plus-SCA, even if you maybe cannot always estimate the two parameters separately. Clear, is it? And ... if you use SCA data, then you have GCA data available anyway, I do not see how you could have SCA estimates and not having GCA anyway. “I use only SCA data” is therefore probably a non-sense statement.</a:t>
            </a:r>
          </a:p>
        </p:txBody>
      </p:sp>
    </p:spTree>
    <p:extLst>
      <p:ext uri="{BB962C8B-B14F-4D97-AF65-F5344CB8AC3E}">
        <p14:creationId xmlns:p14="http://schemas.microsoft.com/office/powerpoint/2010/main" val="1221384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TextBox 473"/>
          <p:cNvSpPr txBox="1"/>
          <p:nvPr/>
        </p:nvSpPr>
        <p:spPr>
          <a:xfrm>
            <a:off x="72001" y="36000"/>
            <a:ext cx="11970742" cy="15696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Imagine a Breeding Population: For the focal trait it has 200 segregating loci (two alleles each). Throughout, favourable allele is dominant and has frequency of p=60%. Favourable allele (A) ‚donates‘ an impact of +1 to the trait expression, unfavourable allele (a) donates zero. No linkage among loci, LD=0. Best genotype hence ‘is’ 200.</a:t>
            </a:r>
          </a:p>
        </p:txBody>
      </p:sp>
      <p:sp>
        <p:nvSpPr>
          <p:cNvPr id="475" name="TextBox 474"/>
          <p:cNvSpPr txBox="1"/>
          <p:nvPr/>
        </p:nvSpPr>
        <p:spPr>
          <a:xfrm>
            <a:off x="70002" y="1681204"/>
            <a:ext cx="11972741"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If the population is in HWE, then the probability to be AA (or Aa or aa) at the first locus is P=p²=36% (or H=2pq=48% or Q=q²=16%). The same is true for the second locus, the third, each other locus. </a:t>
            </a:r>
            <a:r>
              <a:rPr lang="en-GB" dirty="0">
                <a:solidFill>
                  <a:srgbClr val="0000FF"/>
                </a:solidFill>
                <a:latin typeface="Arial" panose="020B0604020202020204" pitchFamily="34" charset="0"/>
                <a:cs typeface="Arial" panose="020B0604020202020204" pitchFamily="34" charset="0"/>
              </a:rPr>
              <a:t>A typical member of that HWE population is – on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average</a:t>
            </a:r>
            <a:r>
              <a:rPr lang="en-GB" dirty="0">
                <a:solidFill>
                  <a:srgbClr val="0000FF"/>
                </a:solidFill>
                <a:latin typeface="Arial" panose="020B0604020202020204" pitchFamily="34" charset="0"/>
                <a:cs typeface="Arial" panose="020B0604020202020204" pitchFamily="34" charset="0"/>
              </a:rPr>
              <a:t> and as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expectation</a:t>
            </a:r>
            <a:r>
              <a:rPr lang="en-GB" dirty="0">
                <a:solidFill>
                  <a:srgbClr val="0000FF"/>
                </a:solidFill>
                <a:latin typeface="Arial" panose="020B0604020202020204" pitchFamily="34" charset="0"/>
                <a:cs typeface="Arial" panose="020B0604020202020204" pitchFamily="34" charset="0"/>
              </a:rPr>
              <a:t> – homozygous for the dominant allele at 36% of the 200 loci.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grpSp>
        <p:nvGrpSpPr>
          <p:cNvPr id="476" name="Group 475"/>
          <p:cNvGrpSpPr/>
          <p:nvPr/>
        </p:nvGrpSpPr>
        <p:grpSpPr>
          <a:xfrm>
            <a:off x="141766" y="2533727"/>
            <a:ext cx="7470775" cy="4161311"/>
            <a:chOff x="141766" y="2533727"/>
            <a:chExt cx="7470775" cy="4161311"/>
          </a:xfrm>
          <a:effectLst>
            <a:outerShdw blurRad="50800" dist="38100" dir="2700000" algn="tl" rotWithShape="0">
              <a:prstClr val="black">
                <a:alpha val="40000"/>
              </a:prstClr>
            </a:outerShdw>
          </a:effectLst>
        </p:grpSpPr>
        <p:grpSp>
          <p:nvGrpSpPr>
            <p:cNvPr id="5" name="Group 408"/>
            <p:cNvGrpSpPr>
              <a:grpSpLocks/>
            </p:cNvGrpSpPr>
            <p:nvPr/>
          </p:nvGrpSpPr>
          <p:grpSpPr bwMode="auto">
            <a:xfrm>
              <a:off x="2449991" y="3589414"/>
              <a:ext cx="4057650" cy="3103563"/>
              <a:chOff x="1750" y="1663"/>
              <a:chExt cx="2556" cy="1955"/>
            </a:xfrm>
          </p:grpSpPr>
          <p:sp>
            <p:nvSpPr>
              <p:cNvPr id="69" name="Line 208"/>
              <p:cNvSpPr>
                <a:spLocks noChangeShapeType="1"/>
              </p:cNvSpPr>
              <p:nvPr/>
            </p:nvSpPr>
            <p:spPr bwMode="auto">
              <a:xfrm flipV="1">
                <a:off x="1750" y="187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 name="Line 209"/>
              <p:cNvSpPr>
                <a:spLocks noChangeShapeType="1"/>
              </p:cNvSpPr>
              <p:nvPr/>
            </p:nvSpPr>
            <p:spPr bwMode="auto">
              <a:xfrm flipV="1">
                <a:off x="1756" y="185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 name="Line 210"/>
              <p:cNvSpPr>
                <a:spLocks noChangeShapeType="1"/>
              </p:cNvSpPr>
              <p:nvPr/>
            </p:nvSpPr>
            <p:spPr bwMode="auto">
              <a:xfrm flipV="1">
                <a:off x="1763" y="183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 name="Line 211"/>
              <p:cNvSpPr>
                <a:spLocks noChangeShapeType="1"/>
              </p:cNvSpPr>
              <p:nvPr/>
            </p:nvSpPr>
            <p:spPr bwMode="auto">
              <a:xfrm flipV="1">
                <a:off x="1770" y="181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 name="Line 212"/>
              <p:cNvSpPr>
                <a:spLocks noChangeShapeType="1"/>
              </p:cNvSpPr>
              <p:nvPr/>
            </p:nvSpPr>
            <p:spPr bwMode="auto">
              <a:xfrm flipV="1">
                <a:off x="1775" y="180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 name="Line 213"/>
              <p:cNvSpPr>
                <a:spLocks noChangeShapeType="1"/>
              </p:cNvSpPr>
              <p:nvPr/>
            </p:nvSpPr>
            <p:spPr bwMode="auto">
              <a:xfrm flipV="1">
                <a:off x="1782" y="178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 name="Line 214"/>
              <p:cNvSpPr>
                <a:spLocks noChangeShapeType="1"/>
              </p:cNvSpPr>
              <p:nvPr/>
            </p:nvSpPr>
            <p:spPr bwMode="auto">
              <a:xfrm flipV="1">
                <a:off x="1789" y="1766"/>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 name="Line 215"/>
              <p:cNvSpPr>
                <a:spLocks noChangeShapeType="1"/>
              </p:cNvSpPr>
              <p:nvPr/>
            </p:nvSpPr>
            <p:spPr bwMode="auto">
              <a:xfrm flipV="1">
                <a:off x="1799" y="174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 name="Line 216"/>
              <p:cNvSpPr>
                <a:spLocks noChangeShapeType="1"/>
              </p:cNvSpPr>
              <p:nvPr/>
            </p:nvSpPr>
            <p:spPr bwMode="auto">
              <a:xfrm flipV="1">
                <a:off x="1807" y="173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 name="Line 217"/>
              <p:cNvSpPr>
                <a:spLocks noChangeShapeType="1"/>
              </p:cNvSpPr>
              <p:nvPr/>
            </p:nvSpPr>
            <p:spPr bwMode="auto">
              <a:xfrm flipV="1">
                <a:off x="1816" y="1713"/>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 name="Line 218"/>
              <p:cNvSpPr>
                <a:spLocks noChangeShapeType="1"/>
              </p:cNvSpPr>
              <p:nvPr/>
            </p:nvSpPr>
            <p:spPr bwMode="auto">
              <a:xfrm flipV="1">
                <a:off x="1826" y="1696"/>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 name="Line 219"/>
              <p:cNvSpPr>
                <a:spLocks noChangeShapeType="1"/>
              </p:cNvSpPr>
              <p:nvPr/>
            </p:nvSpPr>
            <p:spPr bwMode="auto">
              <a:xfrm flipV="1">
                <a:off x="1844" y="1678"/>
                <a:ext cx="4"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 name="Line 220"/>
              <p:cNvSpPr>
                <a:spLocks noChangeShapeType="1"/>
              </p:cNvSpPr>
              <p:nvPr/>
            </p:nvSpPr>
            <p:spPr bwMode="auto">
              <a:xfrm flipV="1">
                <a:off x="1864" y="1663"/>
                <a:ext cx="3" cy="1"/>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 name="Line 221"/>
              <p:cNvSpPr>
                <a:spLocks noChangeShapeType="1"/>
              </p:cNvSpPr>
              <p:nvPr/>
            </p:nvSpPr>
            <p:spPr bwMode="auto">
              <a:xfrm>
                <a:off x="1886" y="1665"/>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 name="Line 222"/>
              <p:cNvSpPr>
                <a:spLocks noChangeShapeType="1"/>
              </p:cNvSpPr>
              <p:nvPr/>
            </p:nvSpPr>
            <p:spPr bwMode="auto">
              <a:xfrm>
                <a:off x="1906" y="1671"/>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 name="Line 223"/>
              <p:cNvSpPr>
                <a:spLocks noChangeShapeType="1"/>
              </p:cNvSpPr>
              <p:nvPr/>
            </p:nvSpPr>
            <p:spPr bwMode="auto">
              <a:xfrm>
                <a:off x="1922" y="1688"/>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 name="Line 224"/>
              <p:cNvSpPr>
                <a:spLocks noChangeShapeType="1"/>
              </p:cNvSpPr>
              <p:nvPr/>
            </p:nvSpPr>
            <p:spPr bwMode="auto">
              <a:xfrm>
                <a:off x="1937" y="1706"/>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 name="Line 225"/>
              <p:cNvSpPr>
                <a:spLocks noChangeShapeType="1"/>
              </p:cNvSpPr>
              <p:nvPr/>
            </p:nvSpPr>
            <p:spPr bwMode="auto">
              <a:xfrm>
                <a:off x="1949" y="172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 name="Line 226"/>
              <p:cNvSpPr>
                <a:spLocks noChangeShapeType="1"/>
              </p:cNvSpPr>
              <p:nvPr/>
            </p:nvSpPr>
            <p:spPr bwMode="auto">
              <a:xfrm>
                <a:off x="1956" y="1740"/>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 name="Line 227"/>
              <p:cNvSpPr>
                <a:spLocks noChangeShapeType="1"/>
              </p:cNvSpPr>
              <p:nvPr/>
            </p:nvSpPr>
            <p:spPr bwMode="auto">
              <a:xfrm>
                <a:off x="1965" y="175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 name="Line 228"/>
              <p:cNvSpPr>
                <a:spLocks noChangeShapeType="1"/>
              </p:cNvSpPr>
              <p:nvPr/>
            </p:nvSpPr>
            <p:spPr bwMode="auto">
              <a:xfrm>
                <a:off x="1973" y="1775"/>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 name="Line 229"/>
              <p:cNvSpPr>
                <a:spLocks noChangeShapeType="1"/>
              </p:cNvSpPr>
              <p:nvPr/>
            </p:nvSpPr>
            <p:spPr bwMode="auto">
              <a:xfrm>
                <a:off x="1982" y="179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 name="Line 230"/>
              <p:cNvSpPr>
                <a:spLocks noChangeShapeType="1"/>
              </p:cNvSpPr>
              <p:nvPr/>
            </p:nvSpPr>
            <p:spPr bwMode="auto">
              <a:xfrm>
                <a:off x="1987" y="181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 name="Line 231"/>
              <p:cNvSpPr>
                <a:spLocks noChangeShapeType="1"/>
              </p:cNvSpPr>
              <p:nvPr/>
            </p:nvSpPr>
            <p:spPr bwMode="auto">
              <a:xfrm>
                <a:off x="1993" y="182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 name="Line 232"/>
              <p:cNvSpPr>
                <a:spLocks noChangeShapeType="1"/>
              </p:cNvSpPr>
              <p:nvPr/>
            </p:nvSpPr>
            <p:spPr bwMode="auto">
              <a:xfrm>
                <a:off x="1999" y="184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 name="Line 233"/>
              <p:cNvSpPr>
                <a:spLocks noChangeShapeType="1"/>
              </p:cNvSpPr>
              <p:nvPr/>
            </p:nvSpPr>
            <p:spPr bwMode="auto">
              <a:xfrm>
                <a:off x="2006" y="186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 name="Line 234"/>
              <p:cNvSpPr>
                <a:spLocks noChangeShapeType="1"/>
              </p:cNvSpPr>
              <p:nvPr/>
            </p:nvSpPr>
            <p:spPr bwMode="auto">
              <a:xfrm>
                <a:off x="2012" y="188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 name="Line 235"/>
              <p:cNvSpPr>
                <a:spLocks noChangeShapeType="1"/>
              </p:cNvSpPr>
              <p:nvPr/>
            </p:nvSpPr>
            <p:spPr bwMode="auto">
              <a:xfrm>
                <a:off x="2017" y="189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 name="Line 236"/>
              <p:cNvSpPr>
                <a:spLocks noChangeShapeType="1"/>
              </p:cNvSpPr>
              <p:nvPr/>
            </p:nvSpPr>
            <p:spPr bwMode="auto">
              <a:xfrm>
                <a:off x="2023" y="191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 name="Line 237"/>
              <p:cNvSpPr>
                <a:spLocks noChangeShapeType="1"/>
              </p:cNvSpPr>
              <p:nvPr/>
            </p:nvSpPr>
            <p:spPr bwMode="auto">
              <a:xfrm>
                <a:off x="2028" y="193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 name="Line 238"/>
              <p:cNvSpPr>
                <a:spLocks noChangeShapeType="1"/>
              </p:cNvSpPr>
              <p:nvPr/>
            </p:nvSpPr>
            <p:spPr bwMode="auto">
              <a:xfrm>
                <a:off x="2033" y="195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 name="Line 239"/>
              <p:cNvSpPr>
                <a:spLocks noChangeShapeType="1"/>
              </p:cNvSpPr>
              <p:nvPr/>
            </p:nvSpPr>
            <p:spPr bwMode="auto">
              <a:xfrm>
                <a:off x="2038" y="196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 name="Line 240"/>
              <p:cNvSpPr>
                <a:spLocks noChangeShapeType="1"/>
              </p:cNvSpPr>
              <p:nvPr/>
            </p:nvSpPr>
            <p:spPr bwMode="auto">
              <a:xfrm>
                <a:off x="2043" y="1985"/>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 name="Line 241"/>
              <p:cNvSpPr>
                <a:spLocks noChangeShapeType="1"/>
              </p:cNvSpPr>
              <p:nvPr/>
            </p:nvSpPr>
            <p:spPr bwMode="auto">
              <a:xfrm>
                <a:off x="2047" y="200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 name="Line 242"/>
              <p:cNvSpPr>
                <a:spLocks noChangeShapeType="1"/>
              </p:cNvSpPr>
              <p:nvPr/>
            </p:nvSpPr>
            <p:spPr bwMode="auto">
              <a:xfrm>
                <a:off x="2052" y="202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 name="Line 243"/>
              <p:cNvSpPr>
                <a:spLocks noChangeShapeType="1"/>
              </p:cNvSpPr>
              <p:nvPr/>
            </p:nvSpPr>
            <p:spPr bwMode="auto">
              <a:xfrm>
                <a:off x="2057" y="203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 name="Line 244"/>
              <p:cNvSpPr>
                <a:spLocks noChangeShapeType="1"/>
              </p:cNvSpPr>
              <p:nvPr/>
            </p:nvSpPr>
            <p:spPr bwMode="auto">
              <a:xfrm>
                <a:off x="2062" y="205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Line 245"/>
              <p:cNvSpPr>
                <a:spLocks noChangeShapeType="1"/>
              </p:cNvSpPr>
              <p:nvPr/>
            </p:nvSpPr>
            <p:spPr bwMode="auto">
              <a:xfrm>
                <a:off x="2067" y="2072"/>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 name="Line 246"/>
              <p:cNvSpPr>
                <a:spLocks noChangeShapeType="1"/>
              </p:cNvSpPr>
              <p:nvPr/>
            </p:nvSpPr>
            <p:spPr bwMode="auto">
              <a:xfrm>
                <a:off x="2071" y="209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 name="Line 247"/>
              <p:cNvSpPr>
                <a:spLocks noChangeShapeType="1"/>
              </p:cNvSpPr>
              <p:nvPr/>
            </p:nvSpPr>
            <p:spPr bwMode="auto">
              <a:xfrm>
                <a:off x="2074" y="210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 name="Line 248"/>
              <p:cNvSpPr>
                <a:spLocks noChangeShapeType="1"/>
              </p:cNvSpPr>
              <p:nvPr/>
            </p:nvSpPr>
            <p:spPr bwMode="auto">
              <a:xfrm>
                <a:off x="2079" y="2125"/>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 name="Line 249"/>
              <p:cNvSpPr>
                <a:spLocks noChangeShapeType="1"/>
              </p:cNvSpPr>
              <p:nvPr/>
            </p:nvSpPr>
            <p:spPr bwMode="auto">
              <a:xfrm>
                <a:off x="2083" y="214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 name="Line 250"/>
              <p:cNvSpPr>
                <a:spLocks noChangeShapeType="1"/>
              </p:cNvSpPr>
              <p:nvPr/>
            </p:nvSpPr>
            <p:spPr bwMode="auto">
              <a:xfrm>
                <a:off x="2087" y="216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 name="Line 251"/>
              <p:cNvSpPr>
                <a:spLocks noChangeShapeType="1"/>
              </p:cNvSpPr>
              <p:nvPr/>
            </p:nvSpPr>
            <p:spPr bwMode="auto">
              <a:xfrm>
                <a:off x="2092" y="217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 name="Line 252"/>
              <p:cNvSpPr>
                <a:spLocks noChangeShapeType="1"/>
              </p:cNvSpPr>
              <p:nvPr/>
            </p:nvSpPr>
            <p:spPr bwMode="auto">
              <a:xfrm>
                <a:off x="2096" y="219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 name="Line 253"/>
              <p:cNvSpPr>
                <a:spLocks noChangeShapeType="1"/>
              </p:cNvSpPr>
              <p:nvPr/>
            </p:nvSpPr>
            <p:spPr bwMode="auto">
              <a:xfrm>
                <a:off x="2101" y="2212"/>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 name="Line 254"/>
              <p:cNvSpPr>
                <a:spLocks noChangeShapeType="1"/>
              </p:cNvSpPr>
              <p:nvPr/>
            </p:nvSpPr>
            <p:spPr bwMode="auto">
              <a:xfrm>
                <a:off x="2104" y="223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 name="Line 255"/>
              <p:cNvSpPr>
                <a:spLocks noChangeShapeType="1"/>
              </p:cNvSpPr>
              <p:nvPr/>
            </p:nvSpPr>
            <p:spPr bwMode="auto">
              <a:xfrm>
                <a:off x="2108" y="224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 name="Line 256"/>
              <p:cNvSpPr>
                <a:spLocks noChangeShapeType="1"/>
              </p:cNvSpPr>
              <p:nvPr/>
            </p:nvSpPr>
            <p:spPr bwMode="auto">
              <a:xfrm>
                <a:off x="2112" y="226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Line 257"/>
              <p:cNvSpPr>
                <a:spLocks noChangeShapeType="1"/>
              </p:cNvSpPr>
              <p:nvPr/>
            </p:nvSpPr>
            <p:spPr bwMode="auto">
              <a:xfrm>
                <a:off x="2116" y="228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 name="Line 258"/>
              <p:cNvSpPr>
                <a:spLocks noChangeShapeType="1"/>
              </p:cNvSpPr>
              <p:nvPr/>
            </p:nvSpPr>
            <p:spPr bwMode="auto">
              <a:xfrm>
                <a:off x="2121" y="2299"/>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 name="Line 259"/>
              <p:cNvSpPr>
                <a:spLocks noChangeShapeType="1"/>
              </p:cNvSpPr>
              <p:nvPr/>
            </p:nvSpPr>
            <p:spPr bwMode="auto">
              <a:xfrm>
                <a:off x="2125" y="231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 name="Line 260"/>
              <p:cNvSpPr>
                <a:spLocks noChangeShapeType="1"/>
              </p:cNvSpPr>
              <p:nvPr/>
            </p:nvSpPr>
            <p:spPr bwMode="auto">
              <a:xfrm>
                <a:off x="2129" y="233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 name="Line 261"/>
              <p:cNvSpPr>
                <a:spLocks noChangeShapeType="1"/>
              </p:cNvSpPr>
              <p:nvPr/>
            </p:nvSpPr>
            <p:spPr bwMode="auto">
              <a:xfrm>
                <a:off x="2132" y="235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 name="Line 262"/>
              <p:cNvSpPr>
                <a:spLocks noChangeShapeType="1"/>
              </p:cNvSpPr>
              <p:nvPr/>
            </p:nvSpPr>
            <p:spPr bwMode="auto">
              <a:xfrm>
                <a:off x="2137" y="2369"/>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 name="Line 263"/>
              <p:cNvSpPr>
                <a:spLocks noChangeShapeType="1"/>
              </p:cNvSpPr>
              <p:nvPr/>
            </p:nvSpPr>
            <p:spPr bwMode="auto">
              <a:xfrm>
                <a:off x="2141" y="2387"/>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 name="Line 264"/>
              <p:cNvSpPr>
                <a:spLocks noChangeShapeType="1"/>
              </p:cNvSpPr>
              <p:nvPr/>
            </p:nvSpPr>
            <p:spPr bwMode="auto">
              <a:xfrm>
                <a:off x="2145" y="240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 name="Line 265"/>
              <p:cNvSpPr>
                <a:spLocks noChangeShapeType="1"/>
              </p:cNvSpPr>
              <p:nvPr/>
            </p:nvSpPr>
            <p:spPr bwMode="auto">
              <a:xfrm>
                <a:off x="2149" y="242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 name="Line 266"/>
              <p:cNvSpPr>
                <a:spLocks noChangeShapeType="1"/>
              </p:cNvSpPr>
              <p:nvPr/>
            </p:nvSpPr>
            <p:spPr bwMode="auto">
              <a:xfrm>
                <a:off x="2153" y="243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 name="Line 267"/>
              <p:cNvSpPr>
                <a:spLocks noChangeShapeType="1"/>
              </p:cNvSpPr>
              <p:nvPr/>
            </p:nvSpPr>
            <p:spPr bwMode="auto">
              <a:xfrm>
                <a:off x="2157" y="245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 name="Line 268"/>
              <p:cNvSpPr>
                <a:spLocks noChangeShapeType="1"/>
              </p:cNvSpPr>
              <p:nvPr/>
            </p:nvSpPr>
            <p:spPr bwMode="auto">
              <a:xfrm>
                <a:off x="2161" y="247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Line 269"/>
              <p:cNvSpPr>
                <a:spLocks noChangeShapeType="1"/>
              </p:cNvSpPr>
              <p:nvPr/>
            </p:nvSpPr>
            <p:spPr bwMode="auto">
              <a:xfrm>
                <a:off x="2164" y="249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 name="Line 270"/>
              <p:cNvSpPr>
                <a:spLocks noChangeShapeType="1"/>
              </p:cNvSpPr>
              <p:nvPr/>
            </p:nvSpPr>
            <p:spPr bwMode="auto">
              <a:xfrm>
                <a:off x="2168" y="250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Line 271"/>
              <p:cNvSpPr>
                <a:spLocks noChangeShapeType="1"/>
              </p:cNvSpPr>
              <p:nvPr/>
            </p:nvSpPr>
            <p:spPr bwMode="auto">
              <a:xfrm>
                <a:off x="2172" y="252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 name="Line 272"/>
              <p:cNvSpPr>
                <a:spLocks noChangeShapeType="1"/>
              </p:cNvSpPr>
              <p:nvPr/>
            </p:nvSpPr>
            <p:spPr bwMode="auto">
              <a:xfrm>
                <a:off x="2176" y="254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 name="Line 273"/>
              <p:cNvSpPr>
                <a:spLocks noChangeShapeType="1"/>
              </p:cNvSpPr>
              <p:nvPr/>
            </p:nvSpPr>
            <p:spPr bwMode="auto">
              <a:xfrm>
                <a:off x="2181" y="2561"/>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 name="Line 274"/>
              <p:cNvSpPr>
                <a:spLocks noChangeShapeType="1"/>
              </p:cNvSpPr>
              <p:nvPr/>
            </p:nvSpPr>
            <p:spPr bwMode="auto">
              <a:xfrm>
                <a:off x="2185" y="257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 name="Line 275"/>
              <p:cNvSpPr>
                <a:spLocks noChangeShapeType="1"/>
              </p:cNvSpPr>
              <p:nvPr/>
            </p:nvSpPr>
            <p:spPr bwMode="auto">
              <a:xfrm>
                <a:off x="2189" y="259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 name="Line 276"/>
              <p:cNvSpPr>
                <a:spLocks noChangeShapeType="1"/>
              </p:cNvSpPr>
              <p:nvPr/>
            </p:nvSpPr>
            <p:spPr bwMode="auto">
              <a:xfrm>
                <a:off x="2192" y="261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 name="Line 277"/>
              <p:cNvSpPr>
                <a:spLocks noChangeShapeType="1"/>
              </p:cNvSpPr>
              <p:nvPr/>
            </p:nvSpPr>
            <p:spPr bwMode="auto">
              <a:xfrm>
                <a:off x="2197" y="2631"/>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 name="Line 278"/>
              <p:cNvSpPr>
                <a:spLocks noChangeShapeType="1"/>
              </p:cNvSpPr>
              <p:nvPr/>
            </p:nvSpPr>
            <p:spPr bwMode="auto">
              <a:xfrm>
                <a:off x="2201" y="264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 name="Line 279"/>
              <p:cNvSpPr>
                <a:spLocks noChangeShapeType="1"/>
              </p:cNvSpPr>
              <p:nvPr/>
            </p:nvSpPr>
            <p:spPr bwMode="auto">
              <a:xfrm>
                <a:off x="2205" y="266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 name="Line 280"/>
              <p:cNvSpPr>
                <a:spLocks noChangeShapeType="1"/>
              </p:cNvSpPr>
              <p:nvPr/>
            </p:nvSpPr>
            <p:spPr bwMode="auto">
              <a:xfrm>
                <a:off x="2210" y="2684"/>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 name="Line 281"/>
              <p:cNvSpPr>
                <a:spLocks noChangeShapeType="1"/>
              </p:cNvSpPr>
              <p:nvPr/>
            </p:nvSpPr>
            <p:spPr bwMode="auto">
              <a:xfrm>
                <a:off x="2214" y="270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 name="Line 282"/>
              <p:cNvSpPr>
                <a:spLocks noChangeShapeType="1"/>
              </p:cNvSpPr>
              <p:nvPr/>
            </p:nvSpPr>
            <p:spPr bwMode="auto">
              <a:xfrm>
                <a:off x="2218" y="271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 name="Line 283"/>
              <p:cNvSpPr>
                <a:spLocks noChangeShapeType="1"/>
              </p:cNvSpPr>
              <p:nvPr/>
            </p:nvSpPr>
            <p:spPr bwMode="auto">
              <a:xfrm>
                <a:off x="2222" y="2736"/>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 name="Line 284"/>
              <p:cNvSpPr>
                <a:spLocks noChangeShapeType="1"/>
              </p:cNvSpPr>
              <p:nvPr/>
            </p:nvSpPr>
            <p:spPr bwMode="auto">
              <a:xfrm>
                <a:off x="2226" y="275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 name="Line 285"/>
              <p:cNvSpPr>
                <a:spLocks noChangeShapeType="1"/>
              </p:cNvSpPr>
              <p:nvPr/>
            </p:nvSpPr>
            <p:spPr bwMode="auto">
              <a:xfrm>
                <a:off x="2231" y="2771"/>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 name="Line 286"/>
              <p:cNvSpPr>
                <a:spLocks noChangeShapeType="1"/>
              </p:cNvSpPr>
              <p:nvPr/>
            </p:nvSpPr>
            <p:spPr bwMode="auto">
              <a:xfrm>
                <a:off x="2235" y="278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 name="Line 287"/>
              <p:cNvSpPr>
                <a:spLocks noChangeShapeType="1"/>
              </p:cNvSpPr>
              <p:nvPr/>
            </p:nvSpPr>
            <p:spPr bwMode="auto">
              <a:xfrm>
                <a:off x="2239" y="280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 name="Line 288"/>
              <p:cNvSpPr>
                <a:spLocks noChangeShapeType="1"/>
              </p:cNvSpPr>
              <p:nvPr/>
            </p:nvSpPr>
            <p:spPr bwMode="auto">
              <a:xfrm>
                <a:off x="2244" y="282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 name="Line 289"/>
              <p:cNvSpPr>
                <a:spLocks noChangeShapeType="1"/>
              </p:cNvSpPr>
              <p:nvPr/>
            </p:nvSpPr>
            <p:spPr bwMode="auto">
              <a:xfrm>
                <a:off x="2248" y="284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 name="Line 290"/>
              <p:cNvSpPr>
                <a:spLocks noChangeShapeType="1"/>
              </p:cNvSpPr>
              <p:nvPr/>
            </p:nvSpPr>
            <p:spPr bwMode="auto">
              <a:xfrm>
                <a:off x="2252" y="285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 name="Line 291"/>
              <p:cNvSpPr>
                <a:spLocks noChangeShapeType="1"/>
              </p:cNvSpPr>
              <p:nvPr/>
            </p:nvSpPr>
            <p:spPr bwMode="auto">
              <a:xfrm>
                <a:off x="2256" y="287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 name="Line 292"/>
              <p:cNvSpPr>
                <a:spLocks noChangeShapeType="1"/>
              </p:cNvSpPr>
              <p:nvPr/>
            </p:nvSpPr>
            <p:spPr bwMode="auto">
              <a:xfrm>
                <a:off x="2261" y="289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Line 293"/>
              <p:cNvSpPr>
                <a:spLocks noChangeShapeType="1"/>
              </p:cNvSpPr>
              <p:nvPr/>
            </p:nvSpPr>
            <p:spPr bwMode="auto">
              <a:xfrm>
                <a:off x="2266" y="291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 name="Line 294"/>
              <p:cNvSpPr>
                <a:spLocks noChangeShapeType="1"/>
              </p:cNvSpPr>
              <p:nvPr/>
            </p:nvSpPr>
            <p:spPr bwMode="auto">
              <a:xfrm>
                <a:off x="2271" y="292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 name="Line 295"/>
              <p:cNvSpPr>
                <a:spLocks noChangeShapeType="1"/>
              </p:cNvSpPr>
              <p:nvPr/>
            </p:nvSpPr>
            <p:spPr bwMode="auto">
              <a:xfrm>
                <a:off x="2276" y="294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 name="Line 296"/>
              <p:cNvSpPr>
                <a:spLocks noChangeShapeType="1"/>
              </p:cNvSpPr>
              <p:nvPr/>
            </p:nvSpPr>
            <p:spPr bwMode="auto">
              <a:xfrm>
                <a:off x="2281" y="2963"/>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 name="Line 297"/>
              <p:cNvSpPr>
                <a:spLocks noChangeShapeType="1"/>
              </p:cNvSpPr>
              <p:nvPr/>
            </p:nvSpPr>
            <p:spPr bwMode="auto">
              <a:xfrm>
                <a:off x="2285" y="298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 name="Line 298"/>
              <p:cNvSpPr>
                <a:spLocks noChangeShapeType="1"/>
              </p:cNvSpPr>
              <p:nvPr/>
            </p:nvSpPr>
            <p:spPr bwMode="auto">
              <a:xfrm>
                <a:off x="2291" y="2998"/>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 name="Line 299"/>
              <p:cNvSpPr>
                <a:spLocks noChangeShapeType="1"/>
              </p:cNvSpPr>
              <p:nvPr/>
            </p:nvSpPr>
            <p:spPr bwMode="auto">
              <a:xfrm>
                <a:off x="2296" y="3016"/>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 name="Line 300"/>
              <p:cNvSpPr>
                <a:spLocks noChangeShapeType="1"/>
              </p:cNvSpPr>
              <p:nvPr/>
            </p:nvSpPr>
            <p:spPr bwMode="auto">
              <a:xfrm>
                <a:off x="2301" y="303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 name="Line 301"/>
              <p:cNvSpPr>
                <a:spLocks noChangeShapeType="1"/>
              </p:cNvSpPr>
              <p:nvPr/>
            </p:nvSpPr>
            <p:spPr bwMode="auto">
              <a:xfrm>
                <a:off x="2307" y="3050"/>
                <a:ext cx="1" cy="4"/>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 name="Line 302"/>
              <p:cNvSpPr>
                <a:spLocks noChangeShapeType="1"/>
              </p:cNvSpPr>
              <p:nvPr/>
            </p:nvSpPr>
            <p:spPr bwMode="auto">
              <a:xfrm>
                <a:off x="2311" y="306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4" name="Line 303"/>
              <p:cNvSpPr>
                <a:spLocks noChangeShapeType="1"/>
              </p:cNvSpPr>
              <p:nvPr/>
            </p:nvSpPr>
            <p:spPr bwMode="auto">
              <a:xfrm>
                <a:off x="2317" y="308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5" name="Line 304"/>
              <p:cNvSpPr>
                <a:spLocks noChangeShapeType="1"/>
              </p:cNvSpPr>
              <p:nvPr/>
            </p:nvSpPr>
            <p:spPr bwMode="auto">
              <a:xfrm>
                <a:off x="2322" y="310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 name="Line 305"/>
              <p:cNvSpPr>
                <a:spLocks noChangeShapeType="1"/>
              </p:cNvSpPr>
              <p:nvPr/>
            </p:nvSpPr>
            <p:spPr bwMode="auto">
              <a:xfrm>
                <a:off x="2328" y="312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 name="Line 306"/>
              <p:cNvSpPr>
                <a:spLocks noChangeShapeType="1"/>
              </p:cNvSpPr>
              <p:nvPr/>
            </p:nvSpPr>
            <p:spPr bwMode="auto">
              <a:xfrm>
                <a:off x="2334" y="313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 name="Line 307"/>
              <p:cNvSpPr>
                <a:spLocks noChangeShapeType="1"/>
              </p:cNvSpPr>
              <p:nvPr/>
            </p:nvSpPr>
            <p:spPr bwMode="auto">
              <a:xfrm>
                <a:off x="2340" y="315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 name="Line 308"/>
              <p:cNvSpPr>
                <a:spLocks noChangeShapeType="1"/>
              </p:cNvSpPr>
              <p:nvPr/>
            </p:nvSpPr>
            <p:spPr bwMode="auto">
              <a:xfrm>
                <a:off x="2346" y="317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 name="Line 309"/>
              <p:cNvSpPr>
                <a:spLocks noChangeShapeType="1"/>
              </p:cNvSpPr>
              <p:nvPr/>
            </p:nvSpPr>
            <p:spPr bwMode="auto">
              <a:xfrm>
                <a:off x="2352" y="319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 name="Line 310"/>
              <p:cNvSpPr>
                <a:spLocks noChangeShapeType="1"/>
              </p:cNvSpPr>
              <p:nvPr/>
            </p:nvSpPr>
            <p:spPr bwMode="auto">
              <a:xfrm>
                <a:off x="2359" y="320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 name="Line 311"/>
              <p:cNvSpPr>
                <a:spLocks noChangeShapeType="1"/>
              </p:cNvSpPr>
              <p:nvPr/>
            </p:nvSpPr>
            <p:spPr bwMode="auto">
              <a:xfrm>
                <a:off x="2366" y="322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 name="Line 312"/>
              <p:cNvSpPr>
                <a:spLocks noChangeShapeType="1"/>
              </p:cNvSpPr>
              <p:nvPr/>
            </p:nvSpPr>
            <p:spPr bwMode="auto">
              <a:xfrm>
                <a:off x="2371" y="3243"/>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 name="Line 313"/>
              <p:cNvSpPr>
                <a:spLocks noChangeShapeType="1"/>
              </p:cNvSpPr>
              <p:nvPr/>
            </p:nvSpPr>
            <p:spPr bwMode="auto">
              <a:xfrm>
                <a:off x="2379" y="326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 name="Line 314"/>
              <p:cNvSpPr>
                <a:spLocks noChangeShapeType="1"/>
              </p:cNvSpPr>
              <p:nvPr/>
            </p:nvSpPr>
            <p:spPr bwMode="auto">
              <a:xfrm>
                <a:off x="2387" y="327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 name="Line 315"/>
              <p:cNvSpPr>
                <a:spLocks noChangeShapeType="1"/>
              </p:cNvSpPr>
              <p:nvPr/>
            </p:nvSpPr>
            <p:spPr bwMode="auto">
              <a:xfrm>
                <a:off x="2395" y="329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 name="Line 316"/>
              <p:cNvSpPr>
                <a:spLocks noChangeShapeType="1"/>
              </p:cNvSpPr>
              <p:nvPr/>
            </p:nvSpPr>
            <p:spPr bwMode="auto">
              <a:xfrm>
                <a:off x="2401" y="3312"/>
                <a:ext cx="2" cy="4"/>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 name="Line 317"/>
              <p:cNvSpPr>
                <a:spLocks noChangeShapeType="1"/>
              </p:cNvSpPr>
              <p:nvPr/>
            </p:nvSpPr>
            <p:spPr bwMode="auto">
              <a:xfrm>
                <a:off x="2409" y="3330"/>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 name="Line 318"/>
              <p:cNvSpPr>
                <a:spLocks noChangeShapeType="1"/>
              </p:cNvSpPr>
              <p:nvPr/>
            </p:nvSpPr>
            <p:spPr bwMode="auto">
              <a:xfrm>
                <a:off x="2418" y="3347"/>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 name="Line 319"/>
              <p:cNvSpPr>
                <a:spLocks noChangeShapeType="1"/>
              </p:cNvSpPr>
              <p:nvPr/>
            </p:nvSpPr>
            <p:spPr bwMode="auto">
              <a:xfrm>
                <a:off x="2428" y="3365"/>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 name="Line 320"/>
              <p:cNvSpPr>
                <a:spLocks noChangeShapeType="1"/>
              </p:cNvSpPr>
              <p:nvPr/>
            </p:nvSpPr>
            <p:spPr bwMode="auto">
              <a:xfrm>
                <a:off x="2437" y="3382"/>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 name="Line 321"/>
              <p:cNvSpPr>
                <a:spLocks noChangeShapeType="1"/>
              </p:cNvSpPr>
              <p:nvPr/>
            </p:nvSpPr>
            <p:spPr bwMode="auto">
              <a:xfrm>
                <a:off x="2447" y="3400"/>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 name="Line 322"/>
              <p:cNvSpPr>
                <a:spLocks noChangeShapeType="1"/>
              </p:cNvSpPr>
              <p:nvPr/>
            </p:nvSpPr>
            <p:spPr bwMode="auto">
              <a:xfrm>
                <a:off x="2458" y="3417"/>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4" name="Line 323"/>
              <p:cNvSpPr>
                <a:spLocks noChangeShapeType="1"/>
              </p:cNvSpPr>
              <p:nvPr/>
            </p:nvSpPr>
            <p:spPr bwMode="auto">
              <a:xfrm>
                <a:off x="2470" y="3435"/>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5" name="Line 324"/>
              <p:cNvSpPr>
                <a:spLocks noChangeShapeType="1"/>
              </p:cNvSpPr>
              <p:nvPr/>
            </p:nvSpPr>
            <p:spPr bwMode="auto">
              <a:xfrm>
                <a:off x="2482" y="3452"/>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6" name="Line 325"/>
              <p:cNvSpPr>
                <a:spLocks noChangeShapeType="1"/>
              </p:cNvSpPr>
              <p:nvPr/>
            </p:nvSpPr>
            <p:spPr bwMode="auto">
              <a:xfrm>
                <a:off x="2494" y="3470"/>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7" name="Line 326"/>
              <p:cNvSpPr>
                <a:spLocks noChangeShapeType="1"/>
              </p:cNvSpPr>
              <p:nvPr/>
            </p:nvSpPr>
            <p:spPr bwMode="auto">
              <a:xfrm>
                <a:off x="2510" y="3487"/>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8" name="Line 327"/>
              <p:cNvSpPr>
                <a:spLocks noChangeShapeType="1"/>
              </p:cNvSpPr>
              <p:nvPr/>
            </p:nvSpPr>
            <p:spPr bwMode="auto">
              <a:xfrm>
                <a:off x="2526" y="3505"/>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9" name="Line 328"/>
              <p:cNvSpPr>
                <a:spLocks noChangeShapeType="1"/>
              </p:cNvSpPr>
              <p:nvPr/>
            </p:nvSpPr>
            <p:spPr bwMode="auto">
              <a:xfrm>
                <a:off x="2546" y="3522"/>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0" name="Line 329"/>
              <p:cNvSpPr>
                <a:spLocks noChangeShapeType="1"/>
              </p:cNvSpPr>
              <p:nvPr/>
            </p:nvSpPr>
            <p:spPr bwMode="auto">
              <a:xfrm>
                <a:off x="2566" y="3540"/>
                <a:ext cx="4"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1" name="Line 330"/>
              <p:cNvSpPr>
                <a:spLocks noChangeShapeType="1"/>
              </p:cNvSpPr>
              <p:nvPr/>
            </p:nvSpPr>
            <p:spPr bwMode="auto">
              <a:xfrm>
                <a:off x="2588" y="3553"/>
                <a:ext cx="4" cy="2"/>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2" name="Line 331"/>
              <p:cNvSpPr>
                <a:spLocks noChangeShapeType="1"/>
              </p:cNvSpPr>
              <p:nvPr/>
            </p:nvSpPr>
            <p:spPr bwMode="auto">
              <a:xfrm>
                <a:off x="2610" y="3567"/>
                <a:ext cx="4" cy="1"/>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3" name="Line 332"/>
              <p:cNvSpPr>
                <a:spLocks noChangeShapeType="1"/>
              </p:cNvSpPr>
              <p:nvPr/>
            </p:nvSpPr>
            <p:spPr bwMode="auto">
              <a:xfrm>
                <a:off x="2633" y="3576"/>
                <a:ext cx="4" cy="2"/>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4" name="Line 333"/>
              <p:cNvSpPr>
                <a:spLocks noChangeShapeType="1"/>
              </p:cNvSpPr>
              <p:nvPr/>
            </p:nvSpPr>
            <p:spPr bwMode="auto">
              <a:xfrm>
                <a:off x="2655" y="3585"/>
                <a:ext cx="4" cy="2"/>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 name="Line 334"/>
              <p:cNvSpPr>
                <a:spLocks noChangeShapeType="1"/>
              </p:cNvSpPr>
              <p:nvPr/>
            </p:nvSpPr>
            <p:spPr bwMode="auto">
              <a:xfrm>
                <a:off x="2677" y="3593"/>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 name="Line 335"/>
              <p:cNvSpPr>
                <a:spLocks noChangeShapeType="1"/>
              </p:cNvSpPr>
              <p:nvPr/>
            </p:nvSpPr>
            <p:spPr bwMode="auto">
              <a:xfrm>
                <a:off x="2699" y="3598"/>
                <a:ext cx="4" cy="1"/>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7" name="Line 336"/>
              <p:cNvSpPr>
                <a:spLocks noChangeShapeType="1"/>
              </p:cNvSpPr>
              <p:nvPr/>
            </p:nvSpPr>
            <p:spPr bwMode="auto">
              <a:xfrm>
                <a:off x="2722" y="3603"/>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8" name="Line 337"/>
              <p:cNvSpPr>
                <a:spLocks noChangeShapeType="1"/>
              </p:cNvSpPr>
              <p:nvPr/>
            </p:nvSpPr>
            <p:spPr bwMode="auto">
              <a:xfrm>
                <a:off x="2744" y="3606"/>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9" name="Line 338"/>
              <p:cNvSpPr>
                <a:spLocks noChangeShapeType="1"/>
              </p:cNvSpPr>
              <p:nvPr/>
            </p:nvSpPr>
            <p:spPr bwMode="auto">
              <a:xfrm>
                <a:off x="2766" y="3609"/>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0" name="Line 339"/>
              <p:cNvSpPr>
                <a:spLocks noChangeShapeType="1"/>
              </p:cNvSpPr>
              <p:nvPr/>
            </p:nvSpPr>
            <p:spPr bwMode="auto">
              <a:xfrm>
                <a:off x="2788" y="3611"/>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1" name="Line 340"/>
              <p:cNvSpPr>
                <a:spLocks noChangeShapeType="1"/>
              </p:cNvSpPr>
              <p:nvPr/>
            </p:nvSpPr>
            <p:spPr bwMode="auto">
              <a:xfrm>
                <a:off x="2811" y="3612"/>
                <a:ext cx="4" cy="1"/>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2" name="Line 341"/>
              <p:cNvSpPr>
                <a:spLocks noChangeShapeType="1"/>
              </p:cNvSpPr>
              <p:nvPr/>
            </p:nvSpPr>
            <p:spPr bwMode="auto">
              <a:xfrm>
                <a:off x="2833" y="3614"/>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3" name="Line 342"/>
              <p:cNvSpPr>
                <a:spLocks noChangeShapeType="1"/>
              </p:cNvSpPr>
              <p:nvPr/>
            </p:nvSpPr>
            <p:spPr bwMode="auto">
              <a:xfrm>
                <a:off x="2855" y="3615"/>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4" name="Line 343"/>
              <p:cNvSpPr>
                <a:spLocks noChangeShapeType="1"/>
              </p:cNvSpPr>
              <p:nvPr/>
            </p:nvSpPr>
            <p:spPr bwMode="auto">
              <a:xfrm>
                <a:off x="2877" y="3616"/>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 name="Line 344"/>
              <p:cNvSpPr>
                <a:spLocks noChangeShapeType="1"/>
              </p:cNvSpPr>
              <p:nvPr/>
            </p:nvSpPr>
            <p:spPr bwMode="auto">
              <a:xfrm>
                <a:off x="2900" y="3616"/>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 name="Line 345"/>
              <p:cNvSpPr>
                <a:spLocks noChangeShapeType="1"/>
              </p:cNvSpPr>
              <p:nvPr/>
            </p:nvSpPr>
            <p:spPr bwMode="auto">
              <a:xfrm>
                <a:off x="2922" y="3617"/>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 name="Line 346"/>
              <p:cNvSpPr>
                <a:spLocks noChangeShapeType="1"/>
              </p:cNvSpPr>
              <p:nvPr/>
            </p:nvSpPr>
            <p:spPr bwMode="auto">
              <a:xfrm>
                <a:off x="2944" y="3617"/>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 name="Line 347"/>
              <p:cNvSpPr>
                <a:spLocks noChangeShapeType="1"/>
              </p:cNvSpPr>
              <p:nvPr/>
            </p:nvSpPr>
            <p:spPr bwMode="auto">
              <a:xfrm>
                <a:off x="2967" y="3617"/>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 name="Line 348"/>
              <p:cNvSpPr>
                <a:spLocks noChangeShapeType="1"/>
              </p:cNvSpPr>
              <p:nvPr/>
            </p:nvSpPr>
            <p:spPr bwMode="auto">
              <a:xfrm>
                <a:off x="298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 name="Line 349"/>
              <p:cNvSpPr>
                <a:spLocks noChangeShapeType="1"/>
              </p:cNvSpPr>
              <p:nvPr/>
            </p:nvSpPr>
            <p:spPr bwMode="auto">
              <a:xfrm>
                <a:off x="301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 name="Line 350"/>
              <p:cNvSpPr>
                <a:spLocks noChangeShapeType="1"/>
              </p:cNvSpPr>
              <p:nvPr/>
            </p:nvSpPr>
            <p:spPr bwMode="auto">
              <a:xfrm>
                <a:off x="303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 name="Line 351"/>
              <p:cNvSpPr>
                <a:spLocks noChangeShapeType="1"/>
              </p:cNvSpPr>
              <p:nvPr/>
            </p:nvSpPr>
            <p:spPr bwMode="auto">
              <a:xfrm>
                <a:off x="3056"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 name="Line 352"/>
              <p:cNvSpPr>
                <a:spLocks noChangeShapeType="1"/>
              </p:cNvSpPr>
              <p:nvPr/>
            </p:nvSpPr>
            <p:spPr bwMode="auto">
              <a:xfrm>
                <a:off x="307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 name="Line 353"/>
              <p:cNvSpPr>
                <a:spLocks noChangeShapeType="1"/>
              </p:cNvSpPr>
              <p:nvPr/>
            </p:nvSpPr>
            <p:spPr bwMode="auto">
              <a:xfrm>
                <a:off x="310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 name="Line 354"/>
              <p:cNvSpPr>
                <a:spLocks noChangeShapeType="1"/>
              </p:cNvSpPr>
              <p:nvPr/>
            </p:nvSpPr>
            <p:spPr bwMode="auto">
              <a:xfrm>
                <a:off x="312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 name="Line 355"/>
              <p:cNvSpPr>
                <a:spLocks noChangeShapeType="1"/>
              </p:cNvSpPr>
              <p:nvPr/>
            </p:nvSpPr>
            <p:spPr bwMode="auto">
              <a:xfrm>
                <a:off x="3145"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 name="Line 356"/>
              <p:cNvSpPr>
                <a:spLocks noChangeShapeType="1"/>
              </p:cNvSpPr>
              <p:nvPr/>
            </p:nvSpPr>
            <p:spPr bwMode="auto">
              <a:xfrm>
                <a:off x="316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 name="Line 357"/>
              <p:cNvSpPr>
                <a:spLocks noChangeShapeType="1"/>
              </p:cNvSpPr>
              <p:nvPr/>
            </p:nvSpPr>
            <p:spPr bwMode="auto">
              <a:xfrm>
                <a:off x="318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 name="Line 358"/>
              <p:cNvSpPr>
                <a:spLocks noChangeShapeType="1"/>
              </p:cNvSpPr>
              <p:nvPr/>
            </p:nvSpPr>
            <p:spPr bwMode="auto">
              <a:xfrm>
                <a:off x="321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0" name="Line 359"/>
              <p:cNvSpPr>
                <a:spLocks noChangeShapeType="1"/>
              </p:cNvSpPr>
              <p:nvPr/>
            </p:nvSpPr>
            <p:spPr bwMode="auto">
              <a:xfrm>
                <a:off x="3234"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 name="Line 360"/>
              <p:cNvSpPr>
                <a:spLocks noChangeShapeType="1"/>
              </p:cNvSpPr>
              <p:nvPr/>
            </p:nvSpPr>
            <p:spPr bwMode="auto">
              <a:xfrm>
                <a:off x="325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 name="Line 361"/>
              <p:cNvSpPr>
                <a:spLocks noChangeShapeType="1"/>
              </p:cNvSpPr>
              <p:nvPr/>
            </p:nvSpPr>
            <p:spPr bwMode="auto">
              <a:xfrm>
                <a:off x="327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 name="Line 362"/>
              <p:cNvSpPr>
                <a:spLocks noChangeShapeType="1"/>
              </p:cNvSpPr>
              <p:nvPr/>
            </p:nvSpPr>
            <p:spPr bwMode="auto">
              <a:xfrm>
                <a:off x="330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 name="Line 363"/>
              <p:cNvSpPr>
                <a:spLocks noChangeShapeType="1"/>
              </p:cNvSpPr>
              <p:nvPr/>
            </p:nvSpPr>
            <p:spPr bwMode="auto">
              <a:xfrm>
                <a:off x="3323"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 name="Line 364"/>
              <p:cNvSpPr>
                <a:spLocks noChangeShapeType="1"/>
              </p:cNvSpPr>
              <p:nvPr/>
            </p:nvSpPr>
            <p:spPr bwMode="auto">
              <a:xfrm>
                <a:off x="334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 name="Line 365"/>
              <p:cNvSpPr>
                <a:spLocks noChangeShapeType="1"/>
              </p:cNvSpPr>
              <p:nvPr/>
            </p:nvSpPr>
            <p:spPr bwMode="auto">
              <a:xfrm>
                <a:off x="336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 name="Line 366"/>
              <p:cNvSpPr>
                <a:spLocks noChangeShapeType="1"/>
              </p:cNvSpPr>
              <p:nvPr/>
            </p:nvSpPr>
            <p:spPr bwMode="auto">
              <a:xfrm>
                <a:off x="338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 name="Line 367"/>
              <p:cNvSpPr>
                <a:spLocks noChangeShapeType="1"/>
              </p:cNvSpPr>
              <p:nvPr/>
            </p:nvSpPr>
            <p:spPr bwMode="auto">
              <a:xfrm>
                <a:off x="3412"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 name="Line 368"/>
              <p:cNvSpPr>
                <a:spLocks noChangeShapeType="1"/>
              </p:cNvSpPr>
              <p:nvPr/>
            </p:nvSpPr>
            <p:spPr bwMode="auto">
              <a:xfrm>
                <a:off x="3434"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 name="Line 369"/>
              <p:cNvSpPr>
                <a:spLocks noChangeShapeType="1"/>
              </p:cNvSpPr>
              <p:nvPr/>
            </p:nvSpPr>
            <p:spPr bwMode="auto">
              <a:xfrm>
                <a:off x="345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 name="Line 370"/>
              <p:cNvSpPr>
                <a:spLocks noChangeShapeType="1"/>
              </p:cNvSpPr>
              <p:nvPr/>
            </p:nvSpPr>
            <p:spPr bwMode="auto">
              <a:xfrm>
                <a:off x="347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 name="Line 371"/>
              <p:cNvSpPr>
                <a:spLocks noChangeShapeType="1"/>
              </p:cNvSpPr>
              <p:nvPr/>
            </p:nvSpPr>
            <p:spPr bwMode="auto">
              <a:xfrm>
                <a:off x="3501"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 name="Line 372"/>
              <p:cNvSpPr>
                <a:spLocks noChangeShapeType="1"/>
              </p:cNvSpPr>
              <p:nvPr/>
            </p:nvSpPr>
            <p:spPr bwMode="auto">
              <a:xfrm>
                <a:off x="352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 name="Line 373"/>
              <p:cNvSpPr>
                <a:spLocks noChangeShapeType="1"/>
              </p:cNvSpPr>
              <p:nvPr/>
            </p:nvSpPr>
            <p:spPr bwMode="auto">
              <a:xfrm>
                <a:off x="354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 name="Line 374"/>
              <p:cNvSpPr>
                <a:spLocks noChangeShapeType="1"/>
              </p:cNvSpPr>
              <p:nvPr/>
            </p:nvSpPr>
            <p:spPr bwMode="auto">
              <a:xfrm>
                <a:off x="356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 name="Line 375"/>
              <p:cNvSpPr>
                <a:spLocks noChangeShapeType="1"/>
              </p:cNvSpPr>
              <p:nvPr/>
            </p:nvSpPr>
            <p:spPr bwMode="auto">
              <a:xfrm>
                <a:off x="3590"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 name="Line 376"/>
              <p:cNvSpPr>
                <a:spLocks noChangeShapeType="1"/>
              </p:cNvSpPr>
              <p:nvPr/>
            </p:nvSpPr>
            <p:spPr bwMode="auto">
              <a:xfrm>
                <a:off x="361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 name="Line 377"/>
              <p:cNvSpPr>
                <a:spLocks noChangeShapeType="1"/>
              </p:cNvSpPr>
              <p:nvPr/>
            </p:nvSpPr>
            <p:spPr bwMode="auto">
              <a:xfrm>
                <a:off x="3634"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 name="Line 378"/>
              <p:cNvSpPr>
                <a:spLocks noChangeShapeType="1"/>
              </p:cNvSpPr>
              <p:nvPr/>
            </p:nvSpPr>
            <p:spPr bwMode="auto">
              <a:xfrm>
                <a:off x="365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 name="Line 379"/>
              <p:cNvSpPr>
                <a:spLocks noChangeShapeType="1"/>
              </p:cNvSpPr>
              <p:nvPr/>
            </p:nvSpPr>
            <p:spPr bwMode="auto">
              <a:xfrm>
                <a:off x="3679"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 name="Line 380"/>
              <p:cNvSpPr>
                <a:spLocks noChangeShapeType="1"/>
              </p:cNvSpPr>
              <p:nvPr/>
            </p:nvSpPr>
            <p:spPr bwMode="auto">
              <a:xfrm>
                <a:off x="370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 name="Line 381"/>
              <p:cNvSpPr>
                <a:spLocks noChangeShapeType="1"/>
              </p:cNvSpPr>
              <p:nvPr/>
            </p:nvSpPr>
            <p:spPr bwMode="auto">
              <a:xfrm>
                <a:off x="372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 name="Line 382"/>
              <p:cNvSpPr>
                <a:spLocks noChangeShapeType="1"/>
              </p:cNvSpPr>
              <p:nvPr/>
            </p:nvSpPr>
            <p:spPr bwMode="auto">
              <a:xfrm>
                <a:off x="374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 name="Line 383"/>
              <p:cNvSpPr>
                <a:spLocks noChangeShapeType="1"/>
              </p:cNvSpPr>
              <p:nvPr/>
            </p:nvSpPr>
            <p:spPr bwMode="auto">
              <a:xfrm>
                <a:off x="376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 name="Line 384"/>
              <p:cNvSpPr>
                <a:spLocks noChangeShapeType="1"/>
              </p:cNvSpPr>
              <p:nvPr/>
            </p:nvSpPr>
            <p:spPr bwMode="auto">
              <a:xfrm>
                <a:off x="379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 name="Line 385"/>
              <p:cNvSpPr>
                <a:spLocks noChangeShapeType="1"/>
              </p:cNvSpPr>
              <p:nvPr/>
            </p:nvSpPr>
            <p:spPr bwMode="auto">
              <a:xfrm>
                <a:off x="381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 name="Line 386"/>
              <p:cNvSpPr>
                <a:spLocks noChangeShapeType="1"/>
              </p:cNvSpPr>
              <p:nvPr/>
            </p:nvSpPr>
            <p:spPr bwMode="auto">
              <a:xfrm>
                <a:off x="3834"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 name="Line 387"/>
              <p:cNvSpPr>
                <a:spLocks noChangeShapeType="1"/>
              </p:cNvSpPr>
              <p:nvPr/>
            </p:nvSpPr>
            <p:spPr bwMode="auto">
              <a:xfrm>
                <a:off x="385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 name="Line 388"/>
              <p:cNvSpPr>
                <a:spLocks noChangeShapeType="1"/>
              </p:cNvSpPr>
              <p:nvPr/>
            </p:nvSpPr>
            <p:spPr bwMode="auto">
              <a:xfrm>
                <a:off x="387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 name="Line 389"/>
              <p:cNvSpPr>
                <a:spLocks noChangeShapeType="1"/>
              </p:cNvSpPr>
              <p:nvPr/>
            </p:nvSpPr>
            <p:spPr bwMode="auto">
              <a:xfrm>
                <a:off x="390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 name="Line 390"/>
              <p:cNvSpPr>
                <a:spLocks noChangeShapeType="1"/>
              </p:cNvSpPr>
              <p:nvPr/>
            </p:nvSpPr>
            <p:spPr bwMode="auto">
              <a:xfrm>
                <a:off x="392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 name="Line 391"/>
              <p:cNvSpPr>
                <a:spLocks noChangeShapeType="1"/>
              </p:cNvSpPr>
              <p:nvPr/>
            </p:nvSpPr>
            <p:spPr bwMode="auto">
              <a:xfrm>
                <a:off x="394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 name="Line 392"/>
              <p:cNvSpPr>
                <a:spLocks noChangeShapeType="1"/>
              </p:cNvSpPr>
              <p:nvPr/>
            </p:nvSpPr>
            <p:spPr bwMode="auto">
              <a:xfrm>
                <a:off x="396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 name="Line 393"/>
              <p:cNvSpPr>
                <a:spLocks noChangeShapeType="1"/>
              </p:cNvSpPr>
              <p:nvPr/>
            </p:nvSpPr>
            <p:spPr bwMode="auto">
              <a:xfrm>
                <a:off x="399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 name="Line 394"/>
              <p:cNvSpPr>
                <a:spLocks noChangeShapeType="1"/>
              </p:cNvSpPr>
              <p:nvPr/>
            </p:nvSpPr>
            <p:spPr bwMode="auto">
              <a:xfrm>
                <a:off x="401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 name="Line 395"/>
              <p:cNvSpPr>
                <a:spLocks noChangeShapeType="1"/>
              </p:cNvSpPr>
              <p:nvPr/>
            </p:nvSpPr>
            <p:spPr bwMode="auto">
              <a:xfrm>
                <a:off x="403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 name="Line 396"/>
              <p:cNvSpPr>
                <a:spLocks noChangeShapeType="1"/>
              </p:cNvSpPr>
              <p:nvPr/>
            </p:nvSpPr>
            <p:spPr bwMode="auto">
              <a:xfrm>
                <a:off x="405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 name="Line 397"/>
              <p:cNvSpPr>
                <a:spLocks noChangeShapeType="1"/>
              </p:cNvSpPr>
              <p:nvPr/>
            </p:nvSpPr>
            <p:spPr bwMode="auto">
              <a:xfrm>
                <a:off x="407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 name="Line 398"/>
              <p:cNvSpPr>
                <a:spLocks noChangeShapeType="1"/>
              </p:cNvSpPr>
              <p:nvPr/>
            </p:nvSpPr>
            <p:spPr bwMode="auto">
              <a:xfrm>
                <a:off x="410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 name="Line 399"/>
              <p:cNvSpPr>
                <a:spLocks noChangeShapeType="1"/>
              </p:cNvSpPr>
              <p:nvPr/>
            </p:nvSpPr>
            <p:spPr bwMode="auto">
              <a:xfrm>
                <a:off x="4124"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 name="Line 400"/>
              <p:cNvSpPr>
                <a:spLocks noChangeShapeType="1"/>
              </p:cNvSpPr>
              <p:nvPr/>
            </p:nvSpPr>
            <p:spPr bwMode="auto">
              <a:xfrm>
                <a:off x="414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 name="Line 401"/>
              <p:cNvSpPr>
                <a:spLocks noChangeShapeType="1"/>
              </p:cNvSpPr>
              <p:nvPr/>
            </p:nvSpPr>
            <p:spPr bwMode="auto">
              <a:xfrm>
                <a:off x="416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 name="Line 402"/>
              <p:cNvSpPr>
                <a:spLocks noChangeShapeType="1"/>
              </p:cNvSpPr>
              <p:nvPr/>
            </p:nvSpPr>
            <p:spPr bwMode="auto">
              <a:xfrm>
                <a:off x="419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 name="Line 403"/>
              <p:cNvSpPr>
                <a:spLocks noChangeShapeType="1"/>
              </p:cNvSpPr>
              <p:nvPr/>
            </p:nvSpPr>
            <p:spPr bwMode="auto">
              <a:xfrm>
                <a:off x="421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 name="Line 404"/>
              <p:cNvSpPr>
                <a:spLocks noChangeShapeType="1"/>
              </p:cNvSpPr>
              <p:nvPr/>
            </p:nvSpPr>
            <p:spPr bwMode="auto">
              <a:xfrm>
                <a:off x="423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 name="Line 405"/>
              <p:cNvSpPr>
                <a:spLocks noChangeShapeType="1"/>
              </p:cNvSpPr>
              <p:nvPr/>
            </p:nvSpPr>
            <p:spPr bwMode="auto">
              <a:xfrm>
                <a:off x="425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 name="Line 406"/>
              <p:cNvSpPr>
                <a:spLocks noChangeShapeType="1"/>
              </p:cNvSpPr>
              <p:nvPr/>
            </p:nvSpPr>
            <p:spPr bwMode="auto">
              <a:xfrm>
                <a:off x="427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 name="Line 407"/>
              <p:cNvSpPr>
                <a:spLocks noChangeShapeType="1"/>
              </p:cNvSpPr>
              <p:nvPr/>
            </p:nvSpPr>
            <p:spPr bwMode="auto">
              <a:xfrm>
                <a:off x="430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6" name="Line 409"/>
            <p:cNvSpPr>
              <a:spLocks noChangeShapeType="1"/>
            </p:cNvSpPr>
            <p:nvPr/>
          </p:nvSpPr>
          <p:spPr bwMode="auto">
            <a:xfrm>
              <a:off x="65362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Line 410"/>
            <p:cNvSpPr>
              <a:spLocks noChangeShapeType="1"/>
            </p:cNvSpPr>
            <p:nvPr/>
          </p:nvSpPr>
          <p:spPr bwMode="auto">
            <a:xfrm>
              <a:off x="65711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Line 411"/>
            <p:cNvSpPr>
              <a:spLocks noChangeShapeType="1"/>
            </p:cNvSpPr>
            <p:nvPr/>
          </p:nvSpPr>
          <p:spPr bwMode="auto">
            <a:xfrm>
              <a:off x="66060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Line 412"/>
            <p:cNvSpPr>
              <a:spLocks noChangeShapeType="1"/>
            </p:cNvSpPr>
            <p:nvPr/>
          </p:nvSpPr>
          <p:spPr bwMode="auto">
            <a:xfrm>
              <a:off x="66425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Line 413"/>
            <p:cNvSpPr>
              <a:spLocks noChangeShapeType="1"/>
            </p:cNvSpPr>
            <p:nvPr/>
          </p:nvSpPr>
          <p:spPr bwMode="auto">
            <a:xfrm>
              <a:off x="667750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Line 414"/>
            <p:cNvSpPr>
              <a:spLocks noChangeShapeType="1"/>
            </p:cNvSpPr>
            <p:nvPr/>
          </p:nvSpPr>
          <p:spPr bwMode="auto">
            <a:xfrm>
              <a:off x="67124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 name="Line 415"/>
            <p:cNvSpPr>
              <a:spLocks noChangeShapeType="1"/>
            </p:cNvSpPr>
            <p:nvPr/>
          </p:nvSpPr>
          <p:spPr bwMode="auto">
            <a:xfrm>
              <a:off x="6748941"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Line 416"/>
            <p:cNvSpPr>
              <a:spLocks noChangeShapeType="1"/>
            </p:cNvSpPr>
            <p:nvPr/>
          </p:nvSpPr>
          <p:spPr bwMode="auto">
            <a:xfrm>
              <a:off x="67838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Line 417"/>
            <p:cNvSpPr>
              <a:spLocks noChangeShapeType="1"/>
            </p:cNvSpPr>
            <p:nvPr/>
          </p:nvSpPr>
          <p:spPr bwMode="auto">
            <a:xfrm>
              <a:off x="681879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Line 418"/>
            <p:cNvSpPr>
              <a:spLocks noChangeShapeType="1"/>
            </p:cNvSpPr>
            <p:nvPr/>
          </p:nvSpPr>
          <p:spPr bwMode="auto">
            <a:xfrm>
              <a:off x="68537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Line 419"/>
            <p:cNvSpPr>
              <a:spLocks noChangeShapeType="1"/>
            </p:cNvSpPr>
            <p:nvPr/>
          </p:nvSpPr>
          <p:spPr bwMode="auto">
            <a:xfrm>
              <a:off x="6890228"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Line 420"/>
            <p:cNvSpPr>
              <a:spLocks noChangeShapeType="1"/>
            </p:cNvSpPr>
            <p:nvPr/>
          </p:nvSpPr>
          <p:spPr bwMode="auto">
            <a:xfrm>
              <a:off x="69251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 name="Line 421"/>
            <p:cNvSpPr>
              <a:spLocks noChangeShapeType="1"/>
            </p:cNvSpPr>
            <p:nvPr/>
          </p:nvSpPr>
          <p:spPr bwMode="auto">
            <a:xfrm>
              <a:off x="69600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Line 422"/>
            <p:cNvSpPr>
              <a:spLocks noChangeShapeType="1"/>
            </p:cNvSpPr>
            <p:nvPr/>
          </p:nvSpPr>
          <p:spPr bwMode="auto">
            <a:xfrm>
              <a:off x="699500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Line 423"/>
            <p:cNvSpPr>
              <a:spLocks noChangeShapeType="1"/>
            </p:cNvSpPr>
            <p:nvPr/>
          </p:nvSpPr>
          <p:spPr bwMode="auto">
            <a:xfrm>
              <a:off x="7031516"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 name="Line 424"/>
            <p:cNvSpPr>
              <a:spLocks noChangeShapeType="1"/>
            </p:cNvSpPr>
            <p:nvPr/>
          </p:nvSpPr>
          <p:spPr bwMode="auto">
            <a:xfrm>
              <a:off x="70664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 name="Line 425"/>
            <p:cNvSpPr>
              <a:spLocks noChangeShapeType="1"/>
            </p:cNvSpPr>
            <p:nvPr/>
          </p:nvSpPr>
          <p:spPr bwMode="auto">
            <a:xfrm>
              <a:off x="71013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Line 426"/>
            <p:cNvSpPr>
              <a:spLocks noChangeShapeType="1"/>
            </p:cNvSpPr>
            <p:nvPr/>
          </p:nvSpPr>
          <p:spPr bwMode="auto">
            <a:xfrm>
              <a:off x="713629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 name="Line 427"/>
            <p:cNvSpPr>
              <a:spLocks noChangeShapeType="1"/>
            </p:cNvSpPr>
            <p:nvPr/>
          </p:nvSpPr>
          <p:spPr bwMode="auto">
            <a:xfrm>
              <a:off x="7172803"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Line 428"/>
            <p:cNvSpPr>
              <a:spLocks noChangeShapeType="1"/>
            </p:cNvSpPr>
            <p:nvPr/>
          </p:nvSpPr>
          <p:spPr bwMode="auto">
            <a:xfrm>
              <a:off x="72077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Line 429"/>
            <p:cNvSpPr>
              <a:spLocks noChangeShapeType="1"/>
            </p:cNvSpPr>
            <p:nvPr/>
          </p:nvSpPr>
          <p:spPr bwMode="auto">
            <a:xfrm>
              <a:off x="72426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Line 430"/>
            <p:cNvSpPr>
              <a:spLocks noChangeShapeType="1"/>
            </p:cNvSpPr>
            <p:nvPr/>
          </p:nvSpPr>
          <p:spPr bwMode="auto">
            <a:xfrm>
              <a:off x="72775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Line 431"/>
            <p:cNvSpPr>
              <a:spLocks noChangeShapeType="1"/>
            </p:cNvSpPr>
            <p:nvPr/>
          </p:nvSpPr>
          <p:spPr bwMode="auto">
            <a:xfrm>
              <a:off x="7314091"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Line 432"/>
            <p:cNvSpPr>
              <a:spLocks noChangeShapeType="1"/>
            </p:cNvSpPr>
            <p:nvPr/>
          </p:nvSpPr>
          <p:spPr bwMode="auto">
            <a:xfrm>
              <a:off x="73490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Line 433"/>
            <p:cNvSpPr>
              <a:spLocks noChangeShapeType="1"/>
            </p:cNvSpPr>
            <p:nvPr/>
          </p:nvSpPr>
          <p:spPr bwMode="auto">
            <a:xfrm>
              <a:off x="73839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Line 434"/>
            <p:cNvSpPr>
              <a:spLocks noChangeShapeType="1"/>
            </p:cNvSpPr>
            <p:nvPr/>
          </p:nvSpPr>
          <p:spPr bwMode="auto">
            <a:xfrm>
              <a:off x="74188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 name="Line 435"/>
            <p:cNvSpPr>
              <a:spLocks noChangeShapeType="1"/>
            </p:cNvSpPr>
            <p:nvPr/>
          </p:nvSpPr>
          <p:spPr bwMode="auto">
            <a:xfrm>
              <a:off x="7455378"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 name="Line 436"/>
            <p:cNvSpPr>
              <a:spLocks noChangeShapeType="1"/>
            </p:cNvSpPr>
            <p:nvPr/>
          </p:nvSpPr>
          <p:spPr bwMode="auto">
            <a:xfrm>
              <a:off x="74871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 name="Line 437"/>
            <p:cNvSpPr>
              <a:spLocks noChangeShapeType="1"/>
            </p:cNvSpPr>
            <p:nvPr/>
          </p:nvSpPr>
          <p:spPr bwMode="auto">
            <a:xfrm>
              <a:off x="75220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 name="Freeform 438"/>
            <p:cNvSpPr>
              <a:spLocks/>
            </p:cNvSpPr>
            <p:nvPr/>
          </p:nvSpPr>
          <p:spPr bwMode="auto">
            <a:xfrm>
              <a:off x="1510191" y="6692977"/>
              <a:ext cx="373063" cy="0"/>
            </a:xfrm>
            <a:custGeom>
              <a:avLst/>
              <a:gdLst>
                <a:gd name="T0" fmla="*/ 0 w 471"/>
                <a:gd name="T1" fmla="*/ 80 w 471"/>
                <a:gd name="T2" fmla="*/ 157 w 471"/>
                <a:gd name="T3" fmla="*/ 236 w 471"/>
                <a:gd name="T4" fmla="*/ 314 w 471"/>
                <a:gd name="T5" fmla="*/ 393 w 471"/>
                <a:gd name="T6" fmla="*/ 471 w 471"/>
              </a:gdLst>
              <a:ahLst/>
              <a:cxnLst>
                <a:cxn ang="0">
                  <a:pos x="T0" y="0"/>
                </a:cxn>
                <a:cxn ang="0">
                  <a:pos x="T1" y="0"/>
                </a:cxn>
                <a:cxn ang="0">
                  <a:pos x="T2" y="0"/>
                </a:cxn>
                <a:cxn ang="0">
                  <a:pos x="T3" y="0"/>
                </a:cxn>
                <a:cxn ang="0">
                  <a:pos x="T4" y="0"/>
                </a:cxn>
                <a:cxn ang="0">
                  <a:pos x="T5" y="0"/>
                </a:cxn>
                <a:cxn ang="0">
                  <a:pos x="T6" y="0"/>
                </a:cxn>
              </a:cxnLst>
              <a:rect l="0" t="0" r="r" b="b"/>
              <a:pathLst>
                <a:path w="471">
                  <a:moveTo>
                    <a:pt x="0" y="0"/>
                  </a:moveTo>
                  <a:lnTo>
                    <a:pt x="80" y="0"/>
                  </a:lnTo>
                  <a:lnTo>
                    <a:pt x="157" y="0"/>
                  </a:lnTo>
                  <a:lnTo>
                    <a:pt x="236" y="0"/>
                  </a:lnTo>
                  <a:lnTo>
                    <a:pt x="314" y="0"/>
                  </a:lnTo>
                  <a:lnTo>
                    <a:pt x="393" y="0"/>
                  </a:lnTo>
                  <a:lnTo>
                    <a:pt x="471" y="0"/>
                  </a:lnTo>
                </a:path>
              </a:pathLst>
            </a:custGeom>
            <a:noFill/>
            <a:ln w="254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 name="Freeform 439"/>
            <p:cNvSpPr>
              <a:spLocks/>
            </p:cNvSpPr>
            <p:nvPr/>
          </p:nvSpPr>
          <p:spPr bwMode="auto">
            <a:xfrm>
              <a:off x="2010253" y="2535314"/>
              <a:ext cx="5602288" cy="4157663"/>
            </a:xfrm>
            <a:custGeom>
              <a:avLst/>
              <a:gdLst>
                <a:gd name="T0" fmla="*/ 78 w 7059"/>
                <a:gd name="T1" fmla="*/ 5238 h 5238"/>
                <a:gd name="T2" fmla="*/ 234 w 7059"/>
                <a:gd name="T3" fmla="*/ 5238 h 5238"/>
                <a:gd name="T4" fmla="*/ 391 w 7059"/>
                <a:gd name="T5" fmla="*/ 5238 h 5238"/>
                <a:gd name="T6" fmla="*/ 548 w 7059"/>
                <a:gd name="T7" fmla="*/ 5238 h 5238"/>
                <a:gd name="T8" fmla="*/ 705 w 7059"/>
                <a:gd name="T9" fmla="*/ 5238 h 5238"/>
                <a:gd name="T10" fmla="*/ 861 w 7059"/>
                <a:gd name="T11" fmla="*/ 5238 h 5238"/>
                <a:gd name="T12" fmla="*/ 1018 w 7059"/>
                <a:gd name="T13" fmla="*/ 5238 h 5238"/>
                <a:gd name="T14" fmla="*/ 1177 w 7059"/>
                <a:gd name="T15" fmla="*/ 5238 h 5238"/>
                <a:gd name="T16" fmla="*/ 1334 w 7059"/>
                <a:gd name="T17" fmla="*/ 5238 h 5238"/>
                <a:gd name="T18" fmla="*/ 1490 w 7059"/>
                <a:gd name="T19" fmla="*/ 5238 h 5238"/>
                <a:gd name="T20" fmla="*/ 1647 w 7059"/>
                <a:gd name="T21" fmla="*/ 5238 h 5238"/>
                <a:gd name="T22" fmla="*/ 1804 w 7059"/>
                <a:gd name="T23" fmla="*/ 5238 h 5238"/>
                <a:gd name="T24" fmla="*/ 1960 w 7059"/>
                <a:gd name="T25" fmla="*/ 5238 h 5238"/>
                <a:gd name="T26" fmla="*/ 2117 w 7059"/>
                <a:gd name="T27" fmla="*/ 5238 h 5238"/>
                <a:gd name="T28" fmla="*/ 2274 w 7059"/>
                <a:gd name="T29" fmla="*/ 5238 h 5238"/>
                <a:gd name="T30" fmla="*/ 2431 w 7059"/>
                <a:gd name="T31" fmla="*/ 5238 h 5238"/>
                <a:gd name="T32" fmla="*/ 2587 w 7059"/>
                <a:gd name="T33" fmla="*/ 5238 h 5238"/>
                <a:gd name="T34" fmla="*/ 2744 w 7059"/>
                <a:gd name="T35" fmla="*/ 5238 h 5238"/>
                <a:gd name="T36" fmla="*/ 2901 w 7059"/>
                <a:gd name="T37" fmla="*/ 5238 h 5238"/>
                <a:gd name="T38" fmla="*/ 3058 w 7059"/>
                <a:gd name="T39" fmla="*/ 5233 h 5238"/>
                <a:gd name="T40" fmla="*/ 3214 w 7059"/>
                <a:gd name="T41" fmla="*/ 5218 h 5238"/>
                <a:gd name="T42" fmla="*/ 3371 w 7059"/>
                <a:gd name="T43" fmla="*/ 5169 h 5238"/>
                <a:gd name="T44" fmla="*/ 3530 w 7059"/>
                <a:gd name="T45" fmla="*/ 5037 h 5238"/>
                <a:gd name="T46" fmla="*/ 3687 w 7059"/>
                <a:gd name="T47" fmla="*/ 4735 h 5238"/>
                <a:gd name="T48" fmla="*/ 3843 w 7059"/>
                <a:gd name="T49" fmla="*/ 4158 h 5238"/>
                <a:gd name="T50" fmla="*/ 4000 w 7059"/>
                <a:gd name="T51" fmla="*/ 3242 h 5238"/>
                <a:gd name="T52" fmla="*/ 4157 w 7059"/>
                <a:gd name="T53" fmla="*/ 2063 h 5238"/>
                <a:gd name="T54" fmla="*/ 4314 w 7059"/>
                <a:gd name="T55" fmla="*/ 895 h 5238"/>
                <a:gd name="T56" fmla="*/ 4470 w 7059"/>
                <a:gd name="T57" fmla="*/ 128 h 5238"/>
                <a:gd name="T58" fmla="*/ 4627 w 7059"/>
                <a:gd name="T59" fmla="*/ 67 h 5238"/>
                <a:gd name="T60" fmla="*/ 4784 w 7059"/>
                <a:gd name="T61" fmla="*/ 736 h 5238"/>
                <a:gd name="T62" fmla="*/ 4941 w 7059"/>
                <a:gd name="T63" fmla="*/ 1866 h 5238"/>
                <a:gd name="T64" fmla="*/ 5097 w 7059"/>
                <a:gd name="T65" fmla="*/ 3066 h 5238"/>
                <a:gd name="T66" fmla="*/ 5254 w 7059"/>
                <a:gd name="T67" fmla="*/ 4035 h 5238"/>
                <a:gd name="T68" fmla="*/ 5411 w 7059"/>
                <a:gd name="T69" fmla="*/ 4663 h 5238"/>
                <a:gd name="T70" fmla="*/ 5568 w 7059"/>
                <a:gd name="T71" fmla="*/ 5002 h 5238"/>
                <a:gd name="T72" fmla="*/ 5724 w 7059"/>
                <a:gd name="T73" fmla="*/ 5155 h 5238"/>
                <a:gd name="T74" fmla="*/ 5883 w 7059"/>
                <a:gd name="T75" fmla="*/ 5213 h 5238"/>
                <a:gd name="T76" fmla="*/ 6040 w 7059"/>
                <a:gd name="T77" fmla="*/ 5231 h 5238"/>
                <a:gd name="T78" fmla="*/ 6196 w 7059"/>
                <a:gd name="T79" fmla="*/ 5236 h 5238"/>
                <a:gd name="T80" fmla="*/ 6353 w 7059"/>
                <a:gd name="T81" fmla="*/ 5238 h 5238"/>
                <a:gd name="T82" fmla="*/ 6510 w 7059"/>
                <a:gd name="T83" fmla="*/ 5238 h 5238"/>
                <a:gd name="T84" fmla="*/ 6667 w 7059"/>
                <a:gd name="T85" fmla="*/ 5238 h 5238"/>
                <a:gd name="T86" fmla="*/ 6823 w 7059"/>
                <a:gd name="T87" fmla="*/ 5238 h 5238"/>
                <a:gd name="T88" fmla="*/ 6980 w 7059"/>
                <a:gd name="T89" fmla="*/ 5238 h 5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059" h="5238">
                  <a:moveTo>
                    <a:pt x="0" y="5238"/>
                  </a:moveTo>
                  <a:lnTo>
                    <a:pt x="78" y="5238"/>
                  </a:lnTo>
                  <a:lnTo>
                    <a:pt x="157" y="5238"/>
                  </a:lnTo>
                  <a:lnTo>
                    <a:pt x="234" y="5238"/>
                  </a:lnTo>
                  <a:lnTo>
                    <a:pt x="314" y="5238"/>
                  </a:lnTo>
                  <a:lnTo>
                    <a:pt x="391" y="5238"/>
                  </a:lnTo>
                  <a:lnTo>
                    <a:pt x="470" y="5238"/>
                  </a:lnTo>
                  <a:lnTo>
                    <a:pt x="548" y="5238"/>
                  </a:lnTo>
                  <a:lnTo>
                    <a:pt x="627" y="5238"/>
                  </a:lnTo>
                  <a:lnTo>
                    <a:pt x="705" y="5238"/>
                  </a:lnTo>
                  <a:lnTo>
                    <a:pt x="784" y="5238"/>
                  </a:lnTo>
                  <a:lnTo>
                    <a:pt x="861" y="5238"/>
                  </a:lnTo>
                  <a:lnTo>
                    <a:pt x="941" y="5238"/>
                  </a:lnTo>
                  <a:lnTo>
                    <a:pt x="1018" y="5238"/>
                  </a:lnTo>
                  <a:lnTo>
                    <a:pt x="1097" y="5238"/>
                  </a:lnTo>
                  <a:lnTo>
                    <a:pt x="1177" y="5238"/>
                  </a:lnTo>
                  <a:lnTo>
                    <a:pt x="1254" y="5238"/>
                  </a:lnTo>
                  <a:lnTo>
                    <a:pt x="1334" y="5238"/>
                  </a:lnTo>
                  <a:lnTo>
                    <a:pt x="1411" y="5238"/>
                  </a:lnTo>
                  <a:lnTo>
                    <a:pt x="1490" y="5238"/>
                  </a:lnTo>
                  <a:lnTo>
                    <a:pt x="1568" y="5238"/>
                  </a:lnTo>
                  <a:lnTo>
                    <a:pt x="1647" y="5238"/>
                  </a:lnTo>
                  <a:lnTo>
                    <a:pt x="1724" y="5238"/>
                  </a:lnTo>
                  <a:lnTo>
                    <a:pt x="1804" y="5238"/>
                  </a:lnTo>
                  <a:lnTo>
                    <a:pt x="1881" y="5238"/>
                  </a:lnTo>
                  <a:lnTo>
                    <a:pt x="1960" y="5238"/>
                  </a:lnTo>
                  <a:lnTo>
                    <a:pt x="2038" y="5238"/>
                  </a:lnTo>
                  <a:lnTo>
                    <a:pt x="2117" y="5238"/>
                  </a:lnTo>
                  <a:lnTo>
                    <a:pt x="2195" y="5238"/>
                  </a:lnTo>
                  <a:lnTo>
                    <a:pt x="2274" y="5238"/>
                  </a:lnTo>
                  <a:lnTo>
                    <a:pt x="2353" y="5238"/>
                  </a:lnTo>
                  <a:lnTo>
                    <a:pt x="2431" y="5238"/>
                  </a:lnTo>
                  <a:lnTo>
                    <a:pt x="2510" y="5238"/>
                  </a:lnTo>
                  <a:lnTo>
                    <a:pt x="2587" y="5238"/>
                  </a:lnTo>
                  <a:lnTo>
                    <a:pt x="2667" y="5238"/>
                  </a:lnTo>
                  <a:lnTo>
                    <a:pt x="2744" y="5238"/>
                  </a:lnTo>
                  <a:lnTo>
                    <a:pt x="2824" y="5238"/>
                  </a:lnTo>
                  <a:lnTo>
                    <a:pt x="2901" y="5238"/>
                  </a:lnTo>
                  <a:lnTo>
                    <a:pt x="2980" y="5236"/>
                  </a:lnTo>
                  <a:lnTo>
                    <a:pt x="3058" y="5233"/>
                  </a:lnTo>
                  <a:lnTo>
                    <a:pt x="3137" y="5227"/>
                  </a:lnTo>
                  <a:lnTo>
                    <a:pt x="3214" y="5218"/>
                  </a:lnTo>
                  <a:lnTo>
                    <a:pt x="3294" y="5200"/>
                  </a:lnTo>
                  <a:lnTo>
                    <a:pt x="3371" y="5169"/>
                  </a:lnTo>
                  <a:lnTo>
                    <a:pt x="3451" y="5118"/>
                  </a:lnTo>
                  <a:lnTo>
                    <a:pt x="3530" y="5037"/>
                  </a:lnTo>
                  <a:lnTo>
                    <a:pt x="3607" y="4914"/>
                  </a:lnTo>
                  <a:lnTo>
                    <a:pt x="3687" y="4735"/>
                  </a:lnTo>
                  <a:lnTo>
                    <a:pt x="3764" y="4487"/>
                  </a:lnTo>
                  <a:lnTo>
                    <a:pt x="3843" y="4158"/>
                  </a:lnTo>
                  <a:lnTo>
                    <a:pt x="3921" y="3741"/>
                  </a:lnTo>
                  <a:lnTo>
                    <a:pt x="4000" y="3242"/>
                  </a:lnTo>
                  <a:lnTo>
                    <a:pt x="4077" y="2672"/>
                  </a:lnTo>
                  <a:lnTo>
                    <a:pt x="4157" y="2063"/>
                  </a:lnTo>
                  <a:lnTo>
                    <a:pt x="4234" y="1454"/>
                  </a:lnTo>
                  <a:lnTo>
                    <a:pt x="4314" y="895"/>
                  </a:lnTo>
                  <a:lnTo>
                    <a:pt x="4391" y="438"/>
                  </a:lnTo>
                  <a:lnTo>
                    <a:pt x="4470" y="128"/>
                  </a:lnTo>
                  <a:lnTo>
                    <a:pt x="4548" y="0"/>
                  </a:lnTo>
                  <a:lnTo>
                    <a:pt x="4627" y="67"/>
                  </a:lnTo>
                  <a:lnTo>
                    <a:pt x="4706" y="321"/>
                  </a:lnTo>
                  <a:lnTo>
                    <a:pt x="4784" y="736"/>
                  </a:lnTo>
                  <a:lnTo>
                    <a:pt x="4863" y="1267"/>
                  </a:lnTo>
                  <a:lnTo>
                    <a:pt x="4941" y="1866"/>
                  </a:lnTo>
                  <a:lnTo>
                    <a:pt x="5020" y="2479"/>
                  </a:lnTo>
                  <a:lnTo>
                    <a:pt x="5097" y="3066"/>
                  </a:lnTo>
                  <a:lnTo>
                    <a:pt x="5177" y="3590"/>
                  </a:lnTo>
                  <a:lnTo>
                    <a:pt x="5254" y="4035"/>
                  </a:lnTo>
                  <a:lnTo>
                    <a:pt x="5333" y="4392"/>
                  </a:lnTo>
                  <a:lnTo>
                    <a:pt x="5411" y="4663"/>
                  </a:lnTo>
                  <a:lnTo>
                    <a:pt x="5490" y="4864"/>
                  </a:lnTo>
                  <a:lnTo>
                    <a:pt x="5568" y="5002"/>
                  </a:lnTo>
                  <a:lnTo>
                    <a:pt x="5647" y="5096"/>
                  </a:lnTo>
                  <a:lnTo>
                    <a:pt x="5724" y="5155"/>
                  </a:lnTo>
                  <a:lnTo>
                    <a:pt x="5804" y="5192"/>
                  </a:lnTo>
                  <a:lnTo>
                    <a:pt x="5883" y="5213"/>
                  </a:lnTo>
                  <a:lnTo>
                    <a:pt x="5960" y="5225"/>
                  </a:lnTo>
                  <a:lnTo>
                    <a:pt x="6040" y="5231"/>
                  </a:lnTo>
                  <a:lnTo>
                    <a:pt x="6117" y="5234"/>
                  </a:lnTo>
                  <a:lnTo>
                    <a:pt x="6196" y="5236"/>
                  </a:lnTo>
                  <a:lnTo>
                    <a:pt x="6274" y="5238"/>
                  </a:lnTo>
                  <a:lnTo>
                    <a:pt x="6353" y="5238"/>
                  </a:lnTo>
                  <a:lnTo>
                    <a:pt x="6431" y="5238"/>
                  </a:lnTo>
                  <a:lnTo>
                    <a:pt x="6510" y="5238"/>
                  </a:lnTo>
                  <a:lnTo>
                    <a:pt x="6587" y="5238"/>
                  </a:lnTo>
                  <a:lnTo>
                    <a:pt x="6667" y="5238"/>
                  </a:lnTo>
                  <a:lnTo>
                    <a:pt x="6744" y="5238"/>
                  </a:lnTo>
                  <a:lnTo>
                    <a:pt x="6823" y="5238"/>
                  </a:lnTo>
                  <a:lnTo>
                    <a:pt x="6901" y="5238"/>
                  </a:lnTo>
                  <a:lnTo>
                    <a:pt x="6980" y="5238"/>
                  </a:lnTo>
                  <a:lnTo>
                    <a:pt x="7059" y="5238"/>
                  </a:lnTo>
                </a:path>
              </a:pathLst>
            </a:custGeom>
            <a:noFill/>
            <a:ln w="254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 name="Line 440"/>
            <p:cNvSpPr>
              <a:spLocks noChangeShapeType="1"/>
            </p:cNvSpPr>
            <p:nvPr/>
          </p:nvSpPr>
          <p:spPr bwMode="auto">
            <a:xfrm>
              <a:off x="5620228" y="2533727"/>
              <a:ext cx="0" cy="41576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 name="Line 441"/>
            <p:cNvSpPr>
              <a:spLocks noChangeShapeType="1"/>
            </p:cNvSpPr>
            <p:nvPr/>
          </p:nvSpPr>
          <p:spPr bwMode="auto">
            <a:xfrm flipH="1">
              <a:off x="2629378" y="3595764"/>
              <a:ext cx="30163" cy="309562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9" name="Freeform 468"/>
            <p:cNvSpPr/>
            <p:nvPr/>
          </p:nvSpPr>
          <p:spPr>
            <a:xfrm>
              <a:off x="763019" y="3593620"/>
              <a:ext cx="3923907" cy="3101418"/>
            </a:xfrm>
            <a:custGeom>
              <a:avLst/>
              <a:gdLst>
                <a:gd name="connsiteX0" fmla="*/ 0 w 3923907"/>
                <a:gd name="connsiteY0" fmla="*/ 3096705 h 3101418"/>
                <a:gd name="connsiteX1" fmla="*/ 294587 w 3923907"/>
                <a:gd name="connsiteY1" fmla="*/ 3099061 h 3101418"/>
                <a:gd name="connsiteX2" fmla="*/ 520831 w 3923907"/>
                <a:gd name="connsiteY2" fmla="*/ 3084921 h 3101418"/>
                <a:gd name="connsiteX3" fmla="*/ 659876 w 3923907"/>
                <a:gd name="connsiteY3" fmla="*/ 3054284 h 3101418"/>
                <a:gd name="connsiteX4" fmla="*/ 742360 w 3923907"/>
                <a:gd name="connsiteY4" fmla="*/ 3021290 h 3101418"/>
                <a:gd name="connsiteX5" fmla="*/ 874336 w 3923907"/>
                <a:gd name="connsiteY5" fmla="*/ 2912882 h 3101418"/>
                <a:gd name="connsiteX6" fmla="*/ 1018094 w 3923907"/>
                <a:gd name="connsiteY6" fmla="*/ 2726703 h 3101418"/>
                <a:gd name="connsiteX7" fmla="*/ 1166567 w 3923907"/>
                <a:gd name="connsiteY7" fmla="*/ 2363771 h 3101418"/>
                <a:gd name="connsiteX8" fmla="*/ 1326822 w 3923907"/>
                <a:gd name="connsiteY8" fmla="*/ 1793449 h 3101418"/>
                <a:gd name="connsiteX9" fmla="*/ 1468224 w 3923907"/>
                <a:gd name="connsiteY9" fmla="*/ 1171280 h 3101418"/>
                <a:gd name="connsiteX10" fmla="*/ 1597843 w 3923907"/>
                <a:gd name="connsiteY10" fmla="*/ 648092 h 3101418"/>
                <a:gd name="connsiteX11" fmla="*/ 1718035 w 3923907"/>
                <a:gd name="connsiteY11" fmla="*/ 254523 h 3101418"/>
                <a:gd name="connsiteX12" fmla="*/ 1786379 w 3923907"/>
                <a:gd name="connsiteY12" fmla="*/ 82484 h 3101418"/>
                <a:gd name="connsiteX13" fmla="*/ 1840583 w 3923907"/>
                <a:gd name="connsiteY13" fmla="*/ 16496 h 3101418"/>
                <a:gd name="connsiteX14" fmla="*/ 1873577 w 3923907"/>
                <a:gd name="connsiteY14" fmla="*/ 2356 h 3101418"/>
                <a:gd name="connsiteX15" fmla="*/ 1915998 w 3923907"/>
                <a:gd name="connsiteY15" fmla="*/ 0 h 3101418"/>
                <a:gd name="connsiteX16" fmla="*/ 1965488 w 3923907"/>
                <a:gd name="connsiteY16" fmla="*/ 30637 h 3101418"/>
                <a:gd name="connsiteX17" fmla="*/ 2007909 w 3923907"/>
                <a:gd name="connsiteY17" fmla="*/ 98981 h 3101418"/>
                <a:gd name="connsiteX18" fmla="*/ 2073896 w 3923907"/>
                <a:gd name="connsiteY18" fmla="*/ 252167 h 3101418"/>
                <a:gd name="connsiteX19" fmla="*/ 2245936 w 3923907"/>
                <a:gd name="connsiteY19" fmla="*/ 864909 h 3101418"/>
                <a:gd name="connsiteX20" fmla="*/ 2443899 w 3923907"/>
                <a:gd name="connsiteY20" fmla="*/ 1743958 h 3101418"/>
                <a:gd name="connsiteX21" fmla="*/ 2646575 w 3923907"/>
                <a:gd name="connsiteY21" fmla="*/ 2458039 h 3101418"/>
                <a:gd name="connsiteX22" fmla="*/ 2865748 w 3923907"/>
                <a:gd name="connsiteY22" fmla="*/ 2868105 h 3101418"/>
                <a:gd name="connsiteX23" fmla="*/ 3056641 w 3923907"/>
                <a:gd name="connsiteY23" fmla="*/ 3018934 h 3101418"/>
                <a:gd name="connsiteX24" fmla="*/ 3205113 w 3923907"/>
                <a:gd name="connsiteY24" fmla="*/ 3073138 h 3101418"/>
                <a:gd name="connsiteX25" fmla="*/ 3353585 w 3923907"/>
                <a:gd name="connsiteY25" fmla="*/ 3096705 h 3101418"/>
                <a:gd name="connsiteX26" fmla="*/ 3593969 w 3923907"/>
                <a:gd name="connsiteY26" fmla="*/ 3094348 h 3101418"/>
                <a:gd name="connsiteX27" fmla="*/ 3923907 w 3923907"/>
                <a:gd name="connsiteY27" fmla="*/ 3101418 h 310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3907" h="3101418">
                  <a:moveTo>
                    <a:pt x="0" y="3096705"/>
                  </a:moveTo>
                  <a:lnTo>
                    <a:pt x="294587" y="3099061"/>
                  </a:lnTo>
                  <a:lnTo>
                    <a:pt x="520831" y="3084921"/>
                  </a:lnTo>
                  <a:lnTo>
                    <a:pt x="659876" y="3054284"/>
                  </a:lnTo>
                  <a:lnTo>
                    <a:pt x="742360" y="3021290"/>
                  </a:lnTo>
                  <a:lnTo>
                    <a:pt x="874336" y="2912882"/>
                  </a:lnTo>
                  <a:lnTo>
                    <a:pt x="1018094" y="2726703"/>
                  </a:lnTo>
                  <a:lnTo>
                    <a:pt x="1166567" y="2363771"/>
                  </a:lnTo>
                  <a:lnTo>
                    <a:pt x="1326822" y="1793449"/>
                  </a:lnTo>
                  <a:lnTo>
                    <a:pt x="1468224" y="1171280"/>
                  </a:lnTo>
                  <a:lnTo>
                    <a:pt x="1597843" y="648092"/>
                  </a:lnTo>
                  <a:lnTo>
                    <a:pt x="1718035" y="254523"/>
                  </a:lnTo>
                  <a:lnTo>
                    <a:pt x="1786379" y="82484"/>
                  </a:lnTo>
                  <a:lnTo>
                    <a:pt x="1840583" y="16496"/>
                  </a:lnTo>
                  <a:lnTo>
                    <a:pt x="1873577" y="2356"/>
                  </a:lnTo>
                  <a:lnTo>
                    <a:pt x="1915998" y="0"/>
                  </a:lnTo>
                  <a:lnTo>
                    <a:pt x="1965488" y="30637"/>
                  </a:lnTo>
                  <a:lnTo>
                    <a:pt x="2007909" y="98981"/>
                  </a:lnTo>
                  <a:lnTo>
                    <a:pt x="2073896" y="252167"/>
                  </a:lnTo>
                  <a:lnTo>
                    <a:pt x="2245936" y="864909"/>
                  </a:lnTo>
                  <a:lnTo>
                    <a:pt x="2443899" y="1743958"/>
                  </a:lnTo>
                  <a:lnTo>
                    <a:pt x="2646575" y="2458039"/>
                  </a:lnTo>
                  <a:lnTo>
                    <a:pt x="2865748" y="2868105"/>
                  </a:lnTo>
                  <a:lnTo>
                    <a:pt x="3056641" y="3018934"/>
                  </a:lnTo>
                  <a:lnTo>
                    <a:pt x="3205113" y="3073138"/>
                  </a:lnTo>
                  <a:lnTo>
                    <a:pt x="3353585" y="3096705"/>
                  </a:lnTo>
                  <a:lnTo>
                    <a:pt x="3593969" y="3094348"/>
                  </a:lnTo>
                  <a:lnTo>
                    <a:pt x="3923907" y="3101418"/>
                  </a:ln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471" name="Straight Connector 470"/>
            <p:cNvCxnSpPr>
              <a:stCxn id="270" idx="0"/>
              <a:endCxn id="36" idx="44"/>
            </p:cNvCxnSpPr>
            <p:nvPr/>
          </p:nvCxnSpPr>
          <p:spPr>
            <a:xfrm>
              <a:off x="141766" y="6692977"/>
              <a:ext cx="7408078" cy="0"/>
            </a:xfrm>
            <a:prstGeom prst="line">
              <a:avLst/>
            </a:prstGeom>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cxnSp>
        <p:nvCxnSpPr>
          <p:cNvPr id="481" name="Straight Connector 480"/>
          <p:cNvCxnSpPr/>
          <p:nvPr/>
        </p:nvCxnSpPr>
        <p:spPr>
          <a:xfrm>
            <a:off x="5623560" y="5639889"/>
            <a:ext cx="0" cy="1035231"/>
          </a:xfrm>
          <a:prstGeom prst="line">
            <a:avLst/>
          </a:prstGeom>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80" name="TextBox 479"/>
          <p:cNvSpPr txBox="1"/>
          <p:nvPr/>
        </p:nvSpPr>
        <p:spPr>
          <a:xfrm>
            <a:off x="5325863" y="6148065"/>
            <a:ext cx="60642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168</a:t>
            </a:r>
          </a:p>
        </p:txBody>
      </p:sp>
      <p:sp>
        <p:nvSpPr>
          <p:cNvPr id="2" name="Rounded Rectangle 1"/>
          <p:cNvSpPr/>
          <p:nvPr/>
        </p:nvSpPr>
        <p:spPr>
          <a:xfrm>
            <a:off x="11118915" y="2253006"/>
            <a:ext cx="603316" cy="351528"/>
          </a:xfrm>
          <a:prstGeom prst="roundRect">
            <a:avLst/>
          </a:prstGeom>
          <a:noFill/>
          <a:ln w="190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5330" y="2702078"/>
            <a:ext cx="4030736" cy="4030736"/>
          </a:xfrm>
          <a:prstGeom prst="rect">
            <a:avLst/>
          </a:prstGeom>
          <a:effectLst>
            <a:outerShdw blurRad="50800" dist="38100" dir="2700000" algn="tl" rotWithShape="0">
              <a:prstClr val="black">
                <a:alpha val="40000"/>
              </a:prstClr>
            </a:outerShdw>
          </a:effectLst>
        </p:spPr>
      </p:pic>
      <p:sp>
        <p:nvSpPr>
          <p:cNvPr id="269" name="Right Triangle 4">
            <a:extLst>
              <a:ext uri="{FF2B5EF4-FFF2-40B4-BE49-F238E27FC236}">
                <a16:creationId xmlns:a16="http://schemas.microsoft.com/office/drawing/2014/main" id="{26BD928F-1C5B-4EB5-8D1D-8390486623A5}"/>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0" name="Textfeld 5">
            <a:extLst>
              <a:ext uri="{FF2B5EF4-FFF2-40B4-BE49-F238E27FC236}">
                <a16:creationId xmlns:a16="http://schemas.microsoft.com/office/drawing/2014/main" id="{47A294D8-042F-4C62-ABBF-A1B50EB29408}"/>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251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TextBox 473"/>
          <p:cNvSpPr txBox="1"/>
          <p:nvPr/>
        </p:nvSpPr>
        <p:spPr>
          <a:xfrm>
            <a:off x="72001" y="36000"/>
            <a:ext cx="11970742" cy="15696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Imagine a Breeding Population: For the focal trait it has 200 segregating loci (two alleles each). Throughout, favourable allele is dominant and has frequency of p=60%. Favourable allele (A) ‚donates‘ an impact of +1 to the trait expression, unfavourable allele (a) donates zero. No linkage among loci, LD=0. Best genotype hence ‘is’ 200.</a:t>
            </a:r>
          </a:p>
        </p:txBody>
      </p:sp>
      <p:sp>
        <p:nvSpPr>
          <p:cNvPr id="475" name="TextBox 474"/>
          <p:cNvSpPr txBox="1"/>
          <p:nvPr/>
        </p:nvSpPr>
        <p:spPr>
          <a:xfrm>
            <a:off x="70002" y="1681204"/>
            <a:ext cx="11972741"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If the population is in HWE, then the probability to be AA (or Aa or aa) at the first locus is P=p²=36% (or H=2pq=48% or Q=q=16%). The same is true for the second locus, the third, each other locus. A typical member of that HWE population is – on average and as expectation – homozygous for the dominant allele at 36% of the 200 loci.     </a:t>
            </a:r>
            <a:r>
              <a:rPr lang="en-GB" dirty="0">
                <a:solidFill>
                  <a:srgbClr val="0000FF"/>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t>
            </a:r>
          </a:p>
        </p:txBody>
      </p:sp>
      <p:sp>
        <p:nvSpPr>
          <p:cNvPr id="478" name="TextBox 477"/>
          <p:cNvSpPr txBox="1"/>
          <p:nvPr/>
        </p:nvSpPr>
        <p:spPr>
          <a:xfrm>
            <a:off x="6148554" y="2945614"/>
            <a:ext cx="5894189" cy="1754326"/>
          </a:xfrm>
          <a:prstGeom prst="rect">
            <a:avLst/>
          </a:prstGeom>
          <a:solidFill>
            <a:schemeClr val="bg1"/>
          </a:solidFill>
          <a:effectLst>
            <a:outerShdw blurRad="50800" dist="38100" dir="2700000" algn="tl" rotWithShape="0">
              <a:srgbClr val="0000FF">
                <a:alpha val="40000"/>
              </a:srgb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dirty="0">
                <a:solidFill>
                  <a:srgbClr val="0000FF"/>
                </a:solidFill>
              </a:rPr>
              <a:t>You see the point</a:t>
            </a:r>
            <a:r>
              <a:rPr lang="en-GB" dirty="0"/>
              <a:t>. Not only is p²+2pq+q² describing the frequency of individuals being either AA or Aa or aa. But, here, with all loci having same allele frequency, p²+2pq +q² is as well describing the expected frequency of loci being homozygous-dominant, heterozygous, </a:t>
            </a:r>
            <a:r>
              <a:rPr lang="en-GB" dirty="0" err="1"/>
              <a:t>homozy</a:t>
            </a:r>
            <a:r>
              <a:rPr lang="en-GB" dirty="0"/>
              <a:t>-</a:t>
            </a:r>
            <a:r>
              <a:rPr lang="en-GB" dirty="0" err="1"/>
              <a:t>gous</a:t>
            </a:r>
            <a:r>
              <a:rPr lang="en-GB" dirty="0"/>
              <a:t>-recessive (in a typical, average-case individual).</a:t>
            </a:r>
          </a:p>
        </p:txBody>
      </p:sp>
      <p:grpSp>
        <p:nvGrpSpPr>
          <p:cNvPr id="476" name="Group 475"/>
          <p:cNvGrpSpPr/>
          <p:nvPr/>
        </p:nvGrpSpPr>
        <p:grpSpPr>
          <a:xfrm>
            <a:off x="141766" y="2533727"/>
            <a:ext cx="7470775" cy="4161311"/>
            <a:chOff x="141766" y="2533727"/>
            <a:chExt cx="7470775" cy="4161311"/>
          </a:xfrm>
          <a:effectLst>
            <a:outerShdw blurRad="50800" dist="38100" dir="2700000" algn="tl" rotWithShape="0">
              <a:prstClr val="black">
                <a:alpha val="40000"/>
              </a:prstClr>
            </a:outerShdw>
          </a:effectLst>
        </p:grpSpPr>
        <p:grpSp>
          <p:nvGrpSpPr>
            <p:cNvPr id="5" name="Group 408"/>
            <p:cNvGrpSpPr>
              <a:grpSpLocks/>
            </p:cNvGrpSpPr>
            <p:nvPr/>
          </p:nvGrpSpPr>
          <p:grpSpPr bwMode="auto">
            <a:xfrm>
              <a:off x="2449991" y="3589414"/>
              <a:ext cx="4057650" cy="3103563"/>
              <a:chOff x="1750" y="1663"/>
              <a:chExt cx="2556" cy="1955"/>
            </a:xfrm>
          </p:grpSpPr>
          <p:sp>
            <p:nvSpPr>
              <p:cNvPr id="69" name="Line 208"/>
              <p:cNvSpPr>
                <a:spLocks noChangeShapeType="1"/>
              </p:cNvSpPr>
              <p:nvPr/>
            </p:nvSpPr>
            <p:spPr bwMode="auto">
              <a:xfrm flipV="1">
                <a:off x="1750" y="187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 name="Line 209"/>
              <p:cNvSpPr>
                <a:spLocks noChangeShapeType="1"/>
              </p:cNvSpPr>
              <p:nvPr/>
            </p:nvSpPr>
            <p:spPr bwMode="auto">
              <a:xfrm flipV="1">
                <a:off x="1756" y="185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 name="Line 210"/>
              <p:cNvSpPr>
                <a:spLocks noChangeShapeType="1"/>
              </p:cNvSpPr>
              <p:nvPr/>
            </p:nvSpPr>
            <p:spPr bwMode="auto">
              <a:xfrm flipV="1">
                <a:off x="1763" y="183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 name="Line 211"/>
              <p:cNvSpPr>
                <a:spLocks noChangeShapeType="1"/>
              </p:cNvSpPr>
              <p:nvPr/>
            </p:nvSpPr>
            <p:spPr bwMode="auto">
              <a:xfrm flipV="1">
                <a:off x="1770" y="181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 name="Line 212"/>
              <p:cNvSpPr>
                <a:spLocks noChangeShapeType="1"/>
              </p:cNvSpPr>
              <p:nvPr/>
            </p:nvSpPr>
            <p:spPr bwMode="auto">
              <a:xfrm flipV="1">
                <a:off x="1775" y="180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 name="Line 213"/>
              <p:cNvSpPr>
                <a:spLocks noChangeShapeType="1"/>
              </p:cNvSpPr>
              <p:nvPr/>
            </p:nvSpPr>
            <p:spPr bwMode="auto">
              <a:xfrm flipV="1">
                <a:off x="1782" y="178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 name="Line 214"/>
              <p:cNvSpPr>
                <a:spLocks noChangeShapeType="1"/>
              </p:cNvSpPr>
              <p:nvPr/>
            </p:nvSpPr>
            <p:spPr bwMode="auto">
              <a:xfrm flipV="1">
                <a:off x="1789" y="1766"/>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 name="Line 215"/>
              <p:cNvSpPr>
                <a:spLocks noChangeShapeType="1"/>
              </p:cNvSpPr>
              <p:nvPr/>
            </p:nvSpPr>
            <p:spPr bwMode="auto">
              <a:xfrm flipV="1">
                <a:off x="1799" y="174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 name="Line 216"/>
              <p:cNvSpPr>
                <a:spLocks noChangeShapeType="1"/>
              </p:cNvSpPr>
              <p:nvPr/>
            </p:nvSpPr>
            <p:spPr bwMode="auto">
              <a:xfrm flipV="1">
                <a:off x="1807" y="173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 name="Line 217"/>
              <p:cNvSpPr>
                <a:spLocks noChangeShapeType="1"/>
              </p:cNvSpPr>
              <p:nvPr/>
            </p:nvSpPr>
            <p:spPr bwMode="auto">
              <a:xfrm flipV="1">
                <a:off x="1816" y="1713"/>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 name="Line 218"/>
              <p:cNvSpPr>
                <a:spLocks noChangeShapeType="1"/>
              </p:cNvSpPr>
              <p:nvPr/>
            </p:nvSpPr>
            <p:spPr bwMode="auto">
              <a:xfrm flipV="1">
                <a:off x="1826" y="1696"/>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 name="Line 219"/>
              <p:cNvSpPr>
                <a:spLocks noChangeShapeType="1"/>
              </p:cNvSpPr>
              <p:nvPr/>
            </p:nvSpPr>
            <p:spPr bwMode="auto">
              <a:xfrm flipV="1">
                <a:off x="1844" y="1678"/>
                <a:ext cx="4"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 name="Line 220"/>
              <p:cNvSpPr>
                <a:spLocks noChangeShapeType="1"/>
              </p:cNvSpPr>
              <p:nvPr/>
            </p:nvSpPr>
            <p:spPr bwMode="auto">
              <a:xfrm flipV="1">
                <a:off x="1864" y="1663"/>
                <a:ext cx="3" cy="1"/>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 name="Line 221"/>
              <p:cNvSpPr>
                <a:spLocks noChangeShapeType="1"/>
              </p:cNvSpPr>
              <p:nvPr/>
            </p:nvSpPr>
            <p:spPr bwMode="auto">
              <a:xfrm>
                <a:off x="1886" y="1665"/>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 name="Line 222"/>
              <p:cNvSpPr>
                <a:spLocks noChangeShapeType="1"/>
              </p:cNvSpPr>
              <p:nvPr/>
            </p:nvSpPr>
            <p:spPr bwMode="auto">
              <a:xfrm>
                <a:off x="1906" y="1671"/>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 name="Line 223"/>
              <p:cNvSpPr>
                <a:spLocks noChangeShapeType="1"/>
              </p:cNvSpPr>
              <p:nvPr/>
            </p:nvSpPr>
            <p:spPr bwMode="auto">
              <a:xfrm>
                <a:off x="1922" y="1688"/>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 name="Line 224"/>
              <p:cNvSpPr>
                <a:spLocks noChangeShapeType="1"/>
              </p:cNvSpPr>
              <p:nvPr/>
            </p:nvSpPr>
            <p:spPr bwMode="auto">
              <a:xfrm>
                <a:off x="1937" y="1706"/>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 name="Line 225"/>
              <p:cNvSpPr>
                <a:spLocks noChangeShapeType="1"/>
              </p:cNvSpPr>
              <p:nvPr/>
            </p:nvSpPr>
            <p:spPr bwMode="auto">
              <a:xfrm>
                <a:off x="1949" y="172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 name="Line 226"/>
              <p:cNvSpPr>
                <a:spLocks noChangeShapeType="1"/>
              </p:cNvSpPr>
              <p:nvPr/>
            </p:nvSpPr>
            <p:spPr bwMode="auto">
              <a:xfrm>
                <a:off x="1956" y="1740"/>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 name="Line 227"/>
              <p:cNvSpPr>
                <a:spLocks noChangeShapeType="1"/>
              </p:cNvSpPr>
              <p:nvPr/>
            </p:nvSpPr>
            <p:spPr bwMode="auto">
              <a:xfrm>
                <a:off x="1965" y="175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 name="Line 228"/>
              <p:cNvSpPr>
                <a:spLocks noChangeShapeType="1"/>
              </p:cNvSpPr>
              <p:nvPr/>
            </p:nvSpPr>
            <p:spPr bwMode="auto">
              <a:xfrm>
                <a:off x="1973" y="1775"/>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 name="Line 229"/>
              <p:cNvSpPr>
                <a:spLocks noChangeShapeType="1"/>
              </p:cNvSpPr>
              <p:nvPr/>
            </p:nvSpPr>
            <p:spPr bwMode="auto">
              <a:xfrm>
                <a:off x="1982" y="179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 name="Line 230"/>
              <p:cNvSpPr>
                <a:spLocks noChangeShapeType="1"/>
              </p:cNvSpPr>
              <p:nvPr/>
            </p:nvSpPr>
            <p:spPr bwMode="auto">
              <a:xfrm>
                <a:off x="1987" y="181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 name="Line 231"/>
              <p:cNvSpPr>
                <a:spLocks noChangeShapeType="1"/>
              </p:cNvSpPr>
              <p:nvPr/>
            </p:nvSpPr>
            <p:spPr bwMode="auto">
              <a:xfrm>
                <a:off x="1993" y="182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 name="Line 232"/>
              <p:cNvSpPr>
                <a:spLocks noChangeShapeType="1"/>
              </p:cNvSpPr>
              <p:nvPr/>
            </p:nvSpPr>
            <p:spPr bwMode="auto">
              <a:xfrm>
                <a:off x="1999" y="184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 name="Line 233"/>
              <p:cNvSpPr>
                <a:spLocks noChangeShapeType="1"/>
              </p:cNvSpPr>
              <p:nvPr/>
            </p:nvSpPr>
            <p:spPr bwMode="auto">
              <a:xfrm>
                <a:off x="2006" y="186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 name="Line 234"/>
              <p:cNvSpPr>
                <a:spLocks noChangeShapeType="1"/>
              </p:cNvSpPr>
              <p:nvPr/>
            </p:nvSpPr>
            <p:spPr bwMode="auto">
              <a:xfrm>
                <a:off x="2012" y="188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 name="Line 235"/>
              <p:cNvSpPr>
                <a:spLocks noChangeShapeType="1"/>
              </p:cNvSpPr>
              <p:nvPr/>
            </p:nvSpPr>
            <p:spPr bwMode="auto">
              <a:xfrm>
                <a:off x="2017" y="189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 name="Line 236"/>
              <p:cNvSpPr>
                <a:spLocks noChangeShapeType="1"/>
              </p:cNvSpPr>
              <p:nvPr/>
            </p:nvSpPr>
            <p:spPr bwMode="auto">
              <a:xfrm>
                <a:off x="2023" y="191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 name="Line 237"/>
              <p:cNvSpPr>
                <a:spLocks noChangeShapeType="1"/>
              </p:cNvSpPr>
              <p:nvPr/>
            </p:nvSpPr>
            <p:spPr bwMode="auto">
              <a:xfrm>
                <a:off x="2028" y="193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 name="Line 238"/>
              <p:cNvSpPr>
                <a:spLocks noChangeShapeType="1"/>
              </p:cNvSpPr>
              <p:nvPr/>
            </p:nvSpPr>
            <p:spPr bwMode="auto">
              <a:xfrm>
                <a:off x="2033" y="195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 name="Line 239"/>
              <p:cNvSpPr>
                <a:spLocks noChangeShapeType="1"/>
              </p:cNvSpPr>
              <p:nvPr/>
            </p:nvSpPr>
            <p:spPr bwMode="auto">
              <a:xfrm>
                <a:off x="2038" y="196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 name="Line 240"/>
              <p:cNvSpPr>
                <a:spLocks noChangeShapeType="1"/>
              </p:cNvSpPr>
              <p:nvPr/>
            </p:nvSpPr>
            <p:spPr bwMode="auto">
              <a:xfrm>
                <a:off x="2043" y="1985"/>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 name="Line 241"/>
              <p:cNvSpPr>
                <a:spLocks noChangeShapeType="1"/>
              </p:cNvSpPr>
              <p:nvPr/>
            </p:nvSpPr>
            <p:spPr bwMode="auto">
              <a:xfrm>
                <a:off x="2047" y="200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 name="Line 242"/>
              <p:cNvSpPr>
                <a:spLocks noChangeShapeType="1"/>
              </p:cNvSpPr>
              <p:nvPr/>
            </p:nvSpPr>
            <p:spPr bwMode="auto">
              <a:xfrm>
                <a:off x="2052" y="202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 name="Line 243"/>
              <p:cNvSpPr>
                <a:spLocks noChangeShapeType="1"/>
              </p:cNvSpPr>
              <p:nvPr/>
            </p:nvSpPr>
            <p:spPr bwMode="auto">
              <a:xfrm>
                <a:off x="2057" y="203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 name="Line 244"/>
              <p:cNvSpPr>
                <a:spLocks noChangeShapeType="1"/>
              </p:cNvSpPr>
              <p:nvPr/>
            </p:nvSpPr>
            <p:spPr bwMode="auto">
              <a:xfrm>
                <a:off x="2062" y="205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Line 245"/>
              <p:cNvSpPr>
                <a:spLocks noChangeShapeType="1"/>
              </p:cNvSpPr>
              <p:nvPr/>
            </p:nvSpPr>
            <p:spPr bwMode="auto">
              <a:xfrm>
                <a:off x="2067" y="2072"/>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 name="Line 246"/>
              <p:cNvSpPr>
                <a:spLocks noChangeShapeType="1"/>
              </p:cNvSpPr>
              <p:nvPr/>
            </p:nvSpPr>
            <p:spPr bwMode="auto">
              <a:xfrm>
                <a:off x="2071" y="209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 name="Line 247"/>
              <p:cNvSpPr>
                <a:spLocks noChangeShapeType="1"/>
              </p:cNvSpPr>
              <p:nvPr/>
            </p:nvSpPr>
            <p:spPr bwMode="auto">
              <a:xfrm>
                <a:off x="2074" y="210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 name="Line 248"/>
              <p:cNvSpPr>
                <a:spLocks noChangeShapeType="1"/>
              </p:cNvSpPr>
              <p:nvPr/>
            </p:nvSpPr>
            <p:spPr bwMode="auto">
              <a:xfrm>
                <a:off x="2079" y="2125"/>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 name="Line 249"/>
              <p:cNvSpPr>
                <a:spLocks noChangeShapeType="1"/>
              </p:cNvSpPr>
              <p:nvPr/>
            </p:nvSpPr>
            <p:spPr bwMode="auto">
              <a:xfrm>
                <a:off x="2083" y="214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 name="Line 250"/>
              <p:cNvSpPr>
                <a:spLocks noChangeShapeType="1"/>
              </p:cNvSpPr>
              <p:nvPr/>
            </p:nvSpPr>
            <p:spPr bwMode="auto">
              <a:xfrm>
                <a:off x="2087" y="216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 name="Line 251"/>
              <p:cNvSpPr>
                <a:spLocks noChangeShapeType="1"/>
              </p:cNvSpPr>
              <p:nvPr/>
            </p:nvSpPr>
            <p:spPr bwMode="auto">
              <a:xfrm>
                <a:off x="2092" y="217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 name="Line 252"/>
              <p:cNvSpPr>
                <a:spLocks noChangeShapeType="1"/>
              </p:cNvSpPr>
              <p:nvPr/>
            </p:nvSpPr>
            <p:spPr bwMode="auto">
              <a:xfrm>
                <a:off x="2096" y="219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 name="Line 253"/>
              <p:cNvSpPr>
                <a:spLocks noChangeShapeType="1"/>
              </p:cNvSpPr>
              <p:nvPr/>
            </p:nvSpPr>
            <p:spPr bwMode="auto">
              <a:xfrm>
                <a:off x="2101" y="2212"/>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 name="Line 254"/>
              <p:cNvSpPr>
                <a:spLocks noChangeShapeType="1"/>
              </p:cNvSpPr>
              <p:nvPr/>
            </p:nvSpPr>
            <p:spPr bwMode="auto">
              <a:xfrm>
                <a:off x="2104" y="223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 name="Line 255"/>
              <p:cNvSpPr>
                <a:spLocks noChangeShapeType="1"/>
              </p:cNvSpPr>
              <p:nvPr/>
            </p:nvSpPr>
            <p:spPr bwMode="auto">
              <a:xfrm>
                <a:off x="2108" y="224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 name="Line 256"/>
              <p:cNvSpPr>
                <a:spLocks noChangeShapeType="1"/>
              </p:cNvSpPr>
              <p:nvPr/>
            </p:nvSpPr>
            <p:spPr bwMode="auto">
              <a:xfrm>
                <a:off x="2112" y="226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Line 257"/>
              <p:cNvSpPr>
                <a:spLocks noChangeShapeType="1"/>
              </p:cNvSpPr>
              <p:nvPr/>
            </p:nvSpPr>
            <p:spPr bwMode="auto">
              <a:xfrm>
                <a:off x="2116" y="228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 name="Line 258"/>
              <p:cNvSpPr>
                <a:spLocks noChangeShapeType="1"/>
              </p:cNvSpPr>
              <p:nvPr/>
            </p:nvSpPr>
            <p:spPr bwMode="auto">
              <a:xfrm>
                <a:off x="2121" y="2299"/>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 name="Line 259"/>
              <p:cNvSpPr>
                <a:spLocks noChangeShapeType="1"/>
              </p:cNvSpPr>
              <p:nvPr/>
            </p:nvSpPr>
            <p:spPr bwMode="auto">
              <a:xfrm>
                <a:off x="2125" y="231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 name="Line 260"/>
              <p:cNvSpPr>
                <a:spLocks noChangeShapeType="1"/>
              </p:cNvSpPr>
              <p:nvPr/>
            </p:nvSpPr>
            <p:spPr bwMode="auto">
              <a:xfrm>
                <a:off x="2129" y="233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 name="Line 261"/>
              <p:cNvSpPr>
                <a:spLocks noChangeShapeType="1"/>
              </p:cNvSpPr>
              <p:nvPr/>
            </p:nvSpPr>
            <p:spPr bwMode="auto">
              <a:xfrm>
                <a:off x="2132" y="235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 name="Line 262"/>
              <p:cNvSpPr>
                <a:spLocks noChangeShapeType="1"/>
              </p:cNvSpPr>
              <p:nvPr/>
            </p:nvSpPr>
            <p:spPr bwMode="auto">
              <a:xfrm>
                <a:off x="2137" y="2369"/>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 name="Line 263"/>
              <p:cNvSpPr>
                <a:spLocks noChangeShapeType="1"/>
              </p:cNvSpPr>
              <p:nvPr/>
            </p:nvSpPr>
            <p:spPr bwMode="auto">
              <a:xfrm>
                <a:off x="2141" y="2387"/>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 name="Line 264"/>
              <p:cNvSpPr>
                <a:spLocks noChangeShapeType="1"/>
              </p:cNvSpPr>
              <p:nvPr/>
            </p:nvSpPr>
            <p:spPr bwMode="auto">
              <a:xfrm>
                <a:off x="2145" y="240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 name="Line 265"/>
              <p:cNvSpPr>
                <a:spLocks noChangeShapeType="1"/>
              </p:cNvSpPr>
              <p:nvPr/>
            </p:nvSpPr>
            <p:spPr bwMode="auto">
              <a:xfrm>
                <a:off x="2149" y="242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 name="Line 266"/>
              <p:cNvSpPr>
                <a:spLocks noChangeShapeType="1"/>
              </p:cNvSpPr>
              <p:nvPr/>
            </p:nvSpPr>
            <p:spPr bwMode="auto">
              <a:xfrm>
                <a:off x="2153" y="243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 name="Line 267"/>
              <p:cNvSpPr>
                <a:spLocks noChangeShapeType="1"/>
              </p:cNvSpPr>
              <p:nvPr/>
            </p:nvSpPr>
            <p:spPr bwMode="auto">
              <a:xfrm>
                <a:off x="2157" y="245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 name="Line 268"/>
              <p:cNvSpPr>
                <a:spLocks noChangeShapeType="1"/>
              </p:cNvSpPr>
              <p:nvPr/>
            </p:nvSpPr>
            <p:spPr bwMode="auto">
              <a:xfrm>
                <a:off x="2161" y="247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Line 269"/>
              <p:cNvSpPr>
                <a:spLocks noChangeShapeType="1"/>
              </p:cNvSpPr>
              <p:nvPr/>
            </p:nvSpPr>
            <p:spPr bwMode="auto">
              <a:xfrm>
                <a:off x="2164" y="249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 name="Line 270"/>
              <p:cNvSpPr>
                <a:spLocks noChangeShapeType="1"/>
              </p:cNvSpPr>
              <p:nvPr/>
            </p:nvSpPr>
            <p:spPr bwMode="auto">
              <a:xfrm>
                <a:off x="2168" y="250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Line 271"/>
              <p:cNvSpPr>
                <a:spLocks noChangeShapeType="1"/>
              </p:cNvSpPr>
              <p:nvPr/>
            </p:nvSpPr>
            <p:spPr bwMode="auto">
              <a:xfrm>
                <a:off x="2172" y="252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 name="Line 272"/>
              <p:cNvSpPr>
                <a:spLocks noChangeShapeType="1"/>
              </p:cNvSpPr>
              <p:nvPr/>
            </p:nvSpPr>
            <p:spPr bwMode="auto">
              <a:xfrm>
                <a:off x="2176" y="254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 name="Line 273"/>
              <p:cNvSpPr>
                <a:spLocks noChangeShapeType="1"/>
              </p:cNvSpPr>
              <p:nvPr/>
            </p:nvSpPr>
            <p:spPr bwMode="auto">
              <a:xfrm>
                <a:off x="2181" y="2561"/>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 name="Line 274"/>
              <p:cNvSpPr>
                <a:spLocks noChangeShapeType="1"/>
              </p:cNvSpPr>
              <p:nvPr/>
            </p:nvSpPr>
            <p:spPr bwMode="auto">
              <a:xfrm>
                <a:off x="2185" y="257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 name="Line 275"/>
              <p:cNvSpPr>
                <a:spLocks noChangeShapeType="1"/>
              </p:cNvSpPr>
              <p:nvPr/>
            </p:nvSpPr>
            <p:spPr bwMode="auto">
              <a:xfrm>
                <a:off x="2189" y="259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 name="Line 276"/>
              <p:cNvSpPr>
                <a:spLocks noChangeShapeType="1"/>
              </p:cNvSpPr>
              <p:nvPr/>
            </p:nvSpPr>
            <p:spPr bwMode="auto">
              <a:xfrm>
                <a:off x="2192" y="261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 name="Line 277"/>
              <p:cNvSpPr>
                <a:spLocks noChangeShapeType="1"/>
              </p:cNvSpPr>
              <p:nvPr/>
            </p:nvSpPr>
            <p:spPr bwMode="auto">
              <a:xfrm>
                <a:off x="2197" y="2631"/>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 name="Line 278"/>
              <p:cNvSpPr>
                <a:spLocks noChangeShapeType="1"/>
              </p:cNvSpPr>
              <p:nvPr/>
            </p:nvSpPr>
            <p:spPr bwMode="auto">
              <a:xfrm>
                <a:off x="2201" y="264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 name="Line 279"/>
              <p:cNvSpPr>
                <a:spLocks noChangeShapeType="1"/>
              </p:cNvSpPr>
              <p:nvPr/>
            </p:nvSpPr>
            <p:spPr bwMode="auto">
              <a:xfrm>
                <a:off x="2205" y="266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 name="Line 280"/>
              <p:cNvSpPr>
                <a:spLocks noChangeShapeType="1"/>
              </p:cNvSpPr>
              <p:nvPr/>
            </p:nvSpPr>
            <p:spPr bwMode="auto">
              <a:xfrm>
                <a:off x="2210" y="2684"/>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 name="Line 281"/>
              <p:cNvSpPr>
                <a:spLocks noChangeShapeType="1"/>
              </p:cNvSpPr>
              <p:nvPr/>
            </p:nvSpPr>
            <p:spPr bwMode="auto">
              <a:xfrm>
                <a:off x="2214" y="270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 name="Line 282"/>
              <p:cNvSpPr>
                <a:spLocks noChangeShapeType="1"/>
              </p:cNvSpPr>
              <p:nvPr/>
            </p:nvSpPr>
            <p:spPr bwMode="auto">
              <a:xfrm>
                <a:off x="2218" y="271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 name="Line 283"/>
              <p:cNvSpPr>
                <a:spLocks noChangeShapeType="1"/>
              </p:cNvSpPr>
              <p:nvPr/>
            </p:nvSpPr>
            <p:spPr bwMode="auto">
              <a:xfrm>
                <a:off x="2222" y="2736"/>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 name="Line 284"/>
              <p:cNvSpPr>
                <a:spLocks noChangeShapeType="1"/>
              </p:cNvSpPr>
              <p:nvPr/>
            </p:nvSpPr>
            <p:spPr bwMode="auto">
              <a:xfrm>
                <a:off x="2226" y="275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 name="Line 285"/>
              <p:cNvSpPr>
                <a:spLocks noChangeShapeType="1"/>
              </p:cNvSpPr>
              <p:nvPr/>
            </p:nvSpPr>
            <p:spPr bwMode="auto">
              <a:xfrm>
                <a:off x="2231" y="2771"/>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 name="Line 286"/>
              <p:cNvSpPr>
                <a:spLocks noChangeShapeType="1"/>
              </p:cNvSpPr>
              <p:nvPr/>
            </p:nvSpPr>
            <p:spPr bwMode="auto">
              <a:xfrm>
                <a:off x="2235" y="278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 name="Line 287"/>
              <p:cNvSpPr>
                <a:spLocks noChangeShapeType="1"/>
              </p:cNvSpPr>
              <p:nvPr/>
            </p:nvSpPr>
            <p:spPr bwMode="auto">
              <a:xfrm>
                <a:off x="2239" y="280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 name="Line 288"/>
              <p:cNvSpPr>
                <a:spLocks noChangeShapeType="1"/>
              </p:cNvSpPr>
              <p:nvPr/>
            </p:nvSpPr>
            <p:spPr bwMode="auto">
              <a:xfrm>
                <a:off x="2244" y="282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 name="Line 289"/>
              <p:cNvSpPr>
                <a:spLocks noChangeShapeType="1"/>
              </p:cNvSpPr>
              <p:nvPr/>
            </p:nvSpPr>
            <p:spPr bwMode="auto">
              <a:xfrm>
                <a:off x="2248" y="284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 name="Line 290"/>
              <p:cNvSpPr>
                <a:spLocks noChangeShapeType="1"/>
              </p:cNvSpPr>
              <p:nvPr/>
            </p:nvSpPr>
            <p:spPr bwMode="auto">
              <a:xfrm>
                <a:off x="2252" y="285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 name="Line 291"/>
              <p:cNvSpPr>
                <a:spLocks noChangeShapeType="1"/>
              </p:cNvSpPr>
              <p:nvPr/>
            </p:nvSpPr>
            <p:spPr bwMode="auto">
              <a:xfrm>
                <a:off x="2256" y="287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 name="Line 292"/>
              <p:cNvSpPr>
                <a:spLocks noChangeShapeType="1"/>
              </p:cNvSpPr>
              <p:nvPr/>
            </p:nvSpPr>
            <p:spPr bwMode="auto">
              <a:xfrm>
                <a:off x="2261" y="289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Line 293"/>
              <p:cNvSpPr>
                <a:spLocks noChangeShapeType="1"/>
              </p:cNvSpPr>
              <p:nvPr/>
            </p:nvSpPr>
            <p:spPr bwMode="auto">
              <a:xfrm>
                <a:off x="2266" y="291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 name="Line 294"/>
              <p:cNvSpPr>
                <a:spLocks noChangeShapeType="1"/>
              </p:cNvSpPr>
              <p:nvPr/>
            </p:nvSpPr>
            <p:spPr bwMode="auto">
              <a:xfrm>
                <a:off x="2271" y="292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 name="Line 295"/>
              <p:cNvSpPr>
                <a:spLocks noChangeShapeType="1"/>
              </p:cNvSpPr>
              <p:nvPr/>
            </p:nvSpPr>
            <p:spPr bwMode="auto">
              <a:xfrm>
                <a:off x="2276" y="294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 name="Line 296"/>
              <p:cNvSpPr>
                <a:spLocks noChangeShapeType="1"/>
              </p:cNvSpPr>
              <p:nvPr/>
            </p:nvSpPr>
            <p:spPr bwMode="auto">
              <a:xfrm>
                <a:off x="2281" y="2963"/>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 name="Line 297"/>
              <p:cNvSpPr>
                <a:spLocks noChangeShapeType="1"/>
              </p:cNvSpPr>
              <p:nvPr/>
            </p:nvSpPr>
            <p:spPr bwMode="auto">
              <a:xfrm>
                <a:off x="2285" y="298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 name="Line 298"/>
              <p:cNvSpPr>
                <a:spLocks noChangeShapeType="1"/>
              </p:cNvSpPr>
              <p:nvPr/>
            </p:nvSpPr>
            <p:spPr bwMode="auto">
              <a:xfrm>
                <a:off x="2291" y="2998"/>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 name="Line 299"/>
              <p:cNvSpPr>
                <a:spLocks noChangeShapeType="1"/>
              </p:cNvSpPr>
              <p:nvPr/>
            </p:nvSpPr>
            <p:spPr bwMode="auto">
              <a:xfrm>
                <a:off x="2296" y="3016"/>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 name="Line 300"/>
              <p:cNvSpPr>
                <a:spLocks noChangeShapeType="1"/>
              </p:cNvSpPr>
              <p:nvPr/>
            </p:nvSpPr>
            <p:spPr bwMode="auto">
              <a:xfrm>
                <a:off x="2301" y="303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 name="Line 301"/>
              <p:cNvSpPr>
                <a:spLocks noChangeShapeType="1"/>
              </p:cNvSpPr>
              <p:nvPr/>
            </p:nvSpPr>
            <p:spPr bwMode="auto">
              <a:xfrm>
                <a:off x="2307" y="3050"/>
                <a:ext cx="1" cy="4"/>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 name="Line 302"/>
              <p:cNvSpPr>
                <a:spLocks noChangeShapeType="1"/>
              </p:cNvSpPr>
              <p:nvPr/>
            </p:nvSpPr>
            <p:spPr bwMode="auto">
              <a:xfrm>
                <a:off x="2311" y="306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4" name="Line 303"/>
              <p:cNvSpPr>
                <a:spLocks noChangeShapeType="1"/>
              </p:cNvSpPr>
              <p:nvPr/>
            </p:nvSpPr>
            <p:spPr bwMode="auto">
              <a:xfrm>
                <a:off x="2317" y="308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5" name="Line 304"/>
              <p:cNvSpPr>
                <a:spLocks noChangeShapeType="1"/>
              </p:cNvSpPr>
              <p:nvPr/>
            </p:nvSpPr>
            <p:spPr bwMode="auto">
              <a:xfrm>
                <a:off x="2322" y="310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 name="Line 305"/>
              <p:cNvSpPr>
                <a:spLocks noChangeShapeType="1"/>
              </p:cNvSpPr>
              <p:nvPr/>
            </p:nvSpPr>
            <p:spPr bwMode="auto">
              <a:xfrm>
                <a:off x="2328" y="312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 name="Line 306"/>
              <p:cNvSpPr>
                <a:spLocks noChangeShapeType="1"/>
              </p:cNvSpPr>
              <p:nvPr/>
            </p:nvSpPr>
            <p:spPr bwMode="auto">
              <a:xfrm>
                <a:off x="2334" y="313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 name="Line 307"/>
              <p:cNvSpPr>
                <a:spLocks noChangeShapeType="1"/>
              </p:cNvSpPr>
              <p:nvPr/>
            </p:nvSpPr>
            <p:spPr bwMode="auto">
              <a:xfrm>
                <a:off x="2340" y="315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 name="Line 308"/>
              <p:cNvSpPr>
                <a:spLocks noChangeShapeType="1"/>
              </p:cNvSpPr>
              <p:nvPr/>
            </p:nvSpPr>
            <p:spPr bwMode="auto">
              <a:xfrm>
                <a:off x="2346" y="317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 name="Line 309"/>
              <p:cNvSpPr>
                <a:spLocks noChangeShapeType="1"/>
              </p:cNvSpPr>
              <p:nvPr/>
            </p:nvSpPr>
            <p:spPr bwMode="auto">
              <a:xfrm>
                <a:off x="2352" y="319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 name="Line 310"/>
              <p:cNvSpPr>
                <a:spLocks noChangeShapeType="1"/>
              </p:cNvSpPr>
              <p:nvPr/>
            </p:nvSpPr>
            <p:spPr bwMode="auto">
              <a:xfrm>
                <a:off x="2359" y="320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 name="Line 311"/>
              <p:cNvSpPr>
                <a:spLocks noChangeShapeType="1"/>
              </p:cNvSpPr>
              <p:nvPr/>
            </p:nvSpPr>
            <p:spPr bwMode="auto">
              <a:xfrm>
                <a:off x="2366" y="322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 name="Line 312"/>
              <p:cNvSpPr>
                <a:spLocks noChangeShapeType="1"/>
              </p:cNvSpPr>
              <p:nvPr/>
            </p:nvSpPr>
            <p:spPr bwMode="auto">
              <a:xfrm>
                <a:off x="2371" y="3243"/>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 name="Line 313"/>
              <p:cNvSpPr>
                <a:spLocks noChangeShapeType="1"/>
              </p:cNvSpPr>
              <p:nvPr/>
            </p:nvSpPr>
            <p:spPr bwMode="auto">
              <a:xfrm>
                <a:off x="2379" y="326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 name="Line 314"/>
              <p:cNvSpPr>
                <a:spLocks noChangeShapeType="1"/>
              </p:cNvSpPr>
              <p:nvPr/>
            </p:nvSpPr>
            <p:spPr bwMode="auto">
              <a:xfrm>
                <a:off x="2387" y="327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 name="Line 315"/>
              <p:cNvSpPr>
                <a:spLocks noChangeShapeType="1"/>
              </p:cNvSpPr>
              <p:nvPr/>
            </p:nvSpPr>
            <p:spPr bwMode="auto">
              <a:xfrm>
                <a:off x="2395" y="329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 name="Line 316"/>
              <p:cNvSpPr>
                <a:spLocks noChangeShapeType="1"/>
              </p:cNvSpPr>
              <p:nvPr/>
            </p:nvSpPr>
            <p:spPr bwMode="auto">
              <a:xfrm>
                <a:off x="2401" y="3312"/>
                <a:ext cx="2" cy="4"/>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 name="Line 317"/>
              <p:cNvSpPr>
                <a:spLocks noChangeShapeType="1"/>
              </p:cNvSpPr>
              <p:nvPr/>
            </p:nvSpPr>
            <p:spPr bwMode="auto">
              <a:xfrm>
                <a:off x="2409" y="3330"/>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 name="Line 318"/>
              <p:cNvSpPr>
                <a:spLocks noChangeShapeType="1"/>
              </p:cNvSpPr>
              <p:nvPr/>
            </p:nvSpPr>
            <p:spPr bwMode="auto">
              <a:xfrm>
                <a:off x="2418" y="3347"/>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 name="Line 319"/>
              <p:cNvSpPr>
                <a:spLocks noChangeShapeType="1"/>
              </p:cNvSpPr>
              <p:nvPr/>
            </p:nvSpPr>
            <p:spPr bwMode="auto">
              <a:xfrm>
                <a:off x="2428" y="3365"/>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 name="Line 320"/>
              <p:cNvSpPr>
                <a:spLocks noChangeShapeType="1"/>
              </p:cNvSpPr>
              <p:nvPr/>
            </p:nvSpPr>
            <p:spPr bwMode="auto">
              <a:xfrm>
                <a:off x="2437" y="3382"/>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 name="Line 321"/>
              <p:cNvSpPr>
                <a:spLocks noChangeShapeType="1"/>
              </p:cNvSpPr>
              <p:nvPr/>
            </p:nvSpPr>
            <p:spPr bwMode="auto">
              <a:xfrm>
                <a:off x="2447" y="3400"/>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 name="Line 322"/>
              <p:cNvSpPr>
                <a:spLocks noChangeShapeType="1"/>
              </p:cNvSpPr>
              <p:nvPr/>
            </p:nvSpPr>
            <p:spPr bwMode="auto">
              <a:xfrm>
                <a:off x="2458" y="3417"/>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4" name="Line 323"/>
              <p:cNvSpPr>
                <a:spLocks noChangeShapeType="1"/>
              </p:cNvSpPr>
              <p:nvPr/>
            </p:nvSpPr>
            <p:spPr bwMode="auto">
              <a:xfrm>
                <a:off x="2470" y="3435"/>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5" name="Line 324"/>
              <p:cNvSpPr>
                <a:spLocks noChangeShapeType="1"/>
              </p:cNvSpPr>
              <p:nvPr/>
            </p:nvSpPr>
            <p:spPr bwMode="auto">
              <a:xfrm>
                <a:off x="2482" y="3452"/>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6" name="Line 325"/>
              <p:cNvSpPr>
                <a:spLocks noChangeShapeType="1"/>
              </p:cNvSpPr>
              <p:nvPr/>
            </p:nvSpPr>
            <p:spPr bwMode="auto">
              <a:xfrm>
                <a:off x="2494" y="3470"/>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7" name="Line 326"/>
              <p:cNvSpPr>
                <a:spLocks noChangeShapeType="1"/>
              </p:cNvSpPr>
              <p:nvPr/>
            </p:nvSpPr>
            <p:spPr bwMode="auto">
              <a:xfrm>
                <a:off x="2510" y="3487"/>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8" name="Line 327"/>
              <p:cNvSpPr>
                <a:spLocks noChangeShapeType="1"/>
              </p:cNvSpPr>
              <p:nvPr/>
            </p:nvSpPr>
            <p:spPr bwMode="auto">
              <a:xfrm>
                <a:off x="2526" y="3505"/>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9" name="Line 328"/>
              <p:cNvSpPr>
                <a:spLocks noChangeShapeType="1"/>
              </p:cNvSpPr>
              <p:nvPr/>
            </p:nvSpPr>
            <p:spPr bwMode="auto">
              <a:xfrm>
                <a:off x="2546" y="3522"/>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0" name="Line 329"/>
              <p:cNvSpPr>
                <a:spLocks noChangeShapeType="1"/>
              </p:cNvSpPr>
              <p:nvPr/>
            </p:nvSpPr>
            <p:spPr bwMode="auto">
              <a:xfrm>
                <a:off x="2566" y="3540"/>
                <a:ext cx="4"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1" name="Line 330"/>
              <p:cNvSpPr>
                <a:spLocks noChangeShapeType="1"/>
              </p:cNvSpPr>
              <p:nvPr/>
            </p:nvSpPr>
            <p:spPr bwMode="auto">
              <a:xfrm>
                <a:off x="2588" y="3553"/>
                <a:ext cx="4" cy="2"/>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2" name="Line 331"/>
              <p:cNvSpPr>
                <a:spLocks noChangeShapeType="1"/>
              </p:cNvSpPr>
              <p:nvPr/>
            </p:nvSpPr>
            <p:spPr bwMode="auto">
              <a:xfrm>
                <a:off x="2610" y="3567"/>
                <a:ext cx="4" cy="1"/>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3" name="Line 332"/>
              <p:cNvSpPr>
                <a:spLocks noChangeShapeType="1"/>
              </p:cNvSpPr>
              <p:nvPr/>
            </p:nvSpPr>
            <p:spPr bwMode="auto">
              <a:xfrm>
                <a:off x="2633" y="3576"/>
                <a:ext cx="4" cy="2"/>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4" name="Line 333"/>
              <p:cNvSpPr>
                <a:spLocks noChangeShapeType="1"/>
              </p:cNvSpPr>
              <p:nvPr/>
            </p:nvSpPr>
            <p:spPr bwMode="auto">
              <a:xfrm>
                <a:off x="2655" y="3585"/>
                <a:ext cx="4" cy="2"/>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 name="Line 334"/>
              <p:cNvSpPr>
                <a:spLocks noChangeShapeType="1"/>
              </p:cNvSpPr>
              <p:nvPr/>
            </p:nvSpPr>
            <p:spPr bwMode="auto">
              <a:xfrm>
                <a:off x="2677" y="3593"/>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 name="Line 335"/>
              <p:cNvSpPr>
                <a:spLocks noChangeShapeType="1"/>
              </p:cNvSpPr>
              <p:nvPr/>
            </p:nvSpPr>
            <p:spPr bwMode="auto">
              <a:xfrm>
                <a:off x="2699" y="3598"/>
                <a:ext cx="4" cy="1"/>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7" name="Line 336"/>
              <p:cNvSpPr>
                <a:spLocks noChangeShapeType="1"/>
              </p:cNvSpPr>
              <p:nvPr/>
            </p:nvSpPr>
            <p:spPr bwMode="auto">
              <a:xfrm>
                <a:off x="2722" y="3603"/>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8" name="Line 337"/>
              <p:cNvSpPr>
                <a:spLocks noChangeShapeType="1"/>
              </p:cNvSpPr>
              <p:nvPr/>
            </p:nvSpPr>
            <p:spPr bwMode="auto">
              <a:xfrm>
                <a:off x="2744" y="3606"/>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9" name="Line 338"/>
              <p:cNvSpPr>
                <a:spLocks noChangeShapeType="1"/>
              </p:cNvSpPr>
              <p:nvPr/>
            </p:nvSpPr>
            <p:spPr bwMode="auto">
              <a:xfrm>
                <a:off x="2766" y="3609"/>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0" name="Line 339"/>
              <p:cNvSpPr>
                <a:spLocks noChangeShapeType="1"/>
              </p:cNvSpPr>
              <p:nvPr/>
            </p:nvSpPr>
            <p:spPr bwMode="auto">
              <a:xfrm>
                <a:off x="2788" y="3611"/>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1" name="Line 340"/>
              <p:cNvSpPr>
                <a:spLocks noChangeShapeType="1"/>
              </p:cNvSpPr>
              <p:nvPr/>
            </p:nvSpPr>
            <p:spPr bwMode="auto">
              <a:xfrm>
                <a:off x="2811" y="3612"/>
                <a:ext cx="4" cy="1"/>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2" name="Line 341"/>
              <p:cNvSpPr>
                <a:spLocks noChangeShapeType="1"/>
              </p:cNvSpPr>
              <p:nvPr/>
            </p:nvSpPr>
            <p:spPr bwMode="auto">
              <a:xfrm>
                <a:off x="2833" y="3614"/>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3" name="Line 342"/>
              <p:cNvSpPr>
                <a:spLocks noChangeShapeType="1"/>
              </p:cNvSpPr>
              <p:nvPr/>
            </p:nvSpPr>
            <p:spPr bwMode="auto">
              <a:xfrm>
                <a:off x="2855" y="3615"/>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4" name="Line 343"/>
              <p:cNvSpPr>
                <a:spLocks noChangeShapeType="1"/>
              </p:cNvSpPr>
              <p:nvPr/>
            </p:nvSpPr>
            <p:spPr bwMode="auto">
              <a:xfrm>
                <a:off x="2877" y="3616"/>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 name="Line 344"/>
              <p:cNvSpPr>
                <a:spLocks noChangeShapeType="1"/>
              </p:cNvSpPr>
              <p:nvPr/>
            </p:nvSpPr>
            <p:spPr bwMode="auto">
              <a:xfrm>
                <a:off x="2900" y="3616"/>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 name="Line 345"/>
              <p:cNvSpPr>
                <a:spLocks noChangeShapeType="1"/>
              </p:cNvSpPr>
              <p:nvPr/>
            </p:nvSpPr>
            <p:spPr bwMode="auto">
              <a:xfrm>
                <a:off x="2922" y="3617"/>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 name="Line 346"/>
              <p:cNvSpPr>
                <a:spLocks noChangeShapeType="1"/>
              </p:cNvSpPr>
              <p:nvPr/>
            </p:nvSpPr>
            <p:spPr bwMode="auto">
              <a:xfrm>
                <a:off x="2944" y="3617"/>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 name="Line 347"/>
              <p:cNvSpPr>
                <a:spLocks noChangeShapeType="1"/>
              </p:cNvSpPr>
              <p:nvPr/>
            </p:nvSpPr>
            <p:spPr bwMode="auto">
              <a:xfrm>
                <a:off x="2967" y="3617"/>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 name="Line 348"/>
              <p:cNvSpPr>
                <a:spLocks noChangeShapeType="1"/>
              </p:cNvSpPr>
              <p:nvPr/>
            </p:nvSpPr>
            <p:spPr bwMode="auto">
              <a:xfrm>
                <a:off x="298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 name="Line 349"/>
              <p:cNvSpPr>
                <a:spLocks noChangeShapeType="1"/>
              </p:cNvSpPr>
              <p:nvPr/>
            </p:nvSpPr>
            <p:spPr bwMode="auto">
              <a:xfrm>
                <a:off x="301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 name="Line 350"/>
              <p:cNvSpPr>
                <a:spLocks noChangeShapeType="1"/>
              </p:cNvSpPr>
              <p:nvPr/>
            </p:nvSpPr>
            <p:spPr bwMode="auto">
              <a:xfrm>
                <a:off x="303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 name="Line 351"/>
              <p:cNvSpPr>
                <a:spLocks noChangeShapeType="1"/>
              </p:cNvSpPr>
              <p:nvPr/>
            </p:nvSpPr>
            <p:spPr bwMode="auto">
              <a:xfrm>
                <a:off x="3056"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 name="Line 352"/>
              <p:cNvSpPr>
                <a:spLocks noChangeShapeType="1"/>
              </p:cNvSpPr>
              <p:nvPr/>
            </p:nvSpPr>
            <p:spPr bwMode="auto">
              <a:xfrm>
                <a:off x="307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 name="Line 353"/>
              <p:cNvSpPr>
                <a:spLocks noChangeShapeType="1"/>
              </p:cNvSpPr>
              <p:nvPr/>
            </p:nvSpPr>
            <p:spPr bwMode="auto">
              <a:xfrm>
                <a:off x="310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 name="Line 354"/>
              <p:cNvSpPr>
                <a:spLocks noChangeShapeType="1"/>
              </p:cNvSpPr>
              <p:nvPr/>
            </p:nvSpPr>
            <p:spPr bwMode="auto">
              <a:xfrm>
                <a:off x="312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 name="Line 355"/>
              <p:cNvSpPr>
                <a:spLocks noChangeShapeType="1"/>
              </p:cNvSpPr>
              <p:nvPr/>
            </p:nvSpPr>
            <p:spPr bwMode="auto">
              <a:xfrm>
                <a:off x="3145"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 name="Line 356"/>
              <p:cNvSpPr>
                <a:spLocks noChangeShapeType="1"/>
              </p:cNvSpPr>
              <p:nvPr/>
            </p:nvSpPr>
            <p:spPr bwMode="auto">
              <a:xfrm>
                <a:off x="316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 name="Line 357"/>
              <p:cNvSpPr>
                <a:spLocks noChangeShapeType="1"/>
              </p:cNvSpPr>
              <p:nvPr/>
            </p:nvSpPr>
            <p:spPr bwMode="auto">
              <a:xfrm>
                <a:off x="318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 name="Line 358"/>
              <p:cNvSpPr>
                <a:spLocks noChangeShapeType="1"/>
              </p:cNvSpPr>
              <p:nvPr/>
            </p:nvSpPr>
            <p:spPr bwMode="auto">
              <a:xfrm>
                <a:off x="321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0" name="Line 359"/>
              <p:cNvSpPr>
                <a:spLocks noChangeShapeType="1"/>
              </p:cNvSpPr>
              <p:nvPr/>
            </p:nvSpPr>
            <p:spPr bwMode="auto">
              <a:xfrm>
                <a:off x="3234"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 name="Line 360"/>
              <p:cNvSpPr>
                <a:spLocks noChangeShapeType="1"/>
              </p:cNvSpPr>
              <p:nvPr/>
            </p:nvSpPr>
            <p:spPr bwMode="auto">
              <a:xfrm>
                <a:off x="325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 name="Line 361"/>
              <p:cNvSpPr>
                <a:spLocks noChangeShapeType="1"/>
              </p:cNvSpPr>
              <p:nvPr/>
            </p:nvSpPr>
            <p:spPr bwMode="auto">
              <a:xfrm>
                <a:off x="327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 name="Line 362"/>
              <p:cNvSpPr>
                <a:spLocks noChangeShapeType="1"/>
              </p:cNvSpPr>
              <p:nvPr/>
            </p:nvSpPr>
            <p:spPr bwMode="auto">
              <a:xfrm>
                <a:off x="330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 name="Line 363"/>
              <p:cNvSpPr>
                <a:spLocks noChangeShapeType="1"/>
              </p:cNvSpPr>
              <p:nvPr/>
            </p:nvSpPr>
            <p:spPr bwMode="auto">
              <a:xfrm>
                <a:off x="3323"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 name="Line 364"/>
              <p:cNvSpPr>
                <a:spLocks noChangeShapeType="1"/>
              </p:cNvSpPr>
              <p:nvPr/>
            </p:nvSpPr>
            <p:spPr bwMode="auto">
              <a:xfrm>
                <a:off x="334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 name="Line 365"/>
              <p:cNvSpPr>
                <a:spLocks noChangeShapeType="1"/>
              </p:cNvSpPr>
              <p:nvPr/>
            </p:nvSpPr>
            <p:spPr bwMode="auto">
              <a:xfrm>
                <a:off x="336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 name="Line 366"/>
              <p:cNvSpPr>
                <a:spLocks noChangeShapeType="1"/>
              </p:cNvSpPr>
              <p:nvPr/>
            </p:nvSpPr>
            <p:spPr bwMode="auto">
              <a:xfrm>
                <a:off x="338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 name="Line 367"/>
              <p:cNvSpPr>
                <a:spLocks noChangeShapeType="1"/>
              </p:cNvSpPr>
              <p:nvPr/>
            </p:nvSpPr>
            <p:spPr bwMode="auto">
              <a:xfrm>
                <a:off x="3412"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 name="Line 368"/>
              <p:cNvSpPr>
                <a:spLocks noChangeShapeType="1"/>
              </p:cNvSpPr>
              <p:nvPr/>
            </p:nvSpPr>
            <p:spPr bwMode="auto">
              <a:xfrm>
                <a:off x="3434"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 name="Line 369"/>
              <p:cNvSpPr>
                <a:spLocks noChangeShapeType="1"/>
              </p:cNvSpPr>
              <p:nvPr/>
            </p:nvSpPr>
            <p:spPr bwMode="auto">
              <a:xfrm>
                <a:off x="345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 name="Line 370"/>
              <p:cNvSpPr>
                <a:spLocks noChangeShapeType="1"/>
              </p:cNvSpPr>
              <p:nvPr/>
            </p:nvSpPr>
            <p:spPr bwMode="auto">
              <a:xfrm>
                <a:off x="347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 name="Line 371"/>
              <p:cNvSpPr>
                <a:spLocks noChangeShapeType="1"/>
              </p:cNvSpPr>
              <p:nvPr/>
            </p:nvSpPr>
            <p:spPr bwMode="auto">
              <a:xfrm>
                <a:off x="3501"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 name="Line 372"/>
              <p:cNvSpPr>
                <a:spLocks noChangeShapeType="1"/>
              </p:cNvSpPr>
              <p:nvPr/>
            </p:nvSpPr>
            <p:spPr bwMode="auto">
              <a:xfrm>
                <a:off x="352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 name="Line 373"/>
              <p:cNvSpPr>
                <a:spLocks noChangeShapeType="1"/>
              </p:cNvSpPr>
              <p:nvPr/>
            </p:nvSpPr>
            <p:spPr bwMode="auto">
              <a:xfrm>
                <a:off x="354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 name="Line 374"/>
              <p:cNvSpPr>
                <a:spLocks noChangeShapeType="1"/>
              </p:cNvSpPr>
              <p:nvPr/>
            </p:nvSpPr>
            <p:spPr bwMode="auto">
              <a:xfrm>
                <a:off x="356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 name="Line 375"/>
              <p:cNvSpPr>
                <a:spLocks noChangeShapeType="1"/>
              </p:cNvSpPr>
              <p:nvPr/>
            </p:nvSpPr>
            <p:spPr bwMode="auto">
              <a:xfrm>
                <a:off x="3590"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 name="Line 376"/>
              <p:cNvSpPr>
                <a:spLocks noChangeShapeType="1"/>
              </p:cNvSpPr>
              <p:nvPr/>
            </p:nvSpPr>
            <p:spPr bwMode="auto">
              <a:xfrm>
                <a:off x="361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 name="Line 377"/>
              <p:cNvSpPr>
                <a:spLocks noChangeShapeType="1"/>
              </p:cNvSpPr>
              <p:nvPr/>
            </p:nvSpPr>
            <p:spPr bwMode="auto">
              <a:xfrm>
                <a:off x="3634"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 name="Line 378"/>
              <p:cNvSpPr>
                <a:spLocks noChangeShapeType="1"/>
              </p:cNvSpPr>
              <p:nvPr/>
            </p:nvSpPr>
            <p:spPr bwMode="auto">
              <a:xfrm>
                <a:off x="365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 name="Line 379"/>
              <p:cNvSpPr>
                <a:spLocks noChangeShapeType="1"/>
              </p:cNvSpPr>
              <p:nvPr/>
            </p:nvSpPr>
            <p:spPr bwMode="auto">
              <a:xfrm>
                <a:off x="3679"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 name="Line 380"/>
              <p:cNvSpPr>
                <a:spLocks noChangeShapeType="1"/>
              </p:cNvSpPr>
              <p:nvPr/>
            </p:nvSpPr>
            <p:spPr bwMode="auto">
              <a:xfrm>
                <a:off x="370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 name="Line 381"/>
              <p:cNvSpPr>
                <a:spLocks noChangeShapeType="1"/>
              </p:cNvSpPr>
              <p:nvPr/>
            </p:nvSpPr>
            <p:spPr bwMode="auto">
              <a:xfrm>
                <a:off x="372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 name="Line 382"/>
              <p:cNvSpPr>
                <a:spLocks noChangeShapeType="1"/>
              </p:cNvSpPr>
              <p:nvPr/>
            </p:nvSpPr>
            <p:spPr bwMode="auto">
              <a:xfrm>
                <a:off x="374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 name="Line 383"/>
              <p:cNvSpPr>
                <a:spLocks noChangeShapeType="1"/>
              </p:cNvSpPr>
              <p:nvPr/>
            </p:nvSpPr>
            <p:spPr bwMode="auto">
              <a:xfrm>
                <a:off x="376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 name="Line 384"/>
              <p:cNvSpPr>
                <a:spLocks noChangeShapeType="1"/>
              </p:cNvSpPr>
              <p:nvPr/>
            </p:nvSpPr>
            <p:spPr bwMode="auto">
              <a:xfrm>
                <a:off x="379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 name="Line 385"/>
              <p:cNvSpPr>
                <a:spLocks noChangeShapeType="1"/>
              </p:cNvSpPr>
              <p:nvPr/>
            </p:nvSpPr>
            <p:spPr bwMode="auto">
              <a:xfrm>
                <a:off x="381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 name="Line 386"/>
              <p:cNvSpPr>
                <a:spLocks noChangeShapeType="1"/>
              </p:cNvSpPr>
              <p:nvPr/>
            </p:nvSpPr>
            <p:spPr bwMode="auto">
              <a:xfrm>
                <a:off x="3834"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 name="Line 387"/>
              <p:cNvSpPr>
                <a:spLocks noChangeShapeType="1"/>
              </p:cNvSpPr>
              <p:nvPr/>
            </p:nvSpPr>
            <p:spPr bwMode="auto">
              <a:xfrm>
                <a:off x="385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 name="Line 388"/>
              <p:cNvSpPr>
                <a:spLocks noChangeShapeType="1"/>
              </p:cNvSpPr>
              <p:nvPr/>
            </p:nvSpPr>
            <p:spPr bwMode="auto">
              <a:xfrm>
                <a:off x="387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 name="Line 389"/>
              <p:cNvSpPr>
                <a:spLocks noChangeShapeType="1"/>
              </p:cNvSpPr>
              <p:nvPr/>
            </p:nvSpPr>
            <p:spPr bwMode="auto">
              <a:xfrm>
                <a:off x="390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 name="Line 390"/>
              <p:cNvSpPr>
                <a:spLocks noChangeShapeType="1"/>
              </p:cNvSpPr>
              <p:nvPr/>
            </p:nvSpPr>
            <p:spPr bwMode="auto">
              <a:xfrm>
                <a:off x="392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 name="Line 391"/>
              <p:cNvSpPr>
                <a:spLocks noChangeShapeType="1"/>
              </p:cNvSpPr>
              <p:nvPr/>
            </p:nvSpPr>
            <p:spPr bwMode="auto">
              <a:xfrm>
                <a:off x="394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 name="Line 392"/>
              <p:cNvSpPr>
                <a:spLocks noChangeShapeType="1"/>
              </p:cNvSpPr>
              <p:nvPr/>
            </p:nvSpPr>
            <p:spPr bwMode="auto">
              <a:xfrm>
                <a:off x="396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 name="Line 393"/>
              <p:cNvSpPr>
                <a:spLocks noChangeShapeType="1"/>
              </p:cNvSpPr>
              <p:nvPr/>
            </p:nvSpPr>
            <p:spPr bwMode="auto">
              <a:xfrm>
                <a:off x="399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 name="Line 394"/>
              <p:cNvSpPr>
                <a:spLocks noChangeShapeType="1"/>
              </p:cNvSpPr>
              <p:nvPr/>
            </p:nvSpPr>
            <p:spPr bwMode="auto">
              <a:xfrm>
                <a:off x="401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 name="Line 395"/>
              <p:cNvSpPr>
                <a:spLocks noChangeShapeType="1"/>
              </p:cNvSpPr>
              <p:nvPr/>
            </p:nvSpPr>
            <p:spPr bwMode="auto">
              <a:xfrm>
                <a:off x="403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 name="Line 396"/>
              <p:cNvSpPr>
                <a:spLocks noChangeShapeType="1"/>
              </p:cNvSpPr>
              <p:nvPr/>
            </p:nvSpPr>
            <p:spPr bwMode="auto">
              <a:xfrm>
                <a:off x="405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 name="Line 397"/>
              <p:cNvSpPr>
                <a:spLocks noChangeShapeType="1"/>
              </p:cNvSpPr>
              <p:nvPr/>
            </p:nvSpPr>
            <p:spPr bwMode="auto">
              <a:xfrm>
                <a:off x="407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 name="Line 398"/>
              <p:cNvSpPr>
                <a:spLocks noChangeShapeType="1"/>
              </p:cNvSpPr>
              <p:nvPr/>
            </p:nvSpPr>
            <p:spPr bwMode="auto">
              <a:xfrm>
                <a:off x="410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 name="Line 399"/>
              <p:cNvSpPr>
                <a:spLocks noChangeShapeType="1"/>
              </p:cNvSpPr>
              <p:nvPr/>
            </p:nvSpPr>
            <p:spPr bwMode="auto">
              <a:xfrm>
                <a:off x="4124"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 name="Line 400"/>
              <p:cNvSpPr>
                <a:spLocks noChangeShapeType="1"/>
              </p:cNvSpPr>
              <p:nvPr/>
            </p:nvSpPr>
            <p:spPr bwMode="auto">
              <a:xfrm>
                <a:off x="414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 name="Line 401"/>
              <p:cNvSpPr>
                <a:spLocks noChangeShapeType="1"/>
              </p:cNvSpPr>
              <p:nvPr/>
            </p:nvSpPr>
            <p:spPr bwMode="auto">
              <a:xfrm>
                <a:off x="416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 name="Line 402"/>
              <p:cNvSpPr>
                <a:spLocks noChangeShapeType="1"/>
              </p:cNvSpPr>
              <p:nvPr/>
            </p:nvSpPr>
            <p:spPr bwMode="auto">
              <a:xfrm>
                <a:off x="419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 name="Line 403"/>
              <p:cNvSpPr>
                <a:spLocks noChangeShapeType="1"/>
              </p:cNvSpPr>
              <p:nvPr/>
            </p:nvSpPr>
            <p:spPr bwMode="auto">
              <a:xfrm>
                <a:off x="421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 name="Line 404"/>
              <p:cNvSpPr>
                <a:spLocks noChangeShapeType="1"/>
              </p:cNvSpPr>
              <p:nvPr/>
            </p:nvSpPr>
            <p:spPr bwMode="auto">
              <a:xfrm>
                <a:off x="423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 name="Line 405"/>
              <p:cNvSpPr>
                <a:spLocks noChangeShapeType="1"/>
              </p:cNvSpPr>
              <p:nvPr/>
            </p:nvSpPr>
            <p:spPr bwMode="auto">
              <a:xfrm>
                <a:off x="425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 name="Line 406"/>
              <p:cNvSpPr>
                <a:spLocks noChangeShapeType="1"/>
              </p:cNvSpPr>
              <p:nvPr/>
            </p:nvSpPr>
            <p:spPr bwMode="auto">
              <a:xfrm>
                <a:off x="427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 name="Line 407"/>
              <p:cNvSpPr>
                <a:spLocks noChangeShapeType="1"/>
              </p:cNvSpPr>
              <p:nvPr/>
            </p:nvSpPr>
            <p:spPr bwMode="auto">
              <a:xfrm>
                <a:off x="430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6" name="Line 409"/>
            <p:cNvSpPr>
              <a:spLocks noChangeShapeType="1"/>
            </p:cNvSpPr>
            <p:nvPr/>
          </p:nvSpPr>
          <p:spPr bwMode="auto">
            <a:xfrm>
              <a:off x="65362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Line 410"/>
            <p:cNvSpPr>
              <a:spLocks noChangeShapeType="1"/>
            </p:cNvSpPr>
            <p:nvPr/>
          </p:nvSpPr>
          <p:spPr bwMode="auto">
            <a:xfrm>
              <a:off x="65711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Line 411"/>
            <p:cNvSpPr>
              <a:spLocks noChangeShapeType="1"/>
            </p:cNvSpPr>
            <p:nvPr/>
          </p:nvSpPr>
          <p:spPr bwMode="auto">
            <a:xfrm>
              <a:off x="66060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Line 412"/>
            <p:cNvSpPr>
              <a:spLocks noChangeShapeType="1"/>
            </p:cNvSpPr>
            <p:nvPr/>
          </p:nvSpPr>
          <p:spPr bwMode="auto">
            <a:xfrm>
              <a:off x="66425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Line 413"/>
            <p:cNvSpPr>
              <a:spLocks noChangeShapeType="1"/>
            </p:cNvSpPr>
            <p:nvPr/>
          </p:nvSpPr>
          <p:spPr bwMode="auto">
            <a:xfrm>
              <a:off x="667750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Line 414"/>
            <p:cNvSpPr>
              <a:spLocks noChangeShapeType="1"/>
            </p:cNvSpPr>
            <p:nvPr/>
          </p:nvSpPr>
          <p:spPr bwMode="auto">
            <a:xfrm>
              <a:off x="67124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 name="Line 415"/>
            <p:cNvSpPr>
              <a:spLocks noChangeShapeType="1"/>
            </p:cNvSpPr>
            <p:nvPr/>
          </p:nvSpPr>
          <p:spPr bwMode="auto">
            <a:xfrm>
              <a:off x="6748941"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Line 416"/>
            <p:cNvSpPr>
              <a:spLocks noChangeShapeType="1"/>
            </p:cNvSpPr>
            <p:nvPr/>
          </p:nvSpPr>
          <p:spPr bwMode="auto">
            <a:xfrm>
              <a:off x="67838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Line 417"/>
            <p:cNvSpPr>
              <a:spLocks noChangeShapeType="1"/>
            </p:cNvSpPr>
            <p:nvPr/>
          </p:nvSpPr>
          <p:spPr bwMode="auto">
            <a:xfrm>
              <a:off x="681879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Line 418"/>
            <p:cNvSpPr>
              <a:spLocks noChangeShapeType="1"/>
            </p:cNvSpPr>
            <p:nvPr/>
          </p:nvSpPr>
          <p:spPr bwMode="auto">
            <a:xfrm>
              <a:off x="68537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Line 419"/>
            <p:cNvSpPr>
              <a:spLocks noChangeShapeType="1"/>
            </p:cNvSpPr>
            <p:nvPr/>
          </p:nvSpPr>
          <p:spPr bwMode="auto">
            <a:xfrm>
              <a:off x="6890228"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Line 420"/>
            <p:cNvSpPr>
              <a:spLocks noChangeShapeType="1"/>
            </p:cNvSpPr>
            <p:nvPr/>
          </p:nvSpPr>
          <p:spPr bwMode="auto">
            <a:xfrm>
              <a:off x="69251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 name="Line 421"/>
            <p:cNvSpPr>
              <a:spLocks noChangeShapeType="1"/>
            </p:cNvSpPr>
            <p:nvPr/>
          </p:nvSpPr>
          <p:spPr bwMode="auto">
            <a:xfrm>
              <a:off x="69600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Line 422"/>
            <p:cNvSpPr>
              <a:spLocks noChangeShapeType="1"/>
            </p:cNvSpPr>
            <p:nvPr/>
          </p:nvSpPr>
          <p:spPr bwMode="auto">
            <a:xfrm>
              <a:off x="699500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Line 423"/>
            <p:cNvSpPr>
              <a:spLocks noChangeShapeType="1"/>
            </p:cNvSpPr>
            <p:nvPr/>
          </p:nvSpPr>
          <p:spPr bwMode="auto">
            <a:xfrm>
              <a:off x="7031516"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 name="Line 424"/>
            <p:cNvSpPr>
              <a:spLocks noChangeShapeType="1"/>
            </p:cNvSpPr>
            <p:nvPr/>
          </p:nvSpPr>
          <p:spPr bwMode="auto">
            <a:xfrm>
              <a:off x="70664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 name="Line 425"/>
            <p:cNvSpPr>
              <a:spLocks noChangeShapeType="1"/>
            </p:cNvSpPr>
            <p:nvPr/>
          </p:nvSpPr>
          <p:spPr bwMode="auto">
            <a:xfrm>
              <a:off x="71013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Line 426"/>
            <p:cNvSpPr>
              <a:spLocks noChangeShapeType="1"/>
            </p:cNvSpPr>
            <p:nvPr/>
          </p:nvSpPr>
          <p:spPr bwMode="auto">
            <a:xfrm>
              <a:off x="713629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 name="Line 427"/>
            <p:cNvSpPr>
              <a:spLocks noChangeShapeType="1"/>
            </p:cNvSpPr>
            <p:nvPr/>
          </p:nvSpPr>
          <p:spPr bwMode="auto">
            <a:xfrm>
              <a:off x="7172803"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Line 428"/>
            <p:cNvSpPr>
              <a:spLocks noChangeShapeType="1"/>
            </p:cNvSpPr>
            <p:nvPr/>
          </p:nvSpPr>
          <p:spPr bwMode="auto">
            <a:xfrm>
              <a:off x="72077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Line 429"/>
            <p:cNvSpPr>
              <a:spLocks noChangeShapeType="1"/>
            </p:cNvSpPr>
            <p:nvPr/>
          </p:nvSpPr>
          <p:spPr bwMode="auto">
            <a:xfrm>
              <a:off x="72426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Line 430"/>
            <p:cNvSpPr>
              <a:spLocks noChangeShapeType="1"/>
            </p:cNvSpPr>
            <p:nvPr/>
          </p:nvSpPr>
          <p:spPr bwMode="auto">
            <a:xfrm>
              <a:off x="72775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Line 431"/>
            <p:cNvSpPr>
              <a:spLocks noChangeShapeType="1"/>
            </p:cNvSpPr>
            <p:nvPr/>
          </p:nvSpPr>
          <p:spPr bwMode="auto">
            <a:xfrm>
              <a:off x="7314091"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Line 432"/>
            <p:cNvSpPr>
              <a:spLocks noChangeShapeType="1"/>
            </p:cNvSpPr>
            <p:nvPr/>
          </p:nvSpPr>
          <p:spPr bwMode="auto">
            <a:xfrm>
              <a:off x="73490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Line 433"/>
            <p:cNvSpPr>
              <a:spLocks noChangeShapeType="1"/>
            </p:cNvSpPr>
            <p:nvPr/>
          </p:nvSpPr>
          <p:spPr bwMode="auto">
            <a:xfrm>
              <a:off x="73839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Line 434"/>
            <p:cNvSpPr>
              <a:spLocks noChangeShapeType="1"/>
            </p:cNvSpPr>
            <p:nvPr/>
          </p:nvSpPr>
          <p:spPr bwMode="auto">
            <a:xfrm>
              <a:off x="74188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 name="Line 435"/>
            <p:cNvSpPr>
              <a:spLocks noChangeShapeType="1"/>
            </p:cNvSpPr>
            <p:nvPr/>
          </p:nvSpPr>
          <p:spPr bwMode="auto">
            <a:xfrm>
              <a:off x="7455378"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 name="Line 436"/>
            <p:cNvSpPr>
              <a:spLocks noChangeShapeType="1"/>
            </p:cNvSpPr>
            <p:nvPr/>
          </p:nvSpPr>
          <p:spPr bwMode="auto">
            <a:xfrm>
              <a:off x="74871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 name="Line 437"/>
            <p:cNvSpPr>
              <a:spLocks noChangeShapeType="1"/>
            </p:cNvSpPr>
            <p:nvPr/>
          </p:nvSpPr>
          <p:spPr bwMode="auto">
            <a:xfrm>
              <a:off x="75220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 name="Freeform 438"/>
            <p:cNvSpPr>
              <a:spLocks/>
            </p:cNvSpPr>
            <p:nvPr/>
          </p:nvSpPr>
          <p:spPr bwMode="auto">
            <a:xfrm>
              <a:off x="1510191" y="6692977"/>
              <a:ext cx="373063" cy="0"/>
            </a:xfrm>
            <a:custGeom>
              <a:avLst/>
              <a:gdLst>
                <a:gd name="T0" fmla="*/ 0 w 471"/>
                <a:gd name="T1" fmla="*/ 80 w 471"/>
                <a:gd name="T2" fmla="*/ 157 w 471"/>
                <a:gd name="T3" fmla="*/ 236 w 471"/>
                <a:gd name="T4" fmla="*/ 314 w 471"/>
                <a:gd name="T5" fmla="*/ 393 w 471"/>
                <a:gd name="T6" fmla="*/ 471 w 471"/>
              </a:gdLst>
              <a:ahLst/>
              <a:cxnLst>
                <a:cxn ang="0">
                  <a:pos x="T0" y="0"/>
                </a:cxn>
                <a:cxn ang="0">
                  <a:pos x="T1" y="0"/>
                </a:cxn>
                <a:cxn ang="0">
                  <a:pos x="T2" y="0"/>
                </a:cxn>
                <a:cxn ang="0">
                  <a:pos x="T3" y="0"/>
                </a:cxn>
                <a:cxn ang="0">
                  <a:pos x="T4" y="0"/>
                </a:cxn>
                <a:cxn ang="0">
                  <a:pos x="T5" y="0"/>
                </a:cxn>
                <a:cxn ang="0">
                  <a:pos x="T6" y="0"/>
                </a:cxn>
              </a:cxnLst>
              <a:rect l="0" t="0" r="r" b="b"/>
              <a:pathLst>
                <a:path w="471">
                  <a:moveTo>
                    <a:pt x="0" y="0"/>
                  </a:moveTo>
                  <a:lnTo>
                    <a:pt x="80" y="0"/>
                  </a:lnTo>
                  <a:lnTo>
                    <a:pt x="157" y="0"/>
                  </a:lnTo>
                  <a:lnTo>
                    <a:pt x="236" y="0"/>
                  </a:lnTo>
                  <a:lnTo>
                    <a:pt x="314" y="0"/>
                  </a:lnTo>
                  <a:lnTo>
                    <a:pt x="393" y="0"/>
                  </a:lnTo>
                  <a:lnTo>
                    <a:pt x="471" y="0"/>
                  </a:lnTo>
                </a:path>
              </a:pathLst>
            </a:custGeom>
            <a:noFill/>
            <a:ln w="254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 name="Freeform 439"/>
            <p:cNvSpPr>
              <a:spLocks/>
            </p:cNvSpPr>
            <p:nvPr/>
          </p:nvSpPr>
          <p:spPr bwMode="auto">
            <a:xfrm>
              <a:off x="2010253" y="2535314"/>
              <a:ext cx="5602288" cy="4157663"/>
            </a:xfrm>
            <a:custGeom>
              <a:avLst/>
              <a:gdLst>
                <a:gd name="T0" fmla="*/ 78 w 7059"/>
                <a:gd name="T1" fmla="*/ 5238 h 5238"/>
                <a:gd name="T2" fmla="*/ 234 w 7059"/>
                <a:gd name="T3" fmla="*/ 5238 h 5238"/>
                <a:gd name="T4" fmla="*/ 391 w 7059"/>
                <a:gd name="T5" fmla="*/ 5238 h 5238"/>
                <a:gd name="T6" fmla="*/ 548 w 7059"/>
                <a:gd name="T7" fmla="*/ 5238 h 5238"/>
                <a:gd name="T8" fmla="*/ 705 w 7059"/>
                <a:gd name="T9" fmla="*/ 5238 h 5238"/>
                <a:gd name="T10" fmla="*/ 861 w 7059"/>
                <a:gd name="T11" fmla="*/ 5238 h 5238"/>
                <a:gd name="T12" fmla="*/ 1018 w 7059"/>
                <a:gd name="T13" fmla="*/ 5238 h 5238"/>
                <a:gd name="T14" fmla="*/ 1177 w 7059"/>
                <a:gd name="T15" fmla="*/ 5238 h 5238"/>
                <a:gd name="T16" fmla="*/ 1334 w 7059"/>
                <a:gd name="T17" fmla="*/ 5238 h 5238"/>
                <a:gd name="T18" fmla="*/ 1490 w 7059"/>
                <a:gd name="T19" fmla="*/ 5238 h 5238"/>
                <a:gd name="T20" fmla="*/ 1647 w 7059"/>
                <a:gd name="T21" fmla="*/ 5238 h 5238"/>
                <a:gd name="T22" fmla="*/ 1804 w 7059"/>
                <a:gd name="T23" fmla="*/ 5238 h 5238"/>
                <a:gd name="T24" fmla="*/ 1960 w 7059"/>
                <a:gd name="T25" fmla="*/ 5238 h 5238"/>
                <a:gd name="T26" fmla="*/ 2117 w 7059"/>
                <a:gd name="T27" fmla="*/ 5238 h 5238"/>
                <a:gd name="T28" fmla="*/ 2274 w 7059"/>
                <a:gd name="T29" fmla="*/ 5238 h 5238"/>
                <a:gd name="T30" fmla="*/ 2431 w 7059"/>
                <a:gd name="T31" fmla="*/ 5238 h 5238"/>
                <a:gd name="T32" fmla="*/ 2587 w 7059"/>
                <a:gd name="T33" fmla="*/ 5238 h 5238"/>
                <a:gd name="T34" fmla="*/ 2744 w 7059"/>
                <a:gd name="T35" fmla="*/ 5238 h 5238"/>
                <a:gd name="T36" fmla="*/ 2901 w 7059"/>
                <a:gd name="T37" fmla="*/ 5238 h 5238"/>
                <a:gd name="T38" fmla="*/ 3058 w 7059"/>
                <a:gd name="T39" fmla="*/ 5233 h 5238"/>
                <a:gd name="T40" fmla="*/ 3214 w 7059"/>
                <a:gd name="T41" fmla="*/ 5218 h 5238"/>
                <a:gd name="T42" fmla="*/ 3371 w 7059"/>
                <a:gd name="T43" fmla="*/ 5169 h 5238"/>
                <a:gd name="T44" fmla="*/ 3530 w 7059"/>
                <a:gd name="T45" fmla="*/ 5037 h 5238"/>
                <a:gd name="T46" fmla="*/ 3687 w 7059"/>
                <a:gd name="T47" fmla="*/ 4735 h 5238"/>
                <a:gd name="T48" fmla="*/ 3843 w 7059"/>
                <a:gd name="T49" fmla="*/ 4158 h 5238"/>
                <a:gd name="T50" fmla="*/ 4000 w 7059"/>
                <a:gd name="T51" fmla="*/ 3242 h 5238"/>
                <a:gd name="T52" fmla="*/ 4157 w 7059"/>
                <a:gd name="T53" fmla="*/ 2063 h 5238"/>
                <a:gd name="T54" fmla="*/ 4314 w 7059"/>
                <a:gd name="T55" fmla="*/ 895 h 5238"/>
                <a:gd name="T56" fmla="*/ 4470 w 7059"/>
                <a:gd name="T57" fmla="*/ 128 h 5238"/>
                <a:gd name="T58" fmla="*/ 4627 w 7059"/>
                <a:gd name="T59" fmla="*/ 67 h 5238"/>
                <a:gd name="T60" fmla="*/ 4784 w 7059"/>
                <a:gd name="T61" fmla="*/ 736 h 5238"/>
                <a:gd name="T62" fmla="*/ 4941 w 7059"/>
                <a:gd name="T63" fmla="*/ 1866 h 5238"/>
                <a:gd name="T64" fmla="*/ 5097 w 7059"/>
                <a:gd name="T65" fmla="*/ 3066 h 5238"/>
                <a:gd name="T66" fmla="*/ 5254 w 7059"/>
                <a:gd name="T67" fmla="*/ 4035 h 5238"/>
                <a:gd name="T68" fmla="*/ 5411 w 7059"/>
                <a:gd name="T69" fmla="*/ 4663 h 5238"/>
                <a:gd name="T70" fmla="*/ 5568 w 7059"/>
                <a:gd name="T71" fmla="*/ 5002 h 5238"/>
                <a:gd name="T72" fmla="*/ 5724 w 7059"/>
                <a:gd name="T73" fmla="*/ 5155 h 5238"/>
                <a:gd name="T74" fmla="*/ 5883 w 7059"/>
                <a:gd name="T75" fmla="*/ 5213 h 5238"/>
                <a:gd name="T76" fmla="*/ 6040 w 7059"/>
                <a:gd name="T77" fmla="*/ 5231 h 5238"/>
                <a:gd name="T78" fmla="*/ 6196 w 7059"/>
                <a:gd name="T79" fmla="*/ 5236 h 5238"/>
                <a:gd name="T80" fmla="*/ 6353 w 7059"/>
                <a:gd name="T81" fmla="*/ 5238 h 5238"/>
                <a:gd name="T82" fmla="*/ 6510 w 7059"/>
                <a:gd name="T83" fmla="*/ 5238 h 5238"/>
                <a:gd name="T84" fmla="*/ 6667 w 7059"/>
                <a:gd name="T85" fmla="*/ 5238 h 5238"/>
                <a:gd name="T86" fmla="*/ 6823 w 7059"/>
                <a:gd name="T87" fmla="*/ 5238 h 5238"/>
                <a:gd name="T88" fmla="*/ 6980 w 7059"/>
                <a:gd name="T89" fmla="*/ 5238 h 5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059" h="5238">
                  <a:moveTo>
                    <a:pt x="0" y="5238"/>
                  </a:moveTo>
                  <a:lnTo>
                    <a:pt x="78" y="5238"/>
                  </a:lnTo>
                  <a:lnTo>
                    <a:pt x="157" y="5238"/>
                  </a:lnTo>
                  <a:lnTo>
                    <a:pt x="234" y="5238"/>
                  </a:lnTo>
                  <a:lnTo>
                    <a:pt x="314" y="5238"/>
                  </a:lnTo>
                  <a:lnTo>
                    <a:pt x="391" y="5238"/>
                  </a:lnTo>
                  <a:lnTo>
                    <a:pt x="470" y="5238"/>
                  </a:lnTo>
                  <a:lnTo>
                    <a:pt x="548" y="5238"/>
                  </a:lnTo>
                  <a:lnTo>
                    <a:pt x="627" y="5238"/>
                  </a:lnTo>
                  <a:lnTo>
                    <a:pt x="705" y="5238"/>
                  </a:lnTo>
                  <a:lnTo>
                    <a:pt x="784" y="5238"/>
                  </a:lnTo>
                  <a:lnTo>
                    <a:pt x="861" y="5238"/>
                  </a:lnTo>
                  <a:lnTo>
                    <a:pt x="941" y="5238"/>
                  </a:lnTo>
                  <a:lnTo>
                    <a:pt x="1018" y="5238"/>
                  </a:lnTo>
                  <a:lnTo>
                    <a:pt x="1097" y="5238"/>
                  </a:lnTo>
                  <a:lnTo>
                    <a:pt x="1177" y="5238"/>
                  </a:lnTo>
                  <a:lnTo>
                    <a:pt x="1254" y="5238"/>
                  </a:lnTo>
                  <a:lnTo>
                    <a:pt x="1334" y="5238"/>
                  </a:lnTo>
                  <a:lnTo>
                    <a:pt x="1411" y="5238"/>
                  </a:lnTo>
                  <a:lnTo>
                    <a:pt x="1490" y="5238"/>
                  </a:lnTo>
                  <a:lnTo>
                    <a:pt x="1568" y="5238"/>
                  </a:lnTo>
                  <a:lnTo>
                    <a:pt x="1647" y="5238"/>
                  </a:lnTo>
                  <a:lnTo>
                    <a:pt x="1724" y="5238"/>
                  </a:lnTo>
                  <a:lnTo>
                    <a:pt x="1804" y="5238"/>
                  </a:lnTo>
                  <a:lnTo>
                    <a:pt x="1881" y="5238"/>
                  </a:lnTo>
                  <a:lnTo>
                    <a:pt x="1960" y="5238"/>
                  </a:lnTo>
                  <a:lnTo>
                    <a:pt x="2038" y="5238"/>
                  </a:lnTo>
                  <a:lnTo>
                    <a:pt x="2117" y="5238"/>
                  </a:lnTo>
                  <a:lnTo>
                    <a:pt x="2195" y="5238"/>
                  </a:lnTo>
                  <a:lnTo>
                    <a:pt x="2274" y="5238"/>
                  </a:lnTo>
                  <a:lnTo>
                    <a:pt x="2353" y="5238"/>
                  </a:lnTo>
                  <a:lnTo>
                    <a:pt x="2431" y="5238"/>
                  </a:lnTo>
                  <a:lnTo>
                    <a:pt x="2510" y="5238"/>
                  </a:lnTo>
                  <a:lnTo>
                    <a:pt x="2587" y="5238"/>
                  </a:lnTo>
                  <a:lnTo>
                    <a:pt x="2667" y="5238"/>
                  </a:lnTo>
                  <a:lnTo>
                    <a:pt x="2744" y="5238"/>
                  </a:lnTo>
                  <a:lnTo>
                    <a:pt x="2824" y="5238"/>
                  </a:lnTo>
                  <a:lnTo>
                    <a:pt x="2901" y="5238"/>
                  </a:lnTo>
                  <a:lnTo>
                    <a:pt x="2980" y="5236"/>
                  </a:lnTo>
                  <a:lnTo>
                    <a:pt x="3058" y="5233"/>
                  </a:lnTo>
                  <a:lnTo>
                    <a:pt x="3137" y="5227"/>
                  </a:lnTo>
                  <a:lnTo>
                    <a:pt x="3214" y="5218"/>
                  </a:lnTo>
                  <a:lnTo>
                    <a:pt x="3294" y="5200"/>
                  </a:lnTo>
                  <a:lnTo>
                    <a:pt x="3371" y="5169"/>
                  </a:lnTo>
                  <a:lnTo>
                    <a:pt x="3451" y="5118"/>
                  </a:lnTo>
                  <a:lnTo>
                    <a:pt x="3530" y="5037"/>
                  </a:lnTo>
                  <a:lnTo>
                    <a:pt x="3607" y="4914"/>
                  </a:lnTo>
                  <a:lnTo>
                    <a:pt x="3687" y="4735"/>
                  </a:lnTo>
                  <a:lnTo>
                    <a:pt x="3764" y="4487"/>
                  </a:lnTo>
                  <a:lnTo>
                    <a:pt x="3843" y="4158"/>
                  </a:lnTo>
                  <a:lnTo>
                    <a:pt x="3921" y="3741"/>
                  </a:lnTo>
                  <a:lnTo>
                    <a:pt x="4000" y="3242"/>
                  </a:lnTo>
                  <a:lnTo>
                    <a:pt x="4077" y="2672"/>
                  </a:lnTo>
                  <a:lnTo>
                    <a:pt x="4157" y="2063"/>
                  </a:lnTo>
                  <a:lnTo>
                    <a:pt x="4234" y="1454"/>
                  </a:lnTo>
                  <a:lnTo>
                    <a:pt x="4314" y="895"/>
                  </a:lnTo>
                  <a:lnTo>
                    <a:pt x="4391" y="438"/>
                  </a:lnTo>
                  <a:lnTo>
                    <a:pt x="4470" y="128"/>
                  </a:lnTo>
                  <a:lnTo>
                    <a:pt x="4548" y="0"/>
                  </a:lnTo>
                  <a:lnTo>
                    <a:pt x="4627" y="67"/>
                  </a:lnTo>
                  <a:lnTo>
                    <a:pt x="4706" y="321"/>
                  </a:lnTo>
                  <a:lnTo>
                    <a:pt x="4784" y="736"/>
                  </a:lnTo>
                  <a:lnTo>
                    <a:pt x="4863" y="1267"/>
                  </a:lnTo>
                  <a:lnTo>
                    <a:pt x="4941" y="1866"/>
                  </a:lnTo>
                  <a:lnTo>
                    <a:pt x="5020" y="2479"/>
                  </a:lnTo>
                  <a:lnTo>
                    <a:pt x="5097" y="3066"/>
                  </a:lnTo>
                  <a:lnTo>
                    <a:pt x="5177" y="3590"/>
                  </a:lnTo>
                  <a:lnTo>
                    <a:pt x="5254" y="4035"/>
                  </a:lnTo>
                  <a:lnTo>
                    <a:pt x="5333" y="4392"/>
                  </a:lnTo>
                  <a:lnTo>
                    <a:pt x="5411" y="4663"/>
                  </a:lnTo>
                  <a:lnTo>
                    <a:pt x="5490" y="4864"/>
                  </a:lnTo>
                  <a:lnTo>
                    <a:pt x="5568" y="5002"/>
                  </a:lnTo>
                  <a:lnTo>
                    <a:pt x="5647" y="5096"/>
                  </a:lnTo>
                  <a:lnTo>
                    <a:pt x="5724" y="5155"/>
                  </a:lnTo>
                  <a:lnTo>
                    <a:pt x="5804" y="5192"/>
                  </a:lnTo>
                  <a:lnTo>
                    <a:pt x="5883" y="5213"/>
                  </a:lnTo>
                  <a:lnTo>
                    <a:pt x="5960" y="5225"/>
                  </a:lnTo>
                  <a:lnTo>
                    <a:pt x="6040" y="5231"/>
                  </a:lnTo>
                  <a:lnTo>
                    <a:pt x="6117" y="5234"/>
                  </a:lnTo>
                  <a:lnTo>
                    <a:pt x="6196" y="5236"/>
                  </a:lnTo>
                  <a:lnTo>
                    <a:pt x="6274" y="5238"/>
                  </a:lnTo>
                  <a:lnTo>
                    <a:pt x="6353" y="5238"/>
                  </a:lnTo>
                  <a:lnTo>
                    <a:pt x="6431" y="5238"/>
                  </a:lnTo>
                  <a:lnTo>
                    <a:pt x="6510" y="5238"/>
                  </a:lnTo>
                  <a:lnTo>
                    <a:pt x="6587" y="5238"/>
                  </a:lnTo>
                  <a:lnTo>
                    <a:pt x="6667" y="5238"/>
                  </a:lnTo>
                  <a:lnTo>
                    <a:pt x="6744" y="5238"/>
                  </a:lnTo>
                  <a:lnTo>
                    <a:pt x="6823" y="5238"/>
                  </a:lnTo>
                  <a:lnTo>
                    <a:pt x="6901" y="5238"/>
                  </a:lnTo>
                  <a:lnTo>
                    <a:pt x="6980" y="5238"/>
                  </a:lnTo>
                  <a:lnTo>
                    <a:pt x="7059" y="5238"/>
                  </a:lnTo>
                </a:path>
              </a:pathLst>
            </a:custGeom>
            <a:noFill/>
            <a:ln w="254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 name="Line 440"/>
            <p:cNvSpPr>
              <a:spLocks noChangeShapeType="1"/>
            </p:cNvSpPr>
            <p:nvPr/>
          </p:nvSpPr>
          <p:spPr bwMode="auto">
            <a:xfrm>
              <a:off x="5620228" y="2533727"/>
              <a:ext cx="0" cy="41576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 name="Line 441"/>
            <p:cNvSpPr>
              <a:spLocks noChangeShapeType="1"/>
            </p:cNvSpPr>
            <p:nvPr/>
          </p:nvSpPr>
          <p:spPr bwMode="auto">
            <a:xfrm flipH="1">
              <a:off x="2629378" y="3595764"/>
              <a:ext cx="30163" cy="309562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9" name="Freeform 468"/>
            <p:cNvSpPr/>
            <p:nvPr/>
          </p:nvSpPr>
          <p:spPr>
            <a:xfrm>
              <a:off x="763019" y="3593620"/>
              <a:ext cx="3923907" cy="3101418"/>
            </a:xfrm>
            <a:custGeom>
              <a:avLst/>
              <a:gdLst>
                <a:gd name="connsiteX0" fmla="*/ 0 w 3923907"/>
                <a:gd name="connsiteY0" fmla="*/ 3096705 h 3101418"/>
                <a:gd name="connsiteX1" fmla="*/ 294587 w 3923907"/>
                <a:gd name="connsiteY1" fmla="*/ 3099061 h 3101418"/>
                <a:gd name="connsiteX2" fmla="*/ 520831 w 3923907"/>
                <a:gd name="connsiteY2" fmla="*/ 3084921 h 3101418"/>
                <a:gd name="connsiteX3" fmla="*/ 659876 w 3923907"/>
                <a:gd name="connsiteY3" fmla="*/ 3054284 h 3101418"/>
                <a:gd name="connsiteX4" fmla="*/ 742360 w 3923907"/>
                <a:gd name="connsiteY4" fmla="*/ 3021290 h 3101418"/>
                <a:gd name="connsiteX5" fmla="*/ 874336 w 3923907"/>
                <a:gd name="connsiteY5" fmla="*/ 2912882 h 3101418"/>
                <a:gd name="connsiteX6" fmla="*/ 1018094 w 3923907"/>
                <a:gd name="connsiteY6" fmla="*/ 2726703 h 3101418"/>
                <a:gd name="connsiteX7" fmla="*/ 1166567 w 3923907"/>
                <a:gd name="connsiteY7" fmla="*/ 2363771 h 3101418"/>
                <a:gd name="connsiteX8" fmla="*/ 1326822 w 3923907"/>
                <a:gd name="connsiteY8" fmla="*/ 1793449 h 3101418"/>
                <a:gd name="connsiteX9" fmla="*/ 1468224 w 3923907"/>
                <a:gd name="connsiteY9" fmla="*/ 1171280 h 3101418"/>
                <a:gd name="connsiteX10" fmla="*/ 1597843 w 3923907"/>
                <a:gd name="connsiteY10" fmla="*/ 648092 h 3101418"/>
                <a:gd name="connsiteX11" fmla="*/ 1718035 w 3923907"/>
                <a:gd name="connsiteY11" fmla="*/ 254523 h 3101418"/>
                <a:gd name="connsiteX12" fmla="*/ 1786379 w 3923907"/>
                <a:gd name="connsiteY12" fmla="*/ 82484 h 3101418"/>
                <a:gd name="connsiteX13" fmla="*/ 1840583 w 3923907"/>
                <a:gd name="connsiteY13" fmla="*/ 16496 h 3101418"/>
                <a:gd name="connsiteX14" fmla="*/ 1873577 w 3923907"/>
                <a:gd name="connsiteY14" fmla="*/ 2356 h 3101418"/>
                <a:gd name="connsiteX15" fmla="*/ 1915998 w 3923907"/>
                <a:gd name="connsiteY15" fmla="*/ 0 h 3101418"/>
                <a:gd name="connsiteX16" fmla="*/ 1965488 w 3923907"/>
                <a:gd name="connsiteY16" fmla="*/ 30637 h 3101418"/>
                <a:gd name="connsiteX17" fmla="*/ 2007909 w 3923907"/>
                <a:gd name="connsiteY17" fmla="*/ 98981 h 3101418"/>
                <a:gd name="connsiteX18" fmla="*/ 2073896 w 3923907"/>
                <a:gd name="connsiteY18" fmla="*/ 252167 h 3101418"/>
                <a:gd name="connsiteX19" fmla="*/ 2245936 w 3923907"/>
                <a:gd name="connsiteY19" fmla="*/ 864909 h 3101418"/>
                <a:gd name="connsiteX20" fmla="*/ 2443899 w 3923907"/>
                <a:gd name="connsiteY20" fmla="*/ 1743958 h 3101418"/>
                <a:gd name="connsiteX21" fmla="*/ 2646575 w 3923907"/>
                <a:gd name="connsiteY21" fmla="*/ 2458039 h 3101418"/>
                <a:gd name="connsiteX22" fmla="*/ 2865748 w 3923907"/>
                <a:gd name="connsiteY22" fmla="*/ 2868105 h 3101418"/>
                <a:gd name="connsiteX23" fmla="*/ 3056641 w 3923907"/>
                <a:gd name="connsiteY23" fmla="*/ 3018934 h 3101418"/>
                <a:gd name="connsiteX24" fmla="*/ 3205113 w 3923907"/>
                <a:gd name="connsiteY24" fmla="*/ 3073138 h 3101418"/>
                <a:gd name="connsiteX25" fmla="*/ 3353585 w 3923907"/>
                <a:gd name="connsiteY25" fmla="*/ 3096705 h 3101418"/>
                <a:gd name="connsiteX26" fmla="*/ 3593969 w 3923907"/>
                <a:gd name="connsiteY26" fmla="*/ 3094348 h 3101418"/>
                <a:gd name="connsiteX27" fmla="*/ 3923907 w 3923907"/>
                <a:gd name="connsiteY27" fmla="*/ 3101418 h 310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3907" h="3101418">
                  <a:moveTo>
                    <a:pt x="0" y="3096705"/>
                  </a:moveTo>
                  <a:lnTo>
                    <a:pt x="294587" y="3099061"/>
                  </a:lnTo>
                  <a:lnTo>
                    <a:pt x="520831" y="3084921"/>
                  </a:lnTo>
                  <a:lnTo>
                    <a:pt x="659876" y="3054284"/>
                  </a:lnTo>
                  <a:lnTo>
                    <a:pt x="742360" y="3021290"/>
                  </a:lnTo>
                  <a:lnTo>
                    <a:pt x="874336" y="2912882"/>
                  </a:lnTo>
                  <a:lnTo>
                    <a:pt x="1018094" y="2726703"/>
                  </a:lnTo>
                  <a:lnTo>
                    <a:pt x="1166567" y="2363771"/>
                  </a:lnTo>
                  <a:lnTo>
                    <a:pt x="1326822" y="1793449"/>
                  </a:lnTo>
                  <a:lnTo>
                    <a:pt x="1468224" y="1171280"/>
                  </a:lnTo>
                  <a:lnTo>
                    <a:pt x="1597843" y="648092"/>
                  </a:lnTo>
                  <a:lnTo>
                    <a:pt x="1718035" y="254523"/>
                  </a:lnTo>
                  <a:lnTo>
                    <a:pt x="1786379" y="82484"/>
                  </a:lnTo>
                  <a:lnTo>
                    <a:pt x="1840583" y="16496"/>
                  </a:lnTo>
                  <a:lnTo>
                    <a:pt x="1873577" y="2356"/>
                  </a:lnTo>
                  <a:lnTo>
                    <a:pt x="1915998" y="0"/>
                  </a:lnTo>
                  <a:lnTo>
                    <a:pt x="1965488" y="30637"/>
                  </a:lnTo>
                  <a:lnTo>
                    <a:pt x="2007909" y="98981"/>
                  </a:lnTo>
                  <a:lnTo>
                    <a:pt x="2073896" y="252167"/>
                  </a:lnTo>
                  <a:lnTo>
                    <a:pt x="2245936" y="864909"/>
                  </a:lnTo>
                  <a:lnTo>
                    <a:pt x="2443899" y="1743958"/>
                  </a:lnTo>
                  <a:lnTo>
                    <a:pt x="2646575" y="2458039"/>
                  </a:lnTo>
                  <a:lnTo>
                    <a:pt x="2865748" y="2868105"/>
                  </a:lnTo>
                  <a:lnTo>
                    <a:pt x="3056641" y="3018934"/>
                  </a:lnTo>
                  <a:lnTo>
                    <a:pt x="3205113" y="3073138"/>
                  </a:lnTo>
                  <a:lnTo>
                    <a:pt x="3353585" y="3096705"/>
                  </a:lnTo>
                  <a:lnTo>
                    <a:pt x="3593969" y="3094348"/>
                  </a:lnTo>
                  <a:lnTo>
                    <a:pt x="3923907" y="3101418"/>
                  </a:ln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471" name="Straight Connector 470"/>
            <p:cNvCxnSpPr>
              <a:cxnSpLocks/>
              <a:endCxn id="36" idx="44"/>
            </p:cNvCxnSpPr>
            <p:nvPr/>
          </p:nvCxnSpPr>
          <p:spPr>
            <a:xfrm>
              <a:off x="141766" y="6692977"/>
              <a:ext cx="7408078" cy="0"/>
            </a:xfrm>
            <a:prstGeom prst="line">
              <a:avLst/>
            </a:prstGeom>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479" name="TextBox 478"/>
          <p:cNvSpPr txBox="1"/>
          <p:nvPr/>
        </p:nvSpPr>
        <p:spPr>
          <a:xfrm>
            <a:off x="6159934" y="4865311"/>
            <a:ext cx="5882810"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dirty="0"/>
              <a:t>In HWE, here, the average-case individual is either </a:t>
            </a:r>
            <a:r>
              <a:rPr lang="en-GB" dirty="0" err="1"/>
              <a:t>ho</a:t>
            </a:r>
            <a:r>
              <a:rPr lang="en-GB" dirty="0"/>
              <a:t>-</a:t>
            </a:r>
            <a:r>
              <a:rPr lang="en-GB" dirty="0" err="1"/>
              <a:t>mozygous</a:t>
            </a:r>
            <a:r>
              <a:rPr lang="en-GB" dirty="0"/>
              <a:t>-dominant (36%) or heterozygous (48%) at 36 + 48 = 84% of the 200 loci, making a total of </a:t>
            </a:r>
            <a:r>
              <a:rPr lang="en-GB" dirty="0">
                <a:effectLst>
                  <a:outerShdw blurRad="38100" dist="38100" dir="2700000" algn="tl">
                    <a:srgbClr val="000000">
                      <a:alpha val="43137"/>
                    </a:srgbClr>
                  </a:outerShdw>
                </a:effectLst>
              </a:rPr>
              <a:t>168</a:t>
            </a:r>
            <a:r>
              <a:rPr lang="en-GB" dirty="0"/>
              <a:t> loci. These contribute +1 per locus, and the missing 32 loci (16%) contribute zero per locus. </a:t>
            </a:r>
            <a:br>
              <a:rPr lang="en-GB" dirty="0"/>
            </a:br>
            <a:r>
              <a:rPr lang="en-GB" dirty="0"/>
              <a:t>The mean of the HWE population is, therefore, </a:t>
            </a:r>
            <a:r>
              <a:rPr lang="en-GB" dirty="0">
                <a:effectLst>
                  <a:outerShdw blurRad="38100" dist="38100" dir="2700000" algn="tl">
                    <a:srgbClr val="000000">
                      <a:alpha val="43137"/>
                    </a:srgbClr>
                  </a:outerShdw>
                </a:effectLst>
              </a:rPr>
              <a:t>168</a:t>
            </a:r>
            <a:r>
              <a:rPr lang="en-GB" dirty="0"/>
              <a:t>.</a:t>
            </a:r>
          </a:p>
        </p:txBody>
      </p:sp>
      <p:cxnSp>
        <p:nvCxnSpPr>
          <p:cNvPr id="481" name="Straight Connector 480"/>
          <p:cNvCxnSpPr/>
          <p:nvPr/>
        </p:nvCxnSpPr>
        <p:spPr>
          <a:xfrm>
            <a:off x="5623560" y="5639889"/>
            <a:ext cx="0" cy="1035231"/>
          </a:xfrm>
          <a:prstGeom prst="line">
            <a:avLst/>
          </a:prstGeom>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80" name="TextBox 479"/>
          <p:cNvSpPr txBox="1"/>
          <p:nvPr/>
        </p:nvSpPr>
        <p:spPr>
          <a:xfrm>
            <a:off x="5325863" y="6148065"/>
            <a:ext cx="60642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168</a:t>
            </a:r>
          </a:p>
        </p:txBody>
      </p:sp>
      <p:sp>
        <p:nvSpPr>
          <p:cNvPr id="2" name="Rounded Rectangle 1"/>
          <p:cNvSpPr/>
          <p:nvPr/>
        </p:nvSpPr>
        <p:spPr>
          <a:xfrm>
            <a:off x="11118915" y="2253006"/>
            <a:ext cx="603316" cy="351528"/>
          </a:xfrm>
          <a:prstGeom prst="roundRect">
            <a:avLst/>
          </a:prstGeom>
          <a:noFill/>
          <a:ln w="190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9" name="Right Triangle 4">
            <a:extLst>
              <a:ext uri="{FF2B5EF4-FFF2-40B4-BE49-F238E27FC236}">
                <a16:creationId xmlns:a16="http://schemas.microsoft.com/office/drawing/2014/main" id="{18B53AE1-C6D1-4DCA-A952-9B5B5160C7F4}"/>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1" name="Textfeld 5">
            <a:extLst>
              <a:ext uri="{FF2B5EF4-FFF2-40B4-BE49-F238E27FC236}">
                <a16:creationId xmlns:a16="http://schemas.microsoft.com/office/drawing/2014/main" id="{5BE402C0-57A5-4BEB-AACA-88C5FD3D7CDE}"/>
              </a:ext>
            </a:extLst>
          </p:cNvPr>
          <p:cNvSpPr txBox="1"/>
          <p:nvPr/>
        </p:nvSpPr>
        <p:spPr>
          <a:xfrm>
            <a:off x="71757" y="4830859"/>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979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 name="TextBox 474"/>
          <p:cNvSpPr txBox="1"/>
          <p:nvPr/>
        </p:nvSpPr>
        <p:spPr>
          <a:xfrm>
            <a:off x="61427" y="933197"/>
            <a:ext cx="12044703"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What is the genetic variation between the HWE individuals? The average plant’s ‘value’ is 168, but some are higher, some are lower. </a:t>
            </a:r>
            <a:r>
              <a:rPr lang="en-GB" dirty="0">
                <a:solidFill>
                  <a:srgbClr val="C00000"/>
                </a:solidFill>
                <a:latin typeface="Arial" panose="020B0604020202020204" pitchFamily="34" charset="0"/>
                <a:cs typeface="Arial" panose="020B0604020202020204" pitchFamily="34" charset="0"/>
              </a:rPr>
              <a:t>200</a:t>
            </a:r>
            <a:r>
              <a:rPr lang="en-GB" dirty="0">
                <a:latin typeface="Arial" panose="020B0604020202020204" pitchFamily="34" charset="0"/>
                <a:cs typeface="Arial" panose="020B0604020202020204" pitchFamily="34" charset="0"/>
              </a:rPr>
              <a:t> loci is as </a:t>
            </a:r>
            <a:r>
              <a:rPr lang="en-GB" dirty="0">
                <a:solidFill>
                  <a:srgbClr val="C00000"/>
                </a:solidFill>
                <a:latin typeface="Arial" panose="020B0604020202020204" pitchFamily="34" charset="0"/>
                <a:cs typeface="Arial" panose="020B0604020202020204" pitchFamily="34" charset="0"/>
              </a:rPr>
              <a:t>sample size </a:t>
            </a:r>
            <a:r>
              <a:rPr lang="en-GB" dirty="0">
                <a:latin typeface="Arial" panose="020B0604020202020204" pitchFamily="34" charset="0"/>
                <a:cs typeface="Arial" panose="020B0604020202020204" pitchFamily="34" charset="0"/>
              </a:rPr>
              <a:t>limited, the genotype usually deviate from „168 vs. 32“. Per locus, the probability to have +1 is 0.84 (from either ‘like AA’ or ‘like Aa’); to have 0 is 0.16 (‘like aa’). Per locus, following the Binomial Algebra (</a:t>
            </a:r>
            <a:r>
              <a:rPr lang="en-GB" dirty="0">
                <a:solidFill>
                  <a:schemeClr val="tx1">
                    <a:lumMod val="50000"/>
                    <a:lumOff val="50000"/>
                  </a:schemeClr>
                </a:solidFill>
                <a:latin typeface="Arial" panose="020B0604020202020204" pitchFamily="34" charset="0"/>
                <a:cs typeface="Arial" panose="020B0604020202020204" pitchFamily="34" charset="0"/>
              </a:rPr>
              <a:t>https://s.gwdg.de/zrZYGE</a:t>
            </a:r>
            <a:r>
              <a:rPr lang="en-GB" dirty="0">
                <a:latin typeface="Arial" panose="020B0604020202020204" pitchFamily="34" charset="0"/>
                <a:cs typeface="Arial" panose="020B0604020202020204" pitchFamily="34" charset="0"/>
              </a:rPr>
              <a:t>), variance is 200∙0.84∙0.16 (‚σ²=</a:t>
            </a:r>
            <a:r>
              <a:rPr lang="en-GB" dirty="0" err="1">
                <a:latin typeface="Arial" panose="020B0604020202020204" pitchFamily="34" charset="0"/>
                <a:cs typeface="Arial" panose="020B0604020202020204" pitchFamily="34" charset="0"/>
              </a:rPr>
              <a:t>Npq</a:t>
            </a:r>
            <a:r>
              <a:rPr lang="en-GB" dirty="0">
                <a:latin typeface="Arial" panose="020B0604020202020204" pitchFamily="34" charset="0"/>
                <a:cs typeface="Arial" panose="020B0604020202020204" pitchFamily="34" charset="0"/>
              </a:rPr>
              <a:t>‘). This results in σ²=</a:t>
            </a:r>
            <a:r>
              <a:rPr lang="en-GB" dirty="0">
                <a:solidFill>
                  <a:srgbClr val="0000FF"/>
                </a:solidFill>
                <a:latin typeface="Arial" panose="020B0604020202020204" pitchFamily="34" charset="0"/>
                <a:cs typeface="Arial" panose="020B0604020202020204" pitchFamily="34" charset="0"/>
              </a:rPr>
              <a:t>26.88</a:t>
            </a:r>
            <a:r>
              <a:rPr lang="en-GB" dirty="0">
                <a:latin typeface="Arial" panose="020B0604020202020204" pitchFamily="34" charset="0"/>
                <a:cs typeface="Arial" panose="020B0604020202020204" pitchFamily="34" charset="0"/>
              </a:rPr>
              <a:t> and </a:t>
            </a:r>
            <a:r>
              <a:rPr lang="en-GB" dirty="0">
                <a:solidFill>
                  <a:srgbClr val="1F8391"/>
                </a:solidFill>
                <a:latin typeface="Arial" panose="020B0604020202020204" pitchFamily="34" charset="0"/>
                <a:cs typeface="Arial" panose="020B0604020202020204" pitchFamily="34" charset="0"/>
              </a:rPr>
              <a:t>σ=5.185</a:t>
            </a:r>
            <a:r>
              <a:rPr lang="en-GB" dirty="0">
                <a:latin typeface="Arial" panose="020B0604020202020204" pitchFamily="34" charset="0"/>
                <a:cs typeface="Arial" panose="020B0604020202020204" pitchFamily="34" charset="0"/>
              </a:rPr>
              <a:t>. Quantitative Genetics (</a:t>
            </a:r>
            <a:r>
              <a:rPr lang="en-GB" dirty="0">
                <a:solidFill>
                  <a:schemeClr val="tx1">
                    <a:lumMod val="50000"/>
                    <a:lumOff val="50000"/>
                  </a:schemeClr>
                </a:solidFill>
                <a:latin typeface="Arial" panose="020B0604020202020204" pitchFamily="34" charset="0"/>
                <a:cs typeface="Arial" panose="020B0604020202020204" pitchFamily="34" charset="0"/>
              </a:rPr>
              <a:t>employing a=d=½</a:t>
            </a:r>
            <a:r>
              <a:rPr lang="en-GB" dirty="0">
                <a:latin typeface="Arial" panose="020B0604020202020204" pitchFamily="34" charset="0"/>
                <a:cs typeface="Arial" panose="020B0604020202020204" pitchFamily="34" charset="0"/>
              </a:rPr>
              <a:t>) would have written: 	σ²</a:t>
            </a:r>
            <a:r>
              <a:rPr lang="en-GB" baseline="-25000" dirty="0">
                <a:latin typeface="Arial" panose="020B0604020202020204" pitchFamily="34" charset="0"/>
                <a:cs typeface="Arial" panose="020B0604020202020204" pitchFamily="34" charset="0"/>
              </a:rPr>
              <a:t>G</a:t>
            </a:r>
            <a:r>
              <a:rPr lang="en-GB" dirty="0">
                <a:latin typeface="Arial" panose="020B0604020202020204" pitchFamily="34" charset="0"/>
                <a:cs typeface="Arial" panose="020B0604020202020204" pitchFamily="34" charset="0"/>
              </a:rPr>
              <a:t>=</a:t>
            </a:r>
            <a:r>
              <a:rPr lang="en-GB" dirty="0">
                <a:solidFill>
                  <a:srgbClr val="C00000"/>
                </a:solidFill>
                <a:latin typeface="Arial" panose="020B0604020202020204" pitchFamily="34" charset="0"/>
                <a:cs typeface="Arial" panose="020B0604020202020204" pitchFamily="34" charset="0"/>
              </a:rPr>
              <a:t>σ²</a:t>
            </a:r>
            <a:r>
              <a:rPr lang="en-GB" baseline="-25000" dirty="0">
                <a:solidFill>
                  <a:srgbClr val="C00000"/>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σ²</a:t>
            </a:r>
            <a:r>
              <a:rPr lang="en-GB" baseline="-25000" dirty="0">
                <a:latin typeface="Arial" panose="020B0604020202020204" pitchFamily="34" charset="0"/>
                <a:cs typeface="Arial" panose="020B0604020202020204" pitchFamily="34" charset="0"/>
              </a:rPr>
              <a:t>D </a:t>
            </a:r>
            <a:r>
              <a:rPr lang="en-GB" dirty="0">
                <a:latin typeface="Arial" panose="020B0604020202020204" pitchFamily="34" charset="0"/>
                <a:cs typeface="Arial" panose="020B0604020202020204" pitchFamily="34" charset="0"/>
              </a:rPr>
              <a:t>= </a:t>
            </a:r>
            <a:r>
              <a:rPr lang="en-GB" dirty="0">
                <a:solidFill>
                  <a:srgbClr val="C00000"/>
                </a:solidFill>
                <a:latin typeface="Arial" panose="020B0604020202020204" pitchFamily="34" charset="0"/>
                <a:cs typeface="Arial" panose="020B0604020202020204" pitchFamily="34" charset="0"/>
              </a:rPr>
              <a:t>2pq[a-(p-q)d]²</a:t>
            </a:r>
            <a:r>
              <a:rPr lang="en-GB" dirty="0">
                <a:latin typeface="Arial" panose="020B0604020202020204" pitchFamily="34" charset="0"/>
                <a:cs typeface="Arial" panose="020B0604020202020204" pitchFamily="34" charset="0"/>
              </a:rPr>
              <a:t>+(2pqd)² = </a:t>
            </a:r>
            <a:r>
              <a:rPr lang="en-GB" dirty="0">
                <a:solidFill>
                  <a:srgbClr val="C00000"/>
                </a:solidFill>
                <a:latin typeface="Arial" panose="020B0604020202020204" pitchFamily="34" charset="0"/>
                <a:cs typeface="Arial" panose="020B0604020202020204" pitchFamily="34" charset="0"/>
              </a:rPr>
              <a:t>15.36</a:t>
            </a:r>
            <a:r>
              <a:rPr lang="en-GB" dirty="0">
                <a:latin typeface="Arial" panose="020B0604020202020204" pitchFamily="34" charset="0"/>
                <a:cs typeface="Arial" panose="020B0604020202020204" pitchFamily="34" charset="0"/>
              </a:rPr>
              <a:t> + 11.52 = </a:t>
            </a:r>
            <a:r>
              <a:rPr lang="en-GB" dirty="0">
                <a:solidFill>
                  <a:srgbClr val="0000FF"/>
                </a:solidFill>
                <a:latin typeface="Arial" panose="020B0604020202020204" pitchFamily="34" charset="0"/>
                <a:cs typeface="Arial" panose="020B0604020202020204" pitchFamily="34" charset="0"/>
              </a:rPr>
              <a:t>26.88</a:t>
            </a:r>
            <a:r>
              <a:rPr lang="en-GB" dirty="0">
                <a:latin typeface="Arial" panose="020B0604020202020204" pitchFamily="34" charset="0"/>
                <a:cs typeface="Arial" panose="020B0604020202020204" pitchFamily="34" charset="0"/>
              </a:rPr>
              <a:t>; same result </a:t>
            </a:r>
            <a:r>
              <a:rPr lang="en-GB" dirty="0">
                <a:solidFill>
                  <a:schemeClr val="tx1">
                    <a:lumMod val="50000"/>
                    <a:lumOff val="50000"/>
                  </a:schemeClr>
                </a:solidFill>
                <a:latin typeface="Arial" panose="020B0604020202020204" pitchFamily="34" charset="0"/>
                <a:cs typeface="Arial" panose="020B0604020202020204" pitchFamily="34" charset="0"/>
              </a:rPr>
              <a:t>in a more complicated ;-) way. See UNPLAB-QuGen_Ch8[Decomp-</a:t>
            </a:r>
            <a:r>
              <a:rPr lang="en-GB" dirty="0" err="1">
                <a:solidFill>
                  <a:schemeClr val="tx1">
                    <a:lumMod val="50000"/>
                    <a:lumOff val="50000"/>
                  </a:schemeClr>
                </a:solidFill>
                <a:latin typeface="Arial" panose="020B0604020202020204" pitchFamily="34" charset="0"/>
                <a:cs typeface="Arial" panose="020B0604020202020204" pitchFamily="34" charset="0"/>
              </a:rPr>
              <a:t>GenV</a:t>
            </a:r>
            <a:r>
              <a:rPr lang="en-GB" dirty="0">
                <a:solidFill>
                  <a:schemeClr val="tx1">
                    <a:lumMod val="50000"/>
                    <a:lumOff val="50000"/>
                  </a:schemeClr>
                </a:solidFill>
                <a:latin typeface="Arial" panose="020B0604020202020204" pitchFamily="34" charset="0"/>
                <a:cs typeface="Arial" panose="020B0604020202020204" pitchFamily="34" charset="0"/>
              </a:rPr>
              <a:t>  I].</a:t>
            </a:r>
            <a:endParaRPr lang="en-GB" dirty="0">
              <a:latin typeface="Arial" panose="020B0604020202020204" pitchFamily="34" charset="0"/>
              <a:cs typeface="Arial" panose="020B0604020202020204" pitchFamily="34" charset="0"/>
            </a:endParaRPr>
          </a:p>
        </p:txBody>
      </p:sp>
      <p:cxnSp>
        <p:nvCxnSpPr>
          <p:cNvPr id="753" name="Straight Connector 752"/>
          <p:cNvCxnSpPr/>
          <p:nvPr/>
        </p:nvCxnSpPr>
        <p:spPr>
          <a:xfrm>
            <a:off x="7590403" y="5708727"/>
            <a:ext cx="17875" cy="994650"/>
          </a:xfrm>
          <a:prstGeom prst="line">
            <a:avLst/>
          </a:prstGeom>
          <a:ln w="38100">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69" name="TextBox 268"/>
          <p:cNvSpPr txBox="1"/>
          <p:nvPr/>
        </p:nvSpPr>
        <p:spPr>
          <a:xfrm>
            <a:off x="56627" y="3217066"/>
            <a:ext cx="5547052"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What is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best-possible genotype</a:t>
            </a:r>
            <a:r>
              <a:rPr lang="en-GB" dirty="0">
                <a:latin typeface="Arial" panose="020B0604020202020204" pitchFamily="34" charset="0"/>
                <a:cs typeface="Arial" panose="020B0604020202020204" pitchFamily="34" charset="0"/>
              </a:rPr>
              <a:t>? The one which has at each locus the ‚good‘ allele at least </a:t>
            </a:r>
            <a:r>
              <a:rPr lang="en-GB" dirty="0" err="1">
                <a:latin typeface="Arial" panose="020B0604020202020204" pitchFamily="34" charset="0"/>
                <a:cs typeface="Arial" panose="020B0604020202020204" pitchFamily="34" charset="0"/>
              </a:rPr>
              <a:t>heterozy-gously</a:t>
            </a:r>
            <a:r>
              <a:rPr lang="en-GB" dirty="0">
                <a:latin typeface="Arial" panose="020B0604020202020204" pitchFamily="34" charset="0"/>
                <a:cs typeface="Arial" panose="020B0604020202020204" pitchFamily="34" charset="0"/>
              </a:rPr>
              <a:t>. What is the probability of finding it? </a:t>
            </a:r>
            <a:br>
              <a:rPr lang="en-GB"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 plant which is ‚good‘ at one locus has 84% probability. A plant which is ‚good‘ at two loci simultaneously has 0.84² (= 70.56% frequency). </a:t>
            </a:r>
          </a:p>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desired genotype occurs with 7.1756∙10</a:t>
            </a:r>
            <a:r>
              <a:rPr lang="en-GB" baseline="30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-16</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b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like 1.4 in a quadrillion</a:t>
            </a:r>
            <a:r>
              <a:rPr lang="en-GB" dirty="0">
                <a:latin typeface="Arial" panose="020B0604020202020204" pitchFamily="34" charset="0"/>
                <a:cs typeface="Arial" panose="020B0604020202020204" pitchFamily="34" charset="0"/>
              </a:rPr>
              <a:t>. </a:t>
            </a:r>
            <a:endParaRPr lang="en-GB" baseline="30000" dirty="0">
              <a:latin typeface="Arial" panose="020B0604020202020204" pitchFamily="34" charset="0"/>
              <a:cs typeface="Arial" panose="020B0604020202020204" pitchFamily="34" charset="0"/>
            </a:endParaRPr>
          </a:p>
        </p:txBody>
      </p:sp>
      <p:sp>
        <p:nvSpPr>
          <p:cNvPr id="474" name="TextBox 473"/>
          <p:cNvSpPr txBox="1"/>
          <p:nvPr/>
        </p:nvSpPr>
        <p:spPr>
          <a:xfrm>
            <a:off x="72000" y="36000"/>
            <a:ext cx="1204470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Population: 200 segregating loci (two alleles each). Throughout, favourable alleles are dominant, ‘their’ p=60%, and they ‘give’ +1 (unfavourable alleles ‘give’ 0). LD=0. </a:t>
            </a:r>
          </a:p>
        </p:txBody>
      </p:sp>
      <p:grpSp>
        <p:nvGrpSpPr>
          <p:cNvPr id="2" name="Group 1">
            <a:extLst>
              <a:ext uri="{FF2B5EF4-FFF2-40B4-BE49-F238E27FC236}">
                <a16:creationId xmlns:a16="http://schemas.microsoft.com/office/drawing/2014/main" id="{D14FC950-E15A-465B-A4C8-AE1A65430F36}"/>
              </a:ext>
            </a:extLst>
          </p:cNvPr>
          <p:cNvGrpSpPr/>
          <p:nvPr/>
        </p:nvGrpSpPr>
        <p:grpSpPr>
          <a:xfrm>
            <a:off x="763019" y="2533727"/>
            <a:ext cx="6849522" cy="4161311"/>
            <a:chOff x="763019" y="2533727"/>
            <a:chExt cx="6849522" cy="4161311"/>
          </a:xfrm>
        </p:grpSpPr>
        <p:grpSp>
          <p:nvGrpSpPr>
            <p:cNvPr id="5" name="Group 408"/>
            <p:cNvGrpSpPr>
              <a:grpSpLocks/>
            </p:cNvGrpSpPr>
            <p:nvPr/>
          </p:nvGrpSpPr>
          <p:grpSpPr bwMode="auto">
            <a:xfrm>
              <a:off x="2449991" y="3589414"/>
              <a:ext cx="4057650" cy="3103563"/>
              <a:chOff x="1750" y="1663"/>
              <a:chExt cx="2556" cy="1955"/>
            </a:xfrm>
          </p:grpSpPr>
          <p:sp>
            <p:nvSpPr>
              <p:cNvPr id="69" name="Line 208"/>
              <p:cNvSpPr>
                <a:spLocks noChangeShapeType="1"/>
              </p:cNvSpPr>
              <p:nvPr/>
            </p:nvSpPr>
            <p:spPr bwMode="auto">
              <a:xfrm flipV="1">
                <a:off x="1750" y="187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 name="Line 209"/>
              <p:cNvSpPr>
                <a:spLocks noChangeShapeType="1"/>
              </p:cNvSpPr>
              <p:nvPr/>
            </p:nvSpPr>
            <p:spPr bwMode="auto">
              <a:xfrm flipV="1">
                <a:off x="1756" y="185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 name="Line 210"/>
              <p:cNvSpPr>
                <a:spLocks noChangeShapeType="1"/>
              </p:cNvSpPr>
              <p:nvPr/>
            </p:nvSpPr>
            <p:spPr bwMode="auto">
              <a:xfrm flipV="1">
                <a:off x="1763" y="183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 name="Line 211"/>
              <p:cNvSpPr>
                <a:spLocks noChangeShapeType="1"/>
              </p:cNvSpPr>
              <p:nvPr/>
            </p:nvSpPr>
            <p:spPr bwMode="auto">
              <a:xfrm flipV="1">
                <a:off x="1770" y="181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 name="Line 212"/>
              <p:cNvSpPr>
                <a:spLocks noChangeShapeType="1"/>
              </p:cNvSpPr>
              <p:nvPr/>
            </p:nvSpPr>
            <p:spPr bwMode="auto">
              <a:xfrm flipV="1">
                <a:off x="1775" y="180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 name="Line 213"/>
              <p:cNvSpPr>
                <a:spLocks noChangeShapeType="1"/>
              </p:cNvSpPr>
              <p:nvPr/>
            </p:nvSpPr>
            <p:spPr bwMode="auto">
              <a:xfrm flipV="1">
                <a:off x="1782" y="178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 name="Line 214"/>
              <p:cNvSpPr>
                <a:spLocks noChangeShapeType="1"/>
              </p:cNvSpPr>
              <p:nvPr/>
            </p:nvSpPr>
            <p:spPr bwMode="auto">
              <a:xfrm flipV="1">
                <a:off x="1789" y="1766"/>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 name="Line 215"/>
              <p:cNvSpPr>
                <a:spLocks noChangeShapeType="1"/>
              </p:cNvSpPr>
              <p:nvPr/>
            </p:nvSpPr>
            <p:spPr bwMode="auto">
              <a:xfrm flipV="1">
                <a:off x="1799" y="174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 name="Line 216"/>
              <p:cNvSpPr>
                <a:spLocks noChangeShapeType="1"/>
              </p:cNvSpPr>
              <p:nvPr/>
            </p:nvSpPr>
            <p:spPr bwMode="auto">
              <a:xfrm flipV="1">
                <a:off x="1807" y="173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 name="Line 217"/>
              <p:cNvSpPr>
                <a:spLocks noChangeShapeType="1"/>
              </p:cNvSpPr>
              <p:nvPr/>
            </p:nvSpPr>
            <p:spPr bwMode="auto">
              <a:xfrm flipV="1">
                <a:off x="1816" y="1713"/>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 name="Line 218"/>
              <p:cNvSpPr>
                <a:spLocks noChangeShapeType="1"/>
              </p:cNvSpPr>
              <p:nvPr/>
            </p:nvSpPr>
            <p:spPr bwMode="auto">
              <a:xfrm flipV="1">
                <a:off x="1826" y="1696"/>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 name="Line 219"/>
              <p:cNvSpPr>
                <a:spLocks noChangeShapeType="1"/>
              </p:cNvSpPr>
              <p:nvPr/>
            </p:nvSpPr>
            <p:spPr bwMode="auto">
              <a:xfrm flipV="1">
                <a:off x="1844" y="1678"/>
                <a:ext cx="4"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 name="Line 220"/>
              <p:cNvSpPr>
                <a:spLocks noChangeShapeType="1"/>
              </p:cNvSpPr>
              <p:nvPr/>
            </p:nvSpPr>
            <p:spPr bwMode="auto">
              <a:xfrm flipV="1">
                <a:off x="1864" y="1663"/>
                <a:ext cx="3" cy="1"/>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 name="Line 221"/>
              <p:cNvSpPr>
                <a:spLocks noChangeShapeType="1"/>
              </p:cNvSpPr>
              <p:nvPr/>
            </p:nvSpPr>
            <p:spPr bwMode="auto">
              <a:xfrm>
                <a:off x="1886" y="1665"/>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 name="Line 222"/>
              <p:cNvSpPr>
                <a:spLocks noChangeShapeType="1"/>
              </p:cNvSpPr>
              <p:nvPr/>
            </p:nvSpPr>
            <p:spPr bwMode="auto">
              <a:xfrm>
                <a:off x="1906" y="1671"/>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 name="Line 223"/>
              <p:cNvSpPr>
                <a:spLocks noChangeShapeType="1"/>
              </p:cNvSpPr>
              <p:nvPr/>
            </p:nvSpPr>
            <p:spPr bwMode="auto">
              <a:xfrm>
                <a:off x="1922" y="1688"/>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 name="Line 224"/>
              <p:cNvSpPr>
                <a:spLocks noChangeShapeType="1"/>
              </p:cNvSpPr>
              <p:nvPr/>
            </p:nvSpPr>
            <p:spPr bwMode="auto">
              <a:xfrm>
                <a:off x="1937" y="1706"/>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 name="Line 225"/>
              <p:cNvSpPr>
                <a:spLocks noChangeShapeType="1"/>
              </p:cNvSpPr>
              <p:nvPr/>
            </p:nvSpPr>
            <p:spPr bwMode="auto">
              <a:xfrm>
                <a:off x="1949" y="172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 name="Line 226"/>
              <p:cNvSpPr>
                <a:spLocks noChangeShapeType="1"/>
              </p:cNvSpPr>
              <p:nvPr/>
            </p:nvSpPr>
            <p:spPr bwMode="auto">
              <a:xfrm>
                <a:off x="1956" y="1740"/>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 name="Line 227"/>
              <p:cNvSpPr>
                <a:spLocks noChangeShapeType="1"/>
              </p:cNvSpPr>
              <p:nvPr/>
            </p:nvSpPr>
            <p:spPr bwMode="auto">
              <a:xfrm>
                <a:off x="1965" y="175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 name="Line 228"/>
              <p:cNvSpPr>
                <a:spLocks noChangeShapeType="1"/>
              </p:cNvSpPr>
              <p:nvPr/>
            </p:nvSpPr>
            <p:spPr bwMode="auto">
              <a:xfrm>
                <a:off x="1973" y="1775"/>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 name="Line 229"/>
              <p:cNvSpPr>
                <a:spLocks noChangeShapeType="1"/>
              </p:cNvSpPr>
              <p:nvPr/>
            </p:nvSpPr>
            <p:spPr bwMode="auto">
              <a:xfrm>
                <a:off x="1982" y="179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 name="Line 230"/>
              <p:cNvSpPr>
                <a:spLocks noChangeShapeType="1"/>
              </p:cNvSpPr>
              <p:nvPr/>
            </p:nvSpPr>
            <p:spPr bwMode="auto">
              <a:xfrm>
                <a:off x="1987" y="181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 name="Line 231"/>
              <p:cNvSpPr>
                <a:spLocks noChangeShapeType="1"/>
              </p:cNvSpPr>
              <p:nvPr/>
            </p:nvSpPr>
            <p:spPr bwMode="auto">
              <a:xfrm>
                <a:off x="1993" y="182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 name="Line 232"/>
              <p:cNvSpPr>
                <a:spLocks noChangeShapeType="1"/>
              </p:cNvSpPr>
              <p:nvPr/>
            </p:nvSpPr>
            <p:spPr bwMode="auto">
              <a:xfrm>
                <a:off x="1999" y="184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 name="Line 233"/>
              <p:cNvSpPr>
                <a:spLocks noChangeShapeType="1"/>
              </p:cNvSpPr>
              <p:nvPr/>
            </p:nvSpPr>
            <p:spPr bwMode="auto">
              <a:xfrm>
                <a:off x="2006" y="186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 name="Line 234"/>
              <p:cNvSpPr>
                <a:spLocks noChangeShapeType="1"/>
              </p:cNvSpPr>
              <p:nvPr/>
            </p:nvSpPr>
            <p:spPr bwMode="auto">
              <a:xfrm>
                <a:off x="2012" y="188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 name="Line 235"/>
              <p:cNvSpPr>
                <a:spLocks noChangeShapeType="1"/>
              </p:cNvSpPr>
              <p:nvPr/>
            </p:nvSpPr>
            <p:spPr bwMode="auto">
              <a:xfrm>
                <a:off x="2017" y="189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 name="Line 236"/>
              <p:cNvSpPr>
                <a:spLocks noChangeShapeType="1"/>
              </p:cNvSpPr>
              <p:nvPr/>
            </p:nvSpPr>
            <p:spPr bwMode="auto">
              <a:xfrm>
                <a:off x="2023" y="191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 name="Line 237"/>
              <p:cNvSpPr>
                <a:spLocks noChangeShapeType="1"/>
              </p:cNvSpPr>
              <p:nvPr/>
            </p:nvSpPr>
            <p:spPr bwMode="auto">
              <a:xfrm>
                <a:off x="2028" y="193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 name="Line 238"/>
              <p:cNvSpPr>
                <a:spLocks noChangeShapeType="1"/>
              </p:cNvSpPr>
              <p:nvPr/>
            </p:nvSpPr>
            <p:spPr bwMode="auto">
              <a:xfrm>
                <a:off x="2033" y="195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 name="Line 239"/>
              <p:cNvSpPr>
                <a:spLocks noChangeShapeType="1"/>
              </p:cNvSpPr>
              <p:nvPr/>
            </p:nvSpPr>
            <p:spPr bwMode="auto">
              <a:xfrm>
                <a:off x="2038" y="196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 name="Line 240"/>
              <p:cNvSpPr>
                <a:spLocks noChangeShapeType="1"/>
              </p:cNvSpPr>
              <p:nvPr/>
            </p:nvSpPr>
            <p:spPr bwMode="auto">
              <a:xfrm>
                <a:off x="2043" y="1985"/>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 name="Line 241"/>
              <p:cNvSpPr>
                <a:spLocks noChangeShapeType="1"/>
              </p:cNvSpPr>
              <p:nvPr/>
            </p:nvSpPr>
            <p:spPr bwMode="auto">
              <a:xfrm>
                <a:off x="2047" y="200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 name="Line 242"/>
              <p:cNvSpPr>
                <a:spLocks noChangeShapeType="1"/>
              </p:cNvSpPr>
              <p:nvPr/>
            </p:nvSpPr>
            <p:spPr bwMode="auto">
              <a:xfrm>
                <a:off x="2052" y="202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 name="Line 243"/>
              <p:cNvSpPr>
                <a:spLocks noChangeShapeType="1"/>
              </p:cNvSpPr>
              <p:nvPr/>
            </p:nvSpPr>
            <p:spPr bwMode="auto">
              <a:xfrm>
                <a:off x="2057" y="203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 name="Line 244"/>
              <p:cNvSpPr>
                <a:spLocks noChangeShapeType="1"/>
              </p:cNvSpPr>
              <p:nvPr/>
            </p:nvSpPr>
            <p:spPr bwMode="auto">
              <a:xfrm>
                <a:off x="2062" y="205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Line 245"/>
              <p:cNvSpPr>
                <a:spLocks noChangeShapeType="1"/>
              </p:cNvSpPr>
              <p:nvPr/>
            </p:nvSpPr>
            <p:spPr bwMode="auto">
              <a:xfrm>
                <a:off x="2067" y="2072"/>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 name="Line 246"/>
              <p:cNvSpPr>
                <a:spLocks noChangeShapeType="1"/>
              </p:cNvSpPr>
              <p:nvPr/>
            </p:nvSpPr>
            <p:spPr bwMode="auto">
              <a:xfrm>
                <a:off x="2071" y="209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 name="Line 247"/>
              <p:cNvSpPr>
                <a:spLocks noChangeShapeType="1"/>
              </p:cNvSpPr>
              <p:nvPr/>
            </p:nvSpPr>
            <p:spPr bwMode="auto">
              <a:xfrm>
                <a:off x="2074" y="210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 name="Line 248"/>
              <p:cNvSpPr>
                <a:spLocks noChangeShapeType="1"/>
              </p:cNvSpPr>
              <p:nvPr/>
            </p:nvSpPr>
            <p:spPr bwMode="auto">
              <a:xfrm>
                <a:off x="2079" y="2125"/>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 name="Line 249"/>
              <p:cNvSpPr>
                <a:spLocks noChangeShapeType="1"/>
              </p:cNvSpPr>
              <p:nvPr/>
            </p:nvSpPr>
            <p:spPr bwMode="auto">
              <a:xfrm>
                <a:off x="2083" y="214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 name="Line 250"/>
              <p:cNvSpPr>
                <a:spLocks noChangeShapeType="1"/>
              </p:cNvSpPr>
              <p:nvPr/>
            </p:nvSpPr>
            <p:spPr bwMode="auto">
              <a:xfrm>
                <a:off x="2087" y="216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 name="Line 251"/>
              <p:cNvSpPr>
                <a:spLocks noChangeShapeType="1"/>
              </p:cNvSpPr>
              <p:nvPr/>
            </p:nvSpPr>
            <p:spPr bwMode="auto">
              <a:xfrm>
                <a:off x="2092" y="217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 name="Line 252"/>
              <p:cNvSpPr>
                <a:spLocks noChangeShapeType="1"/>
              </p:cNvSpPr>
              <p:nvPr/>
            </p:nvSpPr>
            <p:spPr bwMode="auto">
              <a:xfrm>
                <a:off x="2096" y="219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 name="Line 253"/>
              <p:cNvSpPr>
                <a:spLocks noChangeShapeType="1"/>
              </p:cNvSpPr>
              <p:nvPr/>
            </p:nvSpPr>
            <p:spPr bwMode="auto">
              <a:xfrm>
                <a:off x="2101" y="2212"/>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 name="Line 254"/>
              <p:cNvSpPr>
                <a:spLocks noChangeShapeType="1"/>
              </p:cNvSpPr>
              <p:nvPr/>
            </p:nvSpPr>
            <p:spPr bwMode="auto">
              <a:xfrm>
                <a:off x="2104" y="223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 name="Line 255"/>
              <p:cNvSpPr>
                <a:spLocks noChangeShapeType="1"/>
              </p:cNvSpPr>
              <p:nvPr/>
            </p:nvSpPr>
            <p:spPr bwMode="auto">
              <a:xfrm>
                <a:off x="2108" y="224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 name="Line 256"/>
              <p:cNvSpPr>
                <a:spLocks noChangeShapeType="1"/>
              </p:cNvSpPr>
              <p:nvPr/>
            </p:nvSpPr>
            <p:spPr bwMode="auto">
              <a:xfrm>
                <a:off x="2112" y="226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Line 257"/>
              <p:cNvSpPr>
                <a:spLocks noChangeShapeType="1"/>
              </p:cNvSpPr>
              <p:nvPr/>
            </p:nvSpPr>
            <p:spPr bwMode="auto">
              <a:xfrm>
                <a:off x="2116" y="228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 name="Line 258"/>
              <p:cNvSpPr>
                <a:spLocks noChangeShapeType="1"/>
              </p:cNvSpPr>
              <p:nvPr/>
            </p:nvSpPr>
            <p:spPr bwMode="auto">
              <a:xfrm>
                <a:off x="2121" y="2299"/>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 name="Line 259"/>
              <p:cNvSpPr>
                <a:spLocks noChangeShapeType="1"/>
              </p:cNvSpPr>
              <p:nvPr/>
            </p:nvSpPr>
            <p:spPr bwMode="auto">
              <a:xfrm>
                <a:off x="2125" y="231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 name="Line 260"/>
              <p:cNvSpPr>
                <a:spLocks noChangeShapeType="1"/>
              </p:cNvSpPr>
              <p:nvPr/>
            </p:nvSpPr>
            <p:spPr bwMode="auto">
              <a:xfrm>
                <a:off x="2129" y="233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 name="Line 261"/>
              <p:cNvSpPr>
                <a:spLocks noChangeShapeType="1"/>
              </p:cNvSpPr>
              <p:nvPr/>
            </p:nvSpPr>
            <p:spPr bwMode="auto">
              <a:xfrm>
                <a:off x="2132" y="235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 name="Line 262"/>
              <p:cNvSpPr>
                <a:spLocks noChangeShapeType="1"/>
              </p:cNvSpPr>
              <p:nvPr/>
            </p:nvSpPr>
            <p:spPr bwMode="auto">
              <a:xfrm>
                <a:off x="2137" y="2369"/>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 name="Line 263"/>
              <p:cNvSpPr>
                <a:spLocks noChangeShapeType="1"/>
              </p:cNvSpPr>
              <p:nvPr/>
            </p:nvSpPr>
            <p:spPr bwMode="auto">
              <a:xfrm>
                <a:off x="2141" y="2387"/>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 name="Line 264"/>
              <p:cNvSpPr>
                <a:spLocks noChangeShapeType="1"/>
              </p:cNvSpPr>
              <p:nvPr/>
            </p:nvSpPr>
            <p:spPr bwMode="auto">
              <a:xfrm>
                <a:off x="2145" y="240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 name="Line 265"/>
              <p:cNvSpPr>
                <a:spLocks noChangeShapeType="1"/>
              </p:cNvSpPr>
              <p:nvPr/>
            </p:nvSpPr>
            <p:spPr bwMode="auto">
              <a:xfrm>
                <a:off x="2149" y="242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 name="Line 266"/>
              <p:cNvSpPr>
                <a:spLocks noChangeShapeType="1"/>
              </p:cNvSpPr>
              <p:nvPr/>
            </p:nvSpPr>
            <p:spPr bwMode="auto">
              <a:xfrm>
                <a:off x="2153" y="243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 name="Line 267"/>
              <p:cNvSpPr>
                <a:spLocks noChangeShapeType="1"/>
              </p:cNvSpPr>
              <p:nvPr/>
            </p:nvSpPr>
            <p:spPr bwMode="auto">
              <a:xfrm>
                <a:off x="2157" y="245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 name="Line 268"/>
              <p:cNvSpPr>
                <a:spLocks noChangeShapeType="1"/>
              </p:cNvSpPr>
              <p:nvPr/>
            </p:nvSpPr>
            <p:spPr bwMode="auto">
              <a:xfrm>
                <a:off x="2161" y="247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Line 269"/>
              <p:cNvSpPr>
                <a:spLocks noChangeShapeType="1"/>
              </p:cNvSpPr>
              <p:nvPr/>
            </p:nvSpPr>
            <p:spPr bwMode="auto">
              <a:xfrm>
                <a:off x="2164" y="249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 name="Line 270"/>
              <p:cNvSpPr>
                <a:spLocks noChangeShapeType="1"/>
              </p:cNvSpPr>
              <p:nvPr/>
            </p:nvSpPr>
            <p:spPr bwMode="auto">
              <a:xfrm>
                <a:off x="2168" y="250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Line 271"/>
              <p:cNvSpPr>
                <a:spLocks noChangeShapeType="1"/>
              </p:cNvSpPr>
              <p:nvPr/>
            </p:nvSpPr>
            <p:spPr bwMode="auto">
              <a:xfrm>
                <a:off x="2172" y="252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 name="Line 272"/>
              <p:cNvSpPr>
                <a:spLocks noChangeShapeType="1"/>
              </p:cNvSpPr>
              <p:nvPr/>
            </p:nvSpPr>
            <p:spPr bwMode="auto">
              <a:xfrm>
                <a:off x="2176" y="254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 name="Line 273"/>
              <p:cNvSpPr>
                <a:spLocks noChangeShapeType="1"/>
              </p:cNvSpPr>
              <p:nvPr/>
            </p:nvSpPr>
            <p:spPr bwMode="auto">
              <a:xfrm>
                <a:off x="2181" y="2561"/>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 name="Line 274"/>
              <p:cNvSpPr>
                <a:spLocks noChangeShapeType="1"/>
              </p:cNvSpPr>
              <p:nvPr/>
            </p:nvSpPr>
            <p:spPr bwMode="auto">
              <a:xfrm>
                <a:off x="2185" y="257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 name="Line 275"/>
              <p:cNvSpPr>
                <a:spLocks noChangeShapeType="1"/>
              </p:cNvSpPr>
              <p:nvPr/>
            </p:nvSpPr>
            <p:spPr bwMode="auto">
              <a:xfrm>
                <a:off x="2189" y="259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 name="Line 276"/>
              <p:cNvSpPr>
                <a:spLocks noChangeShapeType="1"/>
              </p:cNvSpPr>
              <p:nvPr/>
            </p:nvSpPr>
            <p:spPr bwMode="auto">
              <a:xfrm>
                <a:off x="2192" y="261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 name="Line 277"/>
              <p:cNvSpPr>
                <a:spLocks noChangeShapeType="1"/>
              </p:cNvSpPr>
              <p:nvPr/>
            </p:nvSpPr>
            <p:spPr bwMode="auto">
              <a:xfrm>
                <a:off x="2197" y="2631"/>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 name="Line 278"/>
              <p:cNvSpPr>
                <a:spLocks noChangeShapeType="1"/>
              </p:cNvSpPr>
              <p:nvPr/>
            </p:nvSpPr>
            <p:spPr bwMode="auto">
              <a:xfrm>
                <a:off x="2201" y="264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 name="Line 279"/>
              <p:cNvSpPr>
                <a:spLocks noChangeShapeType="1"/>
              </p:cNvSpPr>
              <p:nvPr/>
            </p:nvSpPr>
            <p:spPr bwMode="auto">
              <a:xfrm>
                <a:off x="2205" y="266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 name="Line 280"/>
              <p:cNvSpPr>
                <a:spLocks noChangeShapeType="1"/>
              </p:cNvSpPr>
              <p:nvPr/>
            </p:nvSpPr>
            <p:spPr bwMode="auto">
              <a:xfrm>
                <a:off x="2210" y="2684"/>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 name="Line 281"/>
              <p:cNvSpPr>
                <a:spLocks noChangeShapeType="1"/>
              </p:cNvSpPr>
              <p:nvPr/>
            </p:nvSpPr>
            <p:spPr bwMode="auto">
              <a:xfrm>
                <a:off x="2214" y="270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 name="Line 282"/>
              <p:cNvSpPr>
                <a:spLocks noChangeShapeType="1"/>
              </p:cNvSpPr>
              <p:nvPr/>
            </p:nvSpPr>
            <p:spPr bwMode="auto">
              <a:xfrm>
                <a:off x="2218" y="271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 name="Line 283"/>
              <p:cNvSpPr>
                <a:spLocks noChangeShapeType="1"/>
              </p:cNvSpPr>
              <p:nvPr/>
            </p:nvSpPr>
            <p:spPr bwMode="auto">
              <a:xfrm>
                <a:off x="2222" y="2736"/>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 name="Line 284"/>
              <p:cNvSpPr>
                <a:spLocks noChangeShapeType="1"/>
              </p:cNvSpPr>
              <p:nvPr/>
            </p:nvSpPr>
            <p:spPr bwMode="auto">
              <a:xfrm>
                <a:off x="2226" y="275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 name="Line 285"/>
              <p:cNvSpPr>
                <a:spLocks noChangeShapeType="1"/>
              </p:cNvSpPr>
              <p:nvPr/>
            </p:nvSpPr>
            <p:spPr bwMode="auto">
              <a:xfrm>
                <a:off x="2231" y="2771"/>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 name="Line 286"/>
              <p:cNvSpPr>
                <a:spLocks noChangeShapeType="1"/>
              </p:cNvSpPr>
              <p:nvPr/>
            </p:nvSpPr>
            <p:spPr bwMode="auto">
              <a:xfrm>
                <a:off x="2235" y="278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 name="Line 287"/>
              <p:cNvSpPr>
                <a:spLocks noChangeShapeType="1"/>
              </p:cNvSpPr>
              <p:nvPr/>
            </p:nvSpPr>
            <p:spPr bwMode="auto">
              <a:xfrm>
                <a:off x="2239" y="280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 name="Line 288"/>
              <p:cNvSpPr>
                <a:spLocks noChangeShapeType="1"/>
              </p:cNvSpPr>
              <p:nvPr/>
            </p:nvSpPr>
            <p:spPr bwMode="auto">
              <a:xfrm>
                <a:off x="2244" y="282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 name="Line 289"/>
              <p:cNvSpPr>
                <a:spLocks noChangeShapeType="1"/>
              </p:cNvSpPr>
              <p:nvPr/>
            </p:nvSpPr>
            <p:spPr bwMode="auto">
              <a:xfrm>
                <a:off x="2248" y="284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 name="Line 290"/>
              <p:cNvSpPr>
                <a:spLocks noChangeShapeType="1"/>
              </p:cNvSpPr>
              <p:nvPr/>
            </p:nvSpPr>
            <p:spPr bwMode="auto">
              <a:xfrm>
                <a:off x="2252" y="285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 name="Line 291"/>
              <p:cNvSpPr>
                <a:spLocks noChangeShapeType="1"/>
              </p:cNvSpPr>
              <p:nvPr/>
            </p:nvSpPr>
            <p:spPr bwMode="auto">
              <a:xfrm>
                <a:off x="2256" y="287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 name="Line 292"/>
              <p:cNvSpPr>
                <a:spLocks noChangeShapeType="1"/>
              </p:cNvSpPr>
              <p:nvPr/>
            </p:nvSpPr>
            <p:spPr bwMode="auto">
              <a:xfrm>
                <a:off x="2261" y="289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Line 293"/>
              <p:cNvSpPr>
                <a:spLocks noChangeShapeType="1"/>
              </p:cNvSpPr>
              <p:nvPr/>
            </p:nvSpPr>
            <p:spPr bwMode="auto">
              <a:xfrm>
                <a:off x="2266" y="291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 name="Line 294"/>
              <p:cNvSpPr>
                <a:spLocks noChangeShapeType="1"/>
              </p:cNvSpPr>
              <p:nvPr/>
            </p:nvSpPr>
            <p:spPr bwMode="auto">
              <a:xfrm>
                <a:off x="2271" y="292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 name="Line 295"/>
              <p:cNvSpPr>
                <a:spLocks noChangeShapeType="1"/>
              </p:cNvSpPr>
              <p:nvPr/>
            </p:nvSpPr>
            <p:spPr bwMode="auto">
              <a:xfrm>
                <a:off x="2276" y="294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 name="Line 296"/>
              <p:cNvSpPr>
                <a:spLocks noChangeShapeType="1"/>
              </p:cNvSpPr>
              <p:nvPr/>
            </p:nvSpPr>
            <p:spPr bwMode="auto">
              <a:xfrm>
                <a:off x="2281" y="2963"/>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 name="Line 297"/>
              <p:cNvSpPr>
                <a:spLocks noChangeShapeType="1"/>
              </p:cNvSpPr>
              <p:nvPr/>
            </p:nvSpPr>
            <p:spPr bwMode="auto">
              <a:xfrm>
                <a:off x="2285" y="298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 name="Line 298"/>
              <p:cNvSpPr>
                <a:spLocks noChangeShapeType="1"/>
              </p:cNvSpPr>
              <p:nvPr/>
            </p:nvSpPr>
            <p:spPr bwMode="auto">
              <a:xfrm>
                <a:off x="2291" y="2998"/>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 name="Line 299"/>
              <p:cNvSpPr>
                <a:spLocks noChangeShapeType="1"/>
              </p:cNvSpPr>
              <p:nvPr/>
            </p:nvSpPr>
            <p:spPr bwMode="auto">
              <a:xfrm>
                <a:off x="2296" y="3016"/>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 name="Line 300"/>
              <p:cNvSpPr>
                <a:spLocks noChangeShapeType="1"/>
              </p:cNvSpPr>
              <p:nvPr/>
            </p:nvSpPr>
            <p:spPr bwMode="auto">
              <a:xfrm>
                <a:off x="2301" y="303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 name="Line 301"/>
              <p:cNvSpPr>
                <a:spLocks noChangeShapeType="1"/>
              </p:cNvSpPr>
              <p:nvPr/>
            </p:nvSpPr>
            <p:spPr bwMode="auto">
              <a:xfrm>
                <a:off x="2307" y="3050"/>
                <a:ext cx="1" cy="4"/>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 name="Line 302"/>
              <p:cNvSpPr>
                <a:spLocks noChangeShapeType="1"/>
              </p:cNvSpPr>
              <p:nvPr/>
            </p:nvSpPr>
            <p:spPr bwMode="auto">
              <a:xfrm>
                <a:off x="2311" y="306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4" name="Line 303"/>
              <p:cNvSpPr>
                <a:spLocks noChangeShapeType="1"/>
              </p:cNvSpPr>
              <p:nvPr/>
            </p:nvSpPr>
            <p:spPr bwMode="auto">
              <a:xfrm>
                <a:off x="2317" y="308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5" name="Line 304"/>
              <p:cNvSpPr>
                <a:spLocks noChangeShapeType="1"/>
              </p:cNvSpPr>
              <p:nvPr/>
            </p:nvSpPr>
            <p:spPr bwMode="auto">
              <a:xfrm>
                <a:off x="2322" y="310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 name="Line 305"/>
              <p:cNvSpPr>
                <a:spLocks noChangeShapeType="1"/>
              </p:cNvSpPr>
              <p:nvPr/>
            </p:nvSpPr>
            <p:spPr bwMode="auto">
              <a:xfrm>
                <a:off x="2328" y="312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 name="Line 306"/>
              <p:cNvSpPr>
                <a:spLocks noChangeShapeType="1"/>
              </p:cNvSpPr>
              <p:nvPr/>
            </p:nvSpPr>
            <p:spPr bwMode="auto">
              <a:xfrm>
                <a:off x="2334" y="313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 name="Line 307"/>
              <p:cNvSpPr>
                <a:spLocks noChangeShapeType="1"/>
              </p:cNvSpPr>
              <p:nvPr/>
            </p:nvSpPr>
            <p:spPr bwMode="auto">
              <a:xfrm>
                <a:off x="2340" y="315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 name="Line 308"/>
              <p:cNvSpPr>
                <a:spLocks noChangeShapeType="1"/>
              </p:cNvSpPr>
              <p:nvPr/>
            </p:nvSpPr>
            <p:spPr bwMode="auto">
              <a:xfrm>
                <a:off x="2346" y="317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 name="Line 309"/>
              <p:cNvSpPr>
                <a:spLocks noChangeShapeType="1"/>
              </p:cNvSpPr>
              <p:nvPr/>
            </p:nvSpPr>
            <p:spPr bwMode="auto">
              <a:xfrm>
                <a:off x="2352" y="319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 name="Line 310"/>
              <p:cNvSpPr>
                <a:spLocks noChangeShapeType="1"/>
              </p:cNvSpPr>
              <p:nvPr/>
            </p:nvSpPr>
            <p:spPr bwMode="auto">
              <a:xfrm>
                <a:off x="2359" y="320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 name="Line 311"/>
              <p:cNvSpPr>
                <a:spLocks noChangeShapeType="1"/>
              </p:cNvSpPr>
              <p:nvPr/>
            </p:nvSpPr>
            <p:spPr bwMode="auto">
              <a:xfrm>
                <a:off x="2366" y="322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 name="Line 312"/>
              <p:cNvSpPr>
                <a:spLocks noChangeShapeType="1"/>
              </p:cNvSpPr>
              <p:nvPr/>
            </p:nvSpPr>
            <p:spPr bwMode="auto">
              <a:xfrm>
                <a:off x="2371" y="3243"/>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 name="Line 313"/>
              <p:cNvSpPr>
                <a:spLocks noChangeShapeType="1"/>
              </p:cNvSpPr>
              <p:nvPr/>
            </p:nvSpPr>
            <p:spPr bwMode="auto">
              <a:xfrm>
                <a:off x="2379" y="326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 name="Line 314"/>
              <p:cNvSpPr>
                <a:spLocks noChangeShapeType="1"/>
              </p:cNvSpPr>
              <p:nvPr/>
            </p:nvSpPr>
            <p:spPr bwMode="auto">
              <a:xfrm>
                <a:off x="2387" y="327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 name="Line 315"/>
              <p:cNvSpPr>
                <a:spLocks noChangeShapeType="1"/>
              </p:cNvSpPr>
              <p:nvPr/>
            </p:nvSpPr>
            <p:spPr bwMode="auto">
              <a:xfrm>
                <a:off x="2395" y="329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 name="Line 316"/>
              <p:cNvSpPr>
                <a:spLocks noChangeShapeType="1"/>
              </p:cNvSpPr>
              <p:nvPr/>
            </p:nvSpPr>
            <p:spPr bwMode="auto">
              <a:xfrm>
                <a:off x="2401" y="3312"/>
                <a:ext cx="2" cy="4"/>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 name="Line 317"/>
              <p:cNvSpPr>
                <a:spLocks noChangeShapeType="1"/>
              </p:cNvSpPr>
              <p:nvPr/>
            </p:nvSpPr>
            <p:spPr bwMode="auto">
              <a:xfrm>
                <a:off x="2409" y="3330"/>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 name="Line 318"/>
              <p:cNvSpPr>
                <a:spLocks noChangeShapeType="1"/>
              </p:cNvSpPr>
              <p:nvPr/>
            </p:nvSpPr>
            <p:spPr bwMode="auto">
              <a:xfrm>
                <a:off x="2418" y="3347"/>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 name="Line 319"/>
              <p:cNvSpPr>
                <a:spLocks noChangeShapeType="1"/>
              </p:cNvSpPr>
              <p:nvPr/>
            </p:nvSpPr>
            <p:spPr bwMode="auto">
              <a:xfrm>
                <a:off x="2428" y="3365"/>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 name="Line 320"/>
              <p:cNvSpPr>
                <a:spLocks noChangeShapeType="1"/>
              </p:cNvSpPr>
              <p:nvPr/>
            </p:nvSpPr>
            <p:spPr bwMode="auto">
              <a:xfrm>
                <a:off x="2437" y="3382"/>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 name="Line 321"/>
              <p:cNvSpPr>
                <a:spLocks noChangeShapeType="1"/>
              </p:cNvSpPr>
              <p:nvPr/>
            </p:nvSpPr>
            <p:spPr bwMode="auto">
              <a:xfrm>
                <a:off x="2447" y="3400"/>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 name="Line 322"/>
              <p:cNvSpPr>
                <a:spLocks noChangeShapeType="1"/>
              </p:cNvSpPr>
              <p:nvPr/>
            </p:nvSpPr>
            <p:spPr bwMode="auto">
              <a:xfrm>
                <a:off x="2458" y="3417"/>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4" name="Line 323"/>
              <p:cNvSpPr>
                <a:spLocks noChangeShapeType="1"/>
              </p:cNvSpPr>
              <p:nvPr/>
            </p:nvSpPr>
            <p:spPr bwMode="auto">
              <a:xfrm>
                <a:off x="2470" y="3435"/>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5" name="Line 324"/>
              <p:cNvSpPr>
                <a:spLocks noChangeShapeType="1"/>
              </p:cNvSpPr>
              <p:nvPr/>
            </p:nvSpPr>
            <p:spPr bwMode="auto">
              <a:xfrm>
                <a:off x="2482" y="3452"/>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6" name="Line 325"/>
              <p:cNvSpPr>
                <a:spLocks noChangeShapeType="1"/>
              </p:cNvSpPr>
              <p:nvPr/>
            </p:nvSpPr>
            <p:spPr bwMode="auto">
              <a:xfrm>
                <a:off x="2494" y="3470"/>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7" name="Line 326"/>
              <p:cNvSpPr>
                <a:spLocks noChangeShapeType="1"/>
              </p:cNvSpPr>
              <p:nvPr/>
            </p:nvSpPr>
            <p:spPr bwMode="auto">
              <a:xfrm>
                <a:off x="2510" y="3487"/>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8" name="Line 327"/>
              <p:cNvSpPr>
                <a:spLocks noChangeShapeType="1"/>
              </p:cNvSpPr>
              <p:nvPr/>
            </p:nvSpPr>
            <p:spPr bwMode="auto">
              <a:xfrm>
                <a:off x="2526" y="3505"/>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9" name="Line 328"/>
              <p:cNvSpPr>
                <a:spLocks noChangeShapeType="1"/>
              </p:cNvSpPr>
              <p:nvPr/>
            </p:nvSpPr>
            <p:spPr bwMode="auto">
              <a:xfrm>
                <a:off x="2546" y="3522"/>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0" name="Line 329"/>
              <p:cNvSpPr>
                <a:spLocks noChangeShapeType="1"/>
              </p:cNvSpPr>
              <p:nvPr/>
            </p:nvSpPr>
            <p:spPr bwMode="auto">
              <a:xfrm>
                <a:off x="2566" y="3540"/>
                <a:ext cx="4"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1" name="Line 330"/>
              <p:cNvSpPr>
                <a:spLocks noChangeShapeType="1"/>
              </p:cNvSpPr>
              <p:nvPr/>
            </p:nvSpPr>
            <p:spPr bwMode="auto">
              <a:xfrm>
                <a:off x="2588" y="3553"/>
                <a:ext cx="4" cy="2"/>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2" name="Line 331"/>
              <p:cNvSpPr>
                <a:spLocks noChangeShapeType="1"/>
              </p:cNvSpPr>
              <p:nvPr/>
            </p:nvSpPr>
            <p:spPr bwMode="auto">
              <a:xfrm>
                <a:off x="2610" y="3567"/>
                <a:ext cx="4" cy="1"/>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3" name="Line 332"/>
              <p:cNvSpPr>
                <a:spLocks noChangeShapeType="1"/>
              </p:cNvSpPr>
              <p:nvPr/>
            </p:nvSpPr>
            <p:spPr bwMode="auto">
              <a:xfrm>
                <a:off x="2633" y="3576"/>
                <a:ext cx="4" cy="2"/>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4" name="Line 333"/>
              <p:cNvSpPr>
                <a:spLocks noChangeShapeType="1"/>
              </p:cNvSpPr>
              <p:nvPr/>
            </p:nvSpPr>
            <p:spPr bwMode="auto">
              <a:xfrm>
                <a:off x="2655" y="3585"/>
                <a:ext cx="4" cy="2"/>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 name="Line 334"/>
              <p:cNvSpPr>
                <a:spLocks noChangeShapeType="1"/>
              </p:cNvSpPr>
              <p:nvPr/>
            </p:nvSpPr>
            <p:spPr bwMode="auto">
              <a:xfrm>
                <a:off x="2677" y="3593"/>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 name="Line 335"/>
              <p:cNvSpPr>
                <a:spLocks noChangeShapeType="1"/>
              </p:cNvSpPr>
              <p:nvPr/>
            </p:nvSpPr>
            <p:spPr bwMode="auto">
              <a:xfrm>
                <a:off x="2699" y="3598"/>
                <a:ext cx="4" cy="1"/>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7" name="Line 336"/>
              <p:cNvSpPr>
                <a:spLocks noChangeShapeType="1"/>
              </p:cNvSpPr>
              <p:nvPr/>
            </p:nvSpPr>
            <p:spPr bwMode="auto">
              <a:xfrm>
                <a:off x="2722" y="3603"/>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8" name="Line 337"/>
              <p:cNvSpPr>
                <a:spLocks noChangeShapeType="1"/>
              </p:cNvSpPr>
              <p:nvPr/>
            </p:nvSpPr>
            <p:spPr bwMode="auto">
              <a:xfrm>
                <a:off x="2744" y="3606"/>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9" name="Line 338"/>
              <p:cNvSpPr>
                <a:spLocks noChangeShapeType="1"/>
              </p:cNvSpPr>
              <p:nvPr/>
            </p:nvSpPr>
            <p:spPr bwMode="auto">
              <a:xfrm>
                <a:off x="2766" y="3609"/>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0" name="Line 339"/>
              <p:cNvSpPr>
                <a:spLocks noChangeShapeType="1"/>
              </p:cNvSpPr>
              <p:nvPr/>
            </p:nvSpPr>
            <p:spPr bwMode="auto">
              <a:xfrm>
                <a:off x="2788" y="3611"/>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1" name="Line 340"/>
              <p:cNvSpPr>
                <a:spLocks noChangeShapeType="1"/>
              </p:cNvSpPr>
              <p:nvPr/>
            </p:nvSpPr>
            <p:spPr bwMode="auto">
              <a:xfrm>
                <a:off x="2811" y="3612"/>
                <a:ext cx="4" cy="1"/>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2" name="Line 341"/>
              <p:cNvSpPr>
                <a:spLocks noChangeShapeType="1"/>
              </p:cNvSpPr>
              <p:nvPr/>
            </p:nvSpPr>
            <p:spPr bwMode="auto">
              <a:xfrm>
                <a:off x="2833" y="3614"/>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3" name="Line 342"/>
              <p:cNvSpPr>
                <a:spLocks noChangeShapeType="1"/>
              </p:cNvSpPr>
              <p:nvPr/>
            </p:nvSpPr>
            <p:spPr bwMode="auto">
              <a:xfrm>
                <a:off x="2855" y="3615"/>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4" name="Line 343"/>
              <p:cNvSpPr>
                <a:spLocks noChangeShapeType="1"/>
              </p:cNvSpPr>
              <p:nvPr/>
            </p:nvSpPr>
            <p:spPr bwMode="auto">
              <a:xfrm>
                <a:off x="2877" y="3616"/>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 name="Line 344"/>
              <p:cNvSpPr>
                <a:spLocks noChangeShapeType="1"/>
              </p:cNvSpPr>
              <p:nvPr/>
            </p:nvSpPr>
            <p:spPr bwMode="auto">
              <a:xfrm>
                <a:off x="2900" y="3616"/>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 name="Line 345"/>
              <p:cNvSpPr>
                <a:spLocks noChangeShapeType="1"/>
              </p:cNvSpPr>
              <p:nvPr/>
            </p:nvSpPr>
            <p:spPr bwMode="auto">
              <a:xfrm>
                <a:off x="2922" y="3617"/>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 name="Line 346"/>
              <p:cNvSpPr>
                <a:spLocks noChangeShapeType="1"/>
              </p:cNvSpPr>
              <p:nvPr/>
            </p:nvSpPr>
            <p:spPr bwMode="auto">
              <a:xfrm>
                <a:off x="2944" y="3617"/>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 name="Line 347"/>
              <p:cNvSpPr>
                <a:spLocks noChangeShapeType="1"/>
              </p:cNvSpPr>
              <p:nvPr/>
            </p:nvSpPr>
            <p:spPr bwMode="auto">
              <a:xfrm>
                <a:off x="2967" y="3617"/>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 name="Line 348"/>
              <p:cNvSpPr>
                <a:spLocks noChangeShapeType="1"/>
              </p:cNvSpPr>
              <p:nvPr/>
            </p:nvSpPr>
            <p:spPr bwMode="auto">
              <a:xfrm>
                <a:off x="298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 name="Line 349"/>
              <p:cNvSpPr>
                <a:spLocks noChangeShapeType="1"/>
              </p:cNvSpPr>
              <p:nvPr/>
            </p:nvSpPr>
            <p:spPr bwMode="auto">
              <a:xfrm>
                <a:off x="301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 name="Line 350"/>
              <p:cNvSpPr>
                <a:spLocks noChangeShapeType="1"/>
              </p:cNvSpPr>
              <p:nvPr/>
            </p:nvSpPr>
            <p:spPr bwMode="auto">
              <a:xfrm>
                <a:off x="303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 name="Line 351"/>
              <p:cNvSpPr>
                <a:spLocks noChangeShapeType="1"/>
              </p:cNvSpPr>
              <p:nvPr/>
            </p:nvSpPr>
            <p:spPr bwMode="auto">
              <a:xfrm>
                <a:off x="3056"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 name="Line 352"/>
              <p:cNvSpPr>
                <a:spLocks noChangeShapeType="1"/>
              </p:cNvSpPr>
              <p:nvPr/>
            </p:nvSpPr>
            <p:spPr bwMode="auto">
              <a:xfrm>
                <a:off x="307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 name="Line 353"/>
              <p:cNvSpPr>
                <a:spLocks noChangeShapeType="1"/>
              </p:cNvSpPr>
              <p:nvPr/>
            </p:nvSpPr>
            <p:spPr bwMode="auto">
              <a:xfrm>
                <a:off x="310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 name="Line 354"/>
              <p:cNvSpPr>
                <a:spLocks noChangeShapeType="1"/>
              </p:cNvSpPr>
              <p:nvPr/>
            </p:nvSpPr>
            <p:spPr bwMode="auto">
              <a:xfrm>
                <a:off x="312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 name="Line 355"/>
              <p:cNvSpPr>
                <a:spLocks noChangeShapeType="1"/>
              </p:cNvSpPr>
              <p:nvPr/>
            </p:nvSpPr>
            <p:spPr bwMode="auto">
              <a:xfrm>
                <a:off x="3145"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 name="Line 356"/>
              <p:cNvSpPr>
                <a:spLocks noChangeShapeType="1"/>
              </p:cNvSpPr>
              <p:nvPr/>
            </p:nvSpPr>
            <p:spPr bwMode="auto">
              <a:xfrm>
                <a:off x="316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 name="Line 357"/>
              <p:cNvSpPr>
                <a:spLocks noChangeShapeType="1"/>
              </p:cNvSpPr>
              <p:nvPr/>
            </p:nvSpPr>
            <p:spPr bwMode="auto">
              <a:xfrm>
                <a:off x="318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 name="Line 358"/>
              <p:cNvSpPr>
                <a:spLocks noChangeShapeType="1"/>
              </p:cNvSpPr>
              <p:nvPr/>
            </p:nvSpPr>
            <p:spPr bwMode="auto">
              <a:xfrm>
                <a:off x="321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0" name="Line 359"/>
              <p:cNvSpPr>
                <a:spLocks noChangeShapeType="1"/>
              </p:cNvSpPr>
              <p:nvPr/>
            </p:nvSpPr>
            <p:spPr bwMode="auto">
              <a:xfrm>
                <a:off x="3234"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 name="Line 360"/>
              <p:cNvSpPr>
                <a:spLocks noChangeShapeType="1"/>
              </p:cNvSpPr>
              <p:nvPr/>
            </p:nvSpPr>
            <p:spPr bwMode="auto">
              <a:xfrm>
                <a:off x="325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 name="Line 361"/>
              <p:cNvSpPr>
                <a:spLocks noChangeShapeType="1"/>
              </p:cNvSpPr>
              <p:nvPr/>
            </p:nvSpPr>
            <p:spPr bwMode="auto">
              <a:xfrm>
                <a:off x="327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 name="Line 362"/>
              <p:cNvSpPr>
                <a:spLocks noChangeShapeType="1"/>
              </p:cNvSpPr>
              <p:nvPr/>
            </p:nvSpPr>
            <p:spPr bwMode="auto">
              <a:xfrm>
                <a:off x="330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 name="Line 363"/>
              <p:cNvSpPr>
                <a:spLocks noChangeShapeType="1"/>
              </p:cNvSpPr>
              <p:nvPr/>
            </p:nvSpPr>
            <p:spPr bwMode="auto">
              <a:xfrm>
                <a:off x="3323"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 name="Line 364"/>
              <p:cNvSpPr>
                <a:spLocks noChangeShapeType="1"/>
              </p:cNvSpPr>
              <p:nvPr/>
            </p:nvSpPr>
            <p:spPr bwMode="auto">
              <a:xfrm>
                <a:off x="334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 name="Line 365"/>
              <p:cNvSpPr>
                <a:spLocks noChangeShapeType="1"/>
              </p:cNvSpPr>
              <p:nvPr/>
            </p:nvSpPr>
            <p:spPr bwMode="auto">
              <a:xfrm>
                <a:off x="336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 name="Line 366"/>
              <p:cNvSpPr>
                <a:spLocks noChangeShapeType="1"/>
              </p:cNvSpPr>
              <p:nvPr/>
            </p:nvSpPr>
            <p:spPr bwMode="auto">
              <a:xfrm>
                <a:off x="338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 name="Line 367"/>
              <p:cNvSpPr>
                <a:spLocks noChangeShapeType="1"/>
              </p:cNvSpPr>
              <p:nvPr/>
            </p:nvSpPr>
            <p:spPr bwMode="auto">
              <a:xfrm>
                <a:off x="3412"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 name="Line 368"/>
              <p:cNvSpPr>
                <a:spLocks noChangeShapeType="1"/>
              </p:cNvSpPr>
              <p:nvPr/>
            </p:nvSpPr>
            <p:spPr bwMode="auto">
              <a:xfrm>
                <a:off x="3434"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 name="Line 369"/>
              <p:cNvSpPr>
                <a:spLocks noChangeShapeType="1"/>
              </p:cNvSpPr>
              <p:nvPr/>
            </p:nvSpPr>
            <p:spPr bwMode="auto">
              <a:xfrm>
                <a:off x="345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 name="Line 370"/>
              <p:cNvSpPr>
                <a:spLocks noChangeShapeType="1"/>
              </p:cNvSpPr>
              <p:nvPr/>
            </p:nvSpPr>
            <p:spPr bwMode="auto">
              <a:xfrm>
                <a:off x="347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 name="Line 371"/>
              <p:cNvSpPr>
                <a:spLocks noChangeShapeType="1"/>
              </p:cNvSpPr>
              <p:nvPr/>
            </p:nvSpPr>
            <p:spPr bwMode="auto">
              <a:xfrm>
                <a:off x="3501"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 name="Line 372"/>
              <p:cNvSpPr>
                <a:spLocks noChangeShapeType="1"/>
              </p:cNvSpPr>
              <p:nvPr/>
            </p:nvSpPr>
            <p:spPr bwMode="auto">
              <a:xfrm>
                <a:off x="352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 name="Line 373"/>
              <p:cNvSpPr>
                <a:spLocks noChangeShapeType="1"/>
              </p:cNvSpPr>
              <p:nvPr/>
            </p:nvSpPr>
            <p:spPr bwMode="auto">
              <a:xfrm>
                <a:off x="354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 name="Line 374"/>
              <p:cNvSpPr>
                <a:spLocks noChangeShapeType="1"/>
              </p:cNvSpPr>
              <p:nvPr/>
            </p:nvSpPr>
            <p:spPr bwMode="auto">
              <a:xfrm>
                <a:off x="356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 name="Line 375"/>
              <p:cNvSpPr>
                <a:spLocks noChangeShapeType="1"/>
              </p:cNvSpPr>
              <p:nvPr/>
            </p:nvSpPr>
            <p:spPr bwMode="auto">
              <a:xfrm>
                <a:off x="3590"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 name="Line 376"/>
              <p:cNvSpPr>
                <a:spLocks noChangeShapeType="1"/>
              </p:cNvSpPr>
              <p:nvPr/>
            </p:nvSpPr>
            <p:spPr bwMode="auto">
              <a:xfrm>
                <a:off x="361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 name="Line 377"/>
              <p:cNvSpPr>
                <a:spLocks noChangeShapeType="1"/>
              </p:cNvSpPr>
              <p:nvPr/>
            </p:nvSpPr>
            <p:spPr bwMode="auto">
              <a:xfrm>
                <a:off x="3634"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 name="Line 378"/>
              <p:cNvSpPr>
                <a:spLocks noChangeShapeType="1"/>
              </p:cNvSpPr>
              <p:nvPr/>
            </p:nvSpPr>
            <p:spPr bwMode="auto">
              <a:xfrm>
                <a:off x="365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 name="Line 379"/>
              <p:cNvSpPr>
                <a:spLocks noChangeShapeType="1"/>
              </p:cNvSpPr>
              <p:nvPr/>
            </p:nvSpPr>
            <p:spPr bwMode="auto">
              <a:xfrm>
                <a:off x="3679"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 name="Line 380"/>
              <p:cNvSpPr>
                <a:spLocks noChangeShapeType="1"/>
              </p:cNvSpPr>
              <p:nvPr/>
            </p:nvSpPr>
            <p:spPr bwMode="auto">
              <a:xfrm>
                <a:off x="370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 name="Line 381"/>
              <p:cNvSpPr>
                <a:spLocks noChangeShapeType="1"/>
              </p:cNvSpPr>
              <p:nvPr/>
            </p:nvSpPr>
            <p:spPr bwMode="auto">
              <a:xfrm>
                <a:off x="372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 name="Line 382"/>
              <p:cNvSpPr>
                <a:spLocks noChangeShapeType="1"/>
              </p:cNvSpPr>
              <p:nvPr/>
            </p:nvSpPr>
            <p:spPr bwMode="auto">
              <a:xfrm>
                <a:off x="374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 name="Line 383"/>
              <p:cNvSpPr>
                <a:spLocks noChangeShapeType="1"/>
              </p:cNvSpPr>
              <p:nvPr/>
            </p:nvSpPr>
            <p:spPr bwMode="auto">
              <a:xfrm>
                <a:off x="376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 name="Line 384"/>
              <p:cNvSpPr>
                <a:spLocks noChangeShapeType="1"/>
              </p:cNvSpPr>
              <p:nvPr/>
            </p:nvSpPr>
            <p:spPr bwMode="auto">
              <a:xfrm>
                <a:off x="379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 name="Line 385"/>
              <p:cNvSpPr>
                <a:spLocks noChangeShapeType="1"/>
              </p:cNvSpPr>
              <p:nvPr/>
            </p:nvSpPr>
            <p:spPr bwMode="auto">
              <a:xfrm>
                <a:off x="381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 name="Line 386"/>
              <p:cNvSpPr>
                <a:spLocks noChangeShapeType="1"/>
              </p:cNvSpPr>
              <p:nvPr/>
            </p:nvSpPr>
            <p:spPr bwMode="auto">
              <a:xfrm>
                <a:off x="3834"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 name="Line 387"/>
              <p:cNvSpPr>
                <a:spLocks noChangeShapeType="1"/>
              </p:cNvSpPr>
              <p:nvPr/>
            </p:nvSpPr>
            <p:spPr bwMode="auto">
              <a:xfrm>
                <a:off x="385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 name="Line 388"/>
              <p:cNvSpPr>
                <a:spLocks noChangeShapeType="1"/>
              </p:cNvSpPr>
              <p:nvPr/>
            </p:nvSpPr>
            <p:spPr bwMode="auto">
              <a:xfrm>
                <a:off x="387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 name="Line 389"/>
              <p:cNvSpPr>
                <a:spLocks noChangeShapeType="1"/>
              </p:cNvSpPr>
              <p:nvPr/>
            </p:nvSpPr>
            <p:spPr bwMode="auto">
              <a:xfrm>
                <a:off x="390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 name="Line 390"/>
              <p:cNvSpPr>
                <a:spLocks noChangeShapeType="1"/>
              </p:cNvSpPr>
              <p:nvPr/>
            </p:nvSpPr>
            <p:spPr bwMode="auto">
              <a:xfrm>
                <a:off x="392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 name="Line 391"/>
              <p:cNvSpPr>
                <a:spLocks noChangeShapeType="1"/>
              </p:cNvSpPr>
              <p:nvPr/>
            </p:nvSpPr>
            <p:spPr bwMode="auto">
              <a:xfrm>
                <a:off x="394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 name="Line 392"/>
              <p:cNvSpPr>
                <a:spLocks noChangeShapeType="1"/>
              </p:cNvSpPr>
              <p:nvPr/>
            </p:nvSpPr>
            <p:spPr bwMode="auto">
              <a:xfrm>
                <a:off x="396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 name="Line 393"/>
              <p:cNvSpPr>
                <a:spLocks noChangeShapeType="1"/>
              </p:cNvSpPr>
              <p:nvPr/>
            </p:nvSpPr>
            <p:spPr bwMode="auto">
              <a:xfrm>
                <a:off x="399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 name="Line 394"/>
              <p:cNvSpPr>
                <a:spLocks noChangeShapeType="1"/>
              </p:cNvSpPr>
              <p:nvPr/>
            </p:nvSpPr>
            <p:spPr bwMode="auto">
              <a:xfrm>
                <a:off x="401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 name="Line 395"/>
              <p:cNvSpPr>
                <a:spLocks noChangeShapeType="1"/>
              </p:cNvSpPr>
              <p:nvPr/>
            </p:nvSpPr>
            <p:spPr bwMode="auto">
              <a:xfrm>
                <a:off x="403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 name="Line 396"/>
              <p:cNvSpPr>
                <a:spLocks noChangeShapeType="1"/>
              </p:cNvSpPr>
              <p:nvPr/>
            </p:nvSpPr>
            <p:spPr bwMode="auto">
              <a:xfrm>
                <a:off x="405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 name="Line 397"/>
              <p:cNvSpPr>
                <a:spLocks noChangeShapeType="1"/>
              </p:cNvSpPr>
              <p:nvPr/>
            </p:nvSpPr>
            <p:spPr bwMode="auto">
              <a:xfrm>
                <a:off x="407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 name="Line 398"/>
              <p:cNvSpPr>
                <a:spLocks noChangeShapeType="1"/>
              </p:cNvSpPr>
              <p:nvPr/>
            </p:nvSpPr>
            <p:spPr bwMode="auto">
              <a:xfrm>
                <a:off x="410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 name="Line 399"/>
              <p:cNvSpPr>
                <a:spLocks noChangeShapeType="1"/>
              </p:cNvSpPr>
              <p:nvPr/>
            </p:nvSpPr>
            <p:spPr bwMode="auto">
              <a:xfrm>
                <a:off x="4124"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 name="Line 400"/>
              <p:cNvSpPr>
                <a:spLocks noChangeShapeType="1"/>
              </p:cNvSpPr>
              <p:nvPr/>
            </p:nvSpPr>
            <p:spPr bwMode="auto">
              <a:xfrm>
                <a:off x="414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 name="Line 401"/>
              <p:cNvSpPr>
                <a:spLocks noChangeShapeType="1"/>
              </p:cNvSpPr>
              <p:nvPr/>
            </p:nvSpPr>
            <p:spPr bwMode="auto">
              <a:xfrm>
                <a:off x="416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 name="Line 402"/>
              <p:cNvSpPr>
                <a:spLocks noChangeShapeType="1"/>
              </p:cNvSpPr>
              <p:nvPr/>
            </p:nvSpPr>
            <p:spPr bwMode="auto">
              <a:xfrm>
                <a:off x="419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 name="Line 403"/>
              <p:cNvSpPr>
                <a:spLocks noChangeShapeType="1"/>
              </p:cNvSpPr>
              <p:nvPr/>
            </p:nvSpPr>
            <p:spPr bwMode="auto">
              <a:xfrm>
                <a:off x="421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 name="Line 404"/>
              <p:cNvSpPr>
                <a:spLocks noChangeShapeType="1"/>
              </p:cNvSpPr>
              <p:nvPr/>
            </p:nvSpPr>
            <p:spPr bwMode="auto">
              <a:xfrm>
                <a:off x="423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 name="Line 405"/>
              <p:cNvSpPr>
                <a:spLocks noChangeShapeType="1"/>
              </p:cNvSpPr>
              <p:nvPr/>
            </p:nvSpPr>
            <p:spPr bwMode="auto">
              <a:xfrm>
                <a:off x="425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 name="Line 406"/>
              <p:cNvSpPr>
                <a:spLocks noChangeShapeType="1"/>
              </p:cNvSpPr>
              <p:nvPr/>
            </p:nvSpPr>
            <p:spPr bwMode="auto">
              <a:xfrm>
                <a:off x="427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 name="Line 407"/>
              <p:cNvSpPr>
                <a:spLocks noChangeShapeType="1"/>
              </p:cNvSpPr>
              <p:nvPr/>
            </p:nvSpPr>
            <p:spPr bwMode="auto">
              <a:xfrm>
                <a:off x="430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6" name="Line 409"/>
            <p:cNvSpPr>
              <a:spLocks noChangeShapeType="1"/>
            </p:cNvSpPr>
            <p:nvPr/>
          </p:nvSpPr>
          <p:spPr bwMode="auto">
            <a:xfrm>
              <a:off x="65362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Line 410"/>
            <p:cNvSpPr>
              <a:spLocks noChangeShapeType="1"/>
            </p:cNvSpPr>
            <p:nvPr/>
          </p:nvSpPr>
          <p:spPr bwMode="auto">
            <a:xfrm>
              <a:off x="65711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Line 411"/>
            <p:cNvSpPr>
              <a:spLocks noChangeShapeType="1"/>
            </p:cNvSpPr>
            <p:nvPr/>
          </p:nvSpPr>
          <p:spPr bwMode="auto">
            <a:xfrm>
              <a:off x="66060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Line 412"/>
            <p:cNvSpPr>
              <a:spLocks noChangeShapeType="1"/>
            </p:cNvSpPr>
            <p:nvPr/>
          </p:nvSpPr>
          <p:spPr bwMode="auto">
            <a:xfrm>
              <a:off x="66425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Line 413"/>
            <p:cNvSpPr>
              <a:spLocks noChangeShapeType="1"/>
            </p:cNvSpPr>
            <p:nvPr/>
          </p:nvSpPr>
          <p:spPr bwMode="auto">
            <a:xfrm>
              <a:off x="667750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Line 414"/>
            <p:cNvSpPr>
              <a:spLocks noChangeShapeType="1"/>
            </p:cNvSpPr>
            <p:nvPr/>
          </p:nvSpPr>
          <p:spPr bwMode="auto">
            <a:xfrm>
              <a:off x="67124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 name="Line 415"/>
            <p:cNvSpPr>
              <a:spLocks noChangeShapeType="1"/>
            </p:cNvSpPr>
            <p:nvPr/>
          </p:nvSpPr>
          <p:spPr bwMode="auto">
            <a:xfrm>
              <a:off x="6748941"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Line 416"/>
            <p:cNvSpPr>
              <a:spLocks noChangeShapeType="1"/>
            </p:cNvSpPr>
            <p:nvPr/>
          </p:nvSpPr>
          <p:spPr bwMode="auto">
            <a:xfrm>
              <a:off x="67838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Line 417"/>
            <p:cNvSpPr>
              <a:spLocks noChangeShapeType="1"/>
            </p:cNvSpPr>
            <p:nvPr/>
          </p:nvSpPr>
          <p:spPr bwMode="auto">
            <a:xfrm>
              <a:off x="681879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Line 418"/>
            <p:cNvSpPr>
              <a:spLocks noChangeShapeType="1"/>
            </p:cNvSpPr>
            <p:nvPr/>
          </p:nvSpPr>
          <p:spPr bwMode="auto">
            <a:xfrm>
              <a:off x="68537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Line 419"/>
            <p:cNvSpPr>
              <a:spLocks noChangeShapeType="1"/>
            </p:cNvSpPr>
            <p:nvPr/>
          </p:nvSpPr>
          <p:spPr bwMode="auto">
            <a:xfrm>
              <a:off x="6890228"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Line 420"/>
            <p:cNvSpPr>
              <a:spLocks noChangeShapeType="1"/>
            </p:cNvSpPr>
            <p:nvPr/>
          </p:nvSpPr>
          <p:spPr bwMode="auto">
            <a:xfrm>
              <a:off x="69251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 name="Line 421"/>
            <p:cNvSpPr>
              <a:spLocks noChangeShapeType="1"/>
            </p:cNvSpPr>
            <p:nvPr/>
          </p:nvSpPr>
          <p:spPr bwMode="auto">
            <a:xfrm>
              <a:off x="69600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Line 422"/>
            <p:cNvSpPr>
              <a:spLocks noChangeShapeType="1"/>
            </p:cNvSpPr>
            <p:nvPr/>
          </p:nvSpPr>
          <p:spPr bwMode="auto">
            <a:xfrm>
              <a:off x="699500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Line 423"/>
            <p:cNvSpPr>
              <a:spLocks noChangeShapeType="1"/>
            </p:cNvSpPr>
            <p:nvPr/>
          </p:nvSpPr>
          <p:spPr bwMode="auto">
            <a:xfrm>
              <a:off x="7031516"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 name="Line 424"/>
            <p:cNvSpPr>
              <a:spLocks noChangeShapeType="1"/>
            </p:cNvSpPr>
            <p:nvPr/>
          </p:nvSpPr>
          <p:spPr bwMode="auto">
            <a:xfrm>
              <a:off x="70664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 name="Line 425"/>
            <p:cNvSpPr>
              <a:spLocks noChangeShapeType="1"/>
            </p:cNvSpPr>
            <p:nvPr/>
          </p:nvSpPr>
          <p:spPr bwMode="auto">
            <a:xfrm>
              <a:off x="71013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Line 426"/>
            <p:cNvSpPr>
              <a:spLocks noChangeShapeType="1"/>
            </p:cNvSpPr>
            <p:nvPr/>
          </p:nvSpPr>
          <p:spPr bwMode="auto">
            <a:xfrm>
              <a:off x="713629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 name="Line 427"/>
            <p:cNvSpPr>
              <a:spLocks noChangeShapeType="1"/>
            </p:cNvSpPr>
            <p:nvPr/>
          </p:nvSpPr>
          <p:spPr bwMode="auto">
            <a:xfrm>
              <a:off x="7172803"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Line 428"/>
            <p:cNvSpPr>
              <a:spLocks noChangeShapeType="1"/>
            </p:cNvSpPr>
            <p:nvPr/>
          </p:nvSpPr>
          <p:spPr bwMode="auto">
            <a:xfrm>
              <a:off x="72077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Line 429"/>
            <p:cNvSpPr>
              <a:spLocks noChangeShapeType="1"/>
            </p:cNvSpPr>
            <p:nvPr/>
          </p:nvSpPr>
          <p:spPr bwMode="auto">
            <a:xfrm>
              <a:off x="72426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Line 430"/>
            <p:cNvSpPr>
              <a:spLocks noChangeShapeType="1"/>
            </p:cNvSpPr>
            <p:nvPr/>
          </p:nvSpPr>
          <p:spPr bwMode="auto">
            <a:xfrm>
              <a:off x="72775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Line 431"/>
            <p:cNvSpPr>
              <a:spLocks noChangeShapeType="1"/>
            </p:cNvSpPr>
            <p:nvPr/>
          </p:nvSpPr>
          <p:spPr bwMode="auto">
            <a:xfrm>
              <a:off x="7314091"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Line 432"/>
            <p:cNvSpPr>
              <a:spLocks noChangeShapeType="1"/>
            </p:cNvSpPr>
            <p:nvPr/>
          </p:nvSpPr>
          <p:spPr bwMode="auto">
            <a:xfrm>
              <a:off x="73490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Line 433"/>
            <p:cNvSpPr>
              <a:spLocks noChangeShapeType="1"/>
            </p:cNvSpPr>
            <p:nvPr/>
          </p:nvSpPr>
          <p:spPr bwMode="auto">
            <a:xfrm>
              <a:off x="73839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Line 434"/>
            <p:cNvSpPr>
              <a:spLocks noChangeShapeType="1"/>
            </p:cNvSpPr>
            <p:nvPr/>
          </p:nvSpPr>
          <p:spPr bwMode="auto">
            <a:xfrm>
              <a:off x="74188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 name="Line 435"/>
            <p:cNvSpPr>
              <a:spLocks noChangeShapeType="1"/>
            </p:cNvSpPr>
            <p:nvPr/>
          </p:nvSpPr>
          <p:spPr bwMode="auto">
            <a:xfrm>
              <a:off x="7455378"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 name="Line 436"/>
            <p:cNvSpPr>
              <a:spLocks noChangeShapeType="1"/>
            </p:cNvSpPr>
            <p:nvPr/>
          </p:nvSpPr>
          <p:spPr bwMode="auto">
            <a:xfrm>
              <a:off x="74871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 name="Line 437"/>
            <p:cNvSpPr>
              <a:spLocks noChangeShapeType="1"/>
            </p:cNvSpPr>
            <p:nvPr/>
          </p:nvSpPr>
          <p:spPr bwMode="auto">
            <a:xfrm>
              <a:off x="75220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 name="Freeform 438"/>
            <p:cNvSpPr>
              <a:spLocks/>
            </p:cNvSpPr>
            <p:nvPr/>
          </p:nvSpPr>
          <p:spPr bwMode="auto">
            <a:xfrm>
              <a:off x="1510191" y="6692977"/>
              <a:ext cx="373063" cy="0"/>
            </a:xfrm>
            <a:custGeom>
              <a:avLst/>
              <a:gdLst>
                <a:gd name="T0" fmla="*/ 0 w 471"/>
                <a:gd name="T1" fmla="*/ 80 w 471"/>
                <a:gd name="T2" fmla="*/ 157 w 471"/>
                <a:gd name="T3" fmla="*/ 236 w 471"/>
                <a:gd name="T4" fmla="*/ 314 w 471"/>
                <a:gd name="T5" fmla="*/ 393 w 471"/>
                <a:gd name="T6" fmla="*/ 471 w 471"/>
              </a:gdLst>
              <a:ahLst/>
              <a:cxnLst>
                <a:cxn ang="0">
                  <a:pos x="T0" y="0"/>
                </a:cxn>
                <a:cxn ang="0">
                  <a:pos x="T1" y="0"/>
                </a:cxn>
                <a:cxn ang="0">
                  <a:pos x="T2" y="0"/>
                </a:cxn>
                <a:cxn ang="0">
                  <a:pos x="T3" y="0"/>
                </a:cxn>
                <a:cxn ang="0">
                  <a:pos x="T4" y="0"/>
                </a:cxn>
                <a:cxn ang="0">
                  <a:pos x="T5" y="0"/>
                </a:cxn>
                <a:cxn ang="0">
                  <a:pos x="T6" y="0"/>
                </a:cxn>
              </a:cxnLst>
              <a:rect l="0" t="0" r="r" b="b"/>
              <a:pathLst>
                <a:path w="471">
                  <a:moveTo>
                    <a:pt x="0" y="0"/>
                  </a:moveTo>
                  <a:lnTo>
                    <a:pt x="80" y="0"/>
                  </a:lnTo>
                  <a:lnTo>
                    <a:pt x="157" y="0"/>
                  </a:lnTo>
                  <a:lnTo>
                    <a:pt x="236" y="0"/>
                  </a:lnTo>
                  <a:lnTo>
                    <a:pt x="314" y="0"/>
                  </a:lnTo>
                  <a:lnTo>
                    <a:pt x="393" y="0"/>
                  </a:lnTo>
                  <a:lnTo>
                    <a:pt x="471" y="0"/>
                  </a:lnTo>
                </a:path>
              </a:pathLst>
            </a:custGeom>
            <a:noFill/>
            <a:ln w="254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 name="Freeform 439"/>
            <p:cNvSpPr>
              <a:spLocks/>
            </p:cNvSpPr>
            <p:nvPr/>
          </p:nvSpPr>
          <p:spPr bwMode="auto">
            <a:xfrm>
              <a:off x="2010253" y="2535314"/>
              <a:ext cx="5602288" cy="4157663"/>
            </a:xfrm>
            <a:custGeom>
              <a:avLst/>
              <a:gdLst>
                <a:gd name="T0" fmla="*/ 78 w 7059"/>
                <a:gd name="T1" fmla="*/ 5238 h 5238"/>
                <a:gd name="T2" fmla="*/ 234 w 7059"/>
                <a:gd name="T3" fmla="*/ 5238 h 5238"/>
                <a:gd name="T4" fmla="*/ 391 w 7059"/>
                <a:gd name="T5" fmla="*/ 5238 h 5238"/>
                <a:gd name="T6" fmla="*/ 548 w 7059"/>
                <a:gd name="T7" fmla="*/ 5238 h 5238"/>
                <a:gd name="T8" fmla="*/ 705 w 7059"/>
                <a:gd name="T9" fmla="*/ 5238 h 5238"/>
                <a:gd name="T10" fmla="*/ 861 w 7059"/>
                <a:gd name="T11" fmla="*/ 5238 h 5238"/>
                <a:gd name="T12" fmla="*/ 1018 w 7059"/>
                <a:gd name="T13" fmla="*/ 5238 h 5238"/>
                <a:gd name="T14" fmla="*/ 1177 w 7059"/>
                <a:gd name="T15" fmla="*/ 5238 h 5238"/>
                <a:gd name="T16" fmla="*/ 1334 w 7059"/>
                <a:gd name="T17" fmla="*/ 5238 h 5238"/>
                <a:gd name="T18" fmla="*/ 1490 w 7059"/>
                <a:gd name="T19" fmla="*/ 5238 h 5238"/>
                <a:gd name="T20" fmla="*/ 1647 w 7059"/>
                <a:gd name="T21" fmla="*/ 5238 h 5238"/>
                <a:gd name="T22" fmla="*/ 1804 w 7059"/>
                <a:gd name="T23" fmla="*/ 5238 h 5238"/>
                <a:gd name="T24" fmla="*/ 1960 w 7059"/>
                <a:gd name="T25" fmla="*/ 5238 h 5238"/>
                <a:gd name="T26" fmla="*/ 2117 w 7059"/>
                <a:gd name="T27" fmla="*/ 5238 h 5238"/>
                <a:gd name="T28" fmla="*/ 2274 w 7059"/>
                <a:gd name="T29" fmla="*/ 5238 h 5238"/>
                <a:gd name="T30" fmla="*/ 2431 w 7059"/>
                <a:gd name="T31" fmla="*/ 5238 h 5238"/>
                <a:gd name="T32" fmla="*/ 2587 w 7059"/>
                <a:gd name="T33" fmla="*/ 5238 h 5238"/>
                <a:gd name="T34" fmla="*/ 2744 w 7059"/>
                <a:gd name="T35" fmla="*/ 5238 h 5238"/>
                <a:gd name="T36" fmla="*/ 2901 w 7059"/>
                <a:gd name="T37" fmla="*/ 5238 h 5238"/>
                <a:gd name="T38" fmla="*/ 3058 w 7059"/>
                <a:gd name="T39" fmla="*/ 5233 h 5238"/>
                <a:gd name="T40" fmla="*/ 3214 w 7059"/>
                <a:gd name="T41" fmla="*/ 5218 h 5238"/>
                <a:gd name="T42" fmla="*/ 3371 w 7059"/>
                <a:gd name="T43" fmla="*/ 5169 h 5238"/>
                <a:gd name="T44" fmla="*/ 3530 w 7059"/>
                <a:gd name="T45" fmla="*/ 5037 h 5238"/>
                <a:gd name="T46" fmla="*/ 3687 w 7059"/>
                <a:gd name="T47" fmla="*/ 4735 h 5238"/>
                <a:gd name="T48" fmla="*/ 3843 w 7059"/>
                <a:gd name="T49" fmla="*/ 4158 h 5238"/>
                <a:gd name="T50" fmla="*/ 4000 w 7059"/>
                <a:gd name="T51" fmla="*/ 3242 h 5238"/>
                <a:gd name="T52" fmla="*/ 4157 w 7059"/>
                <a:gd name="T53" fmla="*/ 2063 h 5238"/>
                <a:gd name="T54" fmla="*/ 4314 w 7059"/>
                <a:gd name="T55" fmla="*/ 895 h 5238"/>
                <a:gd name="T56" fmla="*/ 4470 w 7059"/>
                <a:gd name="T57" fmla="*/ 128 h 5238"/>
                <a:gd name="T58" fmla="*/ 4627 w 7059"/>
                <a:gd name="T59" fmla="*/ 67 h 5238"/>
                <a:gd name="T60" fmla="*/ 4784 w 7059"/>
                <a:gd name="T61" fmla="*/ 736 h 5238"/>
                <a:gd name="T62" fmla="*/ 4941 w 7059"/>
                <a:gd name="T63" fmla="*/ 1866 h 5238"/>
                <a:gd name="T64" fmla="*/ 5097 w 7059"/>
                <a:gd name="T65" fmla="*/ 3066 h 5238"/>
                <a:gd name="T66" fmla="*/ 5254 w 7059"/>
                <a:gd name="T67" fmla="*/ 4035 h 5238"/>
                <a:gd name="T68" fmla="*/ 5411 w 7059"/>
                <a:gd name="T69" fmla="*/ 4663 h 5238"/>
                <a:gd name="T70" fmla="*/ 5568 w 7059"/>
                <a:gd name="T71" fmla="*/ 5002 h 5238"/>
                <a:gd name="T72" fmla="*/ 5724 w 7059"/>
                <a:gd name="T73" fmla="*/ 5155 h 5238"/>
                <a:gd name="T74" fmla="*/ 5883 w 7059"/>
                <a:gd name="T75" fmla="*/ 5213 h 5238"/>
                <a:gd name="T76" fmla="*/ 6040 w 7059"/>
                <a:gd name="T77" fmla="*/ 5231 h 5238"/>
                <a:gd name="T78" fmla="*/ 6196 w 7059"/>
                <a:gd name="T79" fmla="*/ 5236 h 5238"/>
                <a:gd name="T80" fmla="*/ 6353 w 7059"/>
                <a:gd name="T81" fmla="*/ 5238 h 5238"/>
                <a:gd name="T82" fmla="*/ 6510 w 7059"/>
                <a:gd name="T83" fmla="*/ 5238 h 5238"/>
                <a:gd name="T84" fmla="*/ 6667 w 7059"/>
                <a:gd name="T85" fmla="*/ 5238 h 5238"/>
                <a:gd name="T86" fmla="*/ 6823 w 7059"/>
                <a:gd name="T87" fmla="*/ 5238 h 5238"/>
                <a:gd name="T88" fmla="*/ 6980 w 7059"/>
                <a:gd name="T89" fmla="*/ 5238 h 5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059" h="5238">
                  <a:moveTo>
                    <a:pt x="0" y="5238"/>
                  </a:moveTo>
                  <a:lnTo>
                    <a:pt x="78" y="5238"/>
                  </a:lnTo>
                  <a:lnTo>
                    <a:pt x="157" y="5238"/>
                  </a:lnTo>
                  <a:lnTo>
                    <a:pt x="234" y="5238"/>
                  </a:lnTo>
                  <a:lnTo>
                    <a:pt x="314" y="5238"/>
                  </a:lnTo>
                  <a:lnTo>
                    <a:pt x="391" y="5238"/>
                  </a:lnTo>
                  <a:lnTo>
                    <a:pt x="470" y="5238"/>
                  </a:lnTo>
                  <a:lnTo>
                    <a:pt x="548" y="5238"/>
                  </a:lnTo>
                  <a:lnTo>
                    <a:pt x="627" y="5238"/>
                  </a:lnTo>
                  <a:lnTo>
                    <a:pt x="705" y="5238"/>
                  </a:lnTo>
                  <a:lnTo>
                    <a:pt x="784" y="5238"/>
                  </a:lnTo>
                  <a:lnTo>
                    <a:pt x="861" y="5238"/>
                  </a:lnTo>
                  <a:lnTo>
                    <a:pt x="941" y="5238"/>
                  </a:lnTo>
                  <a:lnTo>
                    <a:pt x="1018" y="5238"/>
                  </a:lnTo>
                  <a:lnTo>
                    <a:pt x="1097" y="5238"/>
                  </a:lnTo>
                  <a:lnTo>
                    <a:pt x="1177" y="5238"/>
                  </a:lnTo>
                  <a:lnTo>
                    <a:pt x="1254" y="5238"/>
                  </a:lnTo>
                  <a:lnTo>
                    <a:pt x="1334" y="5238"/>
                  </a:lnTo>
                  <a:lnTo>
                    <a:pt x="1411" y="5238"/>
                  </a:lnTo>
                  <a:lnTo>
                    <a:pt x="1490" y="5238"/>
                  </a:lnTo>
                  <a:lnTo>
                    <a:pt x="1568" y="5238"/>
                  </a:lnTo>
                  <a:lnTo>
                    <a:pt x="1647" y="5238"/>
                  </a:lnTo>
                  <a:lnTo>
                    <a:pt x="1724" y="5238"/>
                  </a:lnTo>
                  <a:lnTo>
                    <a:pt x="1804" y="5238"/>
                  </a:lnTo>
                  <a:lnTo>
                    <a:pt x="1881" y="5238"/>
                  </a:lnTo>
                  <a:lnTo>
                    <a:pt x="1960" y="5238"/>
                  </a:lnTo>
                  <a:lnTo>
                    <a:pt x="2038" y="5238"/>
                  </a:lnTo>
                  <a:lnTo>
                    <a:pt x="2117" y="5238"/>
                  </a:lnTo>
                  <a:lnTo>
                    <a:pt x="2195" y="5238"/>
                  </a:lnTo>
                  <a:lnTo>
                    <a:pt x="2274" y="5238"/>
                  </a:lnTo>
                  <a:lnTo>
                    <a:pt x="2353" y="5238"/>
                  </a:lnTo>
                  <a:lnTo>
                    <a:pt x="2431" y="5238"/>
                  </a:lnTo>
                  <a:lnTo>
                    <a:pt x="2510" y="5238"/>
                  </a:lnTo>
                  <a:lnTo>
                    <a:pt x="2587" y="5238"/>
                  </a:lnTo>
                  <a:lnTo>
                    <a:pt x="2667" y="5238"/>
                  </a:lnTo>
                  <a:lnTo>
                    <a:pt x="2744" y="5238"/>
                  </a:lnTo>
                  <a:lnTo>
                    <a:pt x="2824" y="5238"/>
                  </a:lnTo>
                  <a:lnTo>
                    <a:pt x="2901" y="5238"/>
                  </a:lnTo>
                  <a:lnTo>
                    <a:pt x="2980" y="5236"/>
                  </a:lnTo>
                  <a:lnTo>
                    <a:pt x="3058" y="5233"/>
                  </a:lnTo>
                  <a:lnTo>
                    <a:pt x="3137" y="5227"/>
                  </a:lnTo>
                  <a:lnTo>
                    <a:pt x="3214" y="5218"/>
                  </a:lnTo>
                  <a:lnTo>
                    <a:pt x="3294" y="5200"/>
                  </a:lnTo>
                  <a:lnTo>
                    <a:pt x="3371" y="5169"/>
                  </a:lnTo>
                  <a:lnTo>
                    <a:pt x="3451" y="5118"/>
                  </a:lnTo>
                  <a:lnTo>
                    <a:pt x="3530" y="5037"/>
                  </a:lnTo>
                  <a:lnTo>
                    <a:pt x="3607" y="4914"/>
                  </a:lnTo>
                  <a:lnTo>
                    <a:pt x="3687" y="4735"/>
                  </a:lnTo>
                  <a:lnTo>
                    <a:pt x="3764" y="4487"/>
                  </a:lnTo>
                  <a:lnTo>
                    <a:pt x="3843" y="4158"/>
                  </a:lnTo>
                  <a:lnTo>
                    <a:pt x="3921" y="3741"/>
                  </a:lnTo>
                  <a:lnTo>
                    <a:pt x="4000" y="3242"/>
                  </a:lnTo>
                  <a:lnTo>
                    <a:pt x="4077" y="2672"/>
                  </a:lnTo>
                  <a:lnTo>
                    <a:pt x="4157" y="2063"/>
                  </a:lnTo>
                  <a:lnTo>
                    <a:pt x="4234" y="1454"/>
                  </a:lnTo>
                  <a:lnTo>
                    <a:pt x="4314" y="895"/>
                  </a:lnTo>
                  <a:lnTo>
                    <a:pt x="4391" y="438"/>
                  </a:lnTo>
                  <a:lnTo>
                    <a:pt x="4470" y="128"/>
                  </a:lnTo>
                  <a:lnTo>
                    <a:pt x="4548" y="0"/>
                  </a:lnTo>
                  <a:lnTo>
                    <a:pt x="4627" y="67"/>
                  </a:lnTo>
                  <a:lnTo>
                    <a:pt x="4706" y="321"/>
                  </a:lnTo>
                  <a:lnTo>
                    <a:pt x="4784" y="736"/>
                  </a:lnTo>
                  <a:lnTo>
                    <a:pt x="4863" y="1267"/>
                  </a:lnTo>
                  <a:lnTo>
                    <a:pt x="4941" y="1866"/>
                  </a:lnTo>
                  <a:lnTo>
                    <a:pt x="5020" y="2479"/>
                  </a:lnTo>
                  <a:lnTo>
                    <a:pt x="5097" y="3066"/>
                  </a:lnTo>
                  <a:lnTo>
                    <a:pt x="5177" y="3590"/>
                  </a:lnTo>
                  <a:lnTo>
                    <a:pt x="5254" y="4035"/>
                  </a:lnTo>
                  <a:lnTo>
                    <a:pt x="5333" y="4392"/>
                  </a:lnTo>
                  <a:lnTo>
                    <a:pt x="5411" y="4663"/>
                  </a:lnTo>
                  <a:lnTo>
                    <a:pt x="5490" y="4864"/>
                  </a:lnTo>
                  <a:lnTo>
                    <a:pt x="5568" y="5002"/>
                  </a:lnTo>
                  <a:lnTo>
                    <a:pt x="5647" y="5096"/>
                  </a:lnTo>
                  <a:lnTo>
                    <a:pt x="5724" y="5155"/>
                  </a:lnTo>
                  <a:lnTo>
                    <a:pt x="5804" y="5192"/>
                  </a:lnTo>
                  <a:lnTo>
                    <a:pt x="5883" y="5213"/>
                  </a:lnTo>
                  <a:lnTo>
                    <a:pt x="5960" y="5225"/>
                  </a:lnTo>
                  <a:lnTo>
                    <a:pt x="6040" y="5231"/>
                  </a:lnTo>
                  <a:lnTo>
                    <a:pt x="6117" y="5234"/>
                  </a:lnTo>
                  <a:lnTo>
                    <a:pt x="6196" y="5236"/>
                  </a:lnTo>
                  <a:lnTo>
                    <a:pt x="6274" y="5238"/>
                  </a:lnTo>
                  <a:lnTo>
                    <a:pt x="6353" y="5238"/>
                  </a:lnTo>
                  <a:lnTo>
                    <a:pt x="6431" y="5238"/>
                  </a:lnTo>
                  <a:lnTo>
                    <a:pt x="6510" y="5238"/>
                  </a:lnTo>
                  <a:lnTo>
                    <a:pt x="6587" y="5238"/>
                  </a:lnTo>
                  <a:lnTo>
                    <a:pt x="6667" y="5238"/>
                  </a:lnTo>
                  <a:lnTo>
                    <a:pt x="6744" y="5238"/>
                  </a:lnTo>
                  <a:lnTo>
                    <a:pt x="6823" y="5238"/>
                  </a:lnTo>
                  <a:lnTo>
                    <a:pt x="6901" y="5238"/>
                  </a:lnTo>
                  <a:lnTo>
                    <a:pt x="6980" y="5238"/>
                  </a:lnTo>
                  <a:lnTo>
                    <a:pt x="7059" y="5238"/>
                  </a:lnTo>
                </a:path>
              </a:pathLst>
            </a:custGeom>
            <a:noFill/>
            <a:ln w="254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 name="Line 440"/>
            <p:cNvSpPr>
              <a:spLocks noChangeShapeType="1"/>
            </p:cNvSpPr>
            <p:nvPr/>
          </p:nvSpPr>
          <p:spPr bwMode="auto">
            <a:xfrm>
              <a:off x="5620228" y="2533727"/>
              <a:ext cx="0" cy="41576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 name="Line 441"/>
            <p:cNvSpPr>
              <a:spLocks noChangeShapeType="1"/>
            </p:cNvSpPr>
            <p:nvPr/>
          </p:nvSpPr>
          <p:spPr bwMode="auto">
            <a:xfrm flipH="1">
              <a:off x="2629378" y="3595764"/>
              <a:ext cx="30163" cy="309562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9" name="Freeform 468"/>
            <p:cNvSpPr/>
            <p:nvPr/>
          </p:nvSpPr>
          <p:spPr>
            <a:xfrm>
              <a:off x="763019" y="3593620"/>
              <a:ext cx="3923907" cy="3101418"/>
            </a:xfrm>
            <a:custGeom>
              <a:avLst/>
              <a:gdLst>
                <a:gd name="connsiteX0" fmla="*/ 0 w 3923907"/>
                <a:gd name="connsiteY0" fmla="*/ 3096705 h 3101418"/>
                <a:gd name="connsiteX1" fmla="*/ 294587 w 3923907"/>
                <a:gd name="connsiteY1" fmla="*/ 3099061 h 3101418"/>
                <a:gd name="connsiteX2" fmla="*/ 520831 w 3923907"/>
                <a:gd name="connsiteY2" fmla="*/ 3084921 h 3101418"/>
                <a:gd name="connsiteX3" fmla="*/ 659876 w 3923907"/>
                <a:gd name="connsiteY3" fmla="*/ 3054284 h 3101418"/>
                <a:gd name="connsiteX4" fmla="*/ 742360 w 3923907"/>
                <a:gd name="connsiteY4" fmla="*/ 3021290 h 3101418"/>
                <a:gd name="connsiteX5" fmla="*/ 874336 w 3923907"/>
                <a:gd name="connsiteY5" fmla="*/ 2912882 h 3101418"/>
                <a:gd name="connsiteX6" fmla="*/ 1018094 w 3923907"/>
                <a:gd name="connsiteY6" fmla="*/ 2726703 h 3101418"/>
                <a:gd name="connsiteX7" fmla="*/ 1166567 w 3923907"/>
                <a:gd name="connsiteY7" fmla="*/ 2363771 h 3101418"/>
                <a:gd name="connsiteX8" fmla="*/ 1326822 w 3923907"/>
                <a:gd name="connsiteY8" fmla="*/ 1793449 h 3101418"/>
                <a:gd name="connsiteX9" fmla="*/ 1468224 w 3923907"/>
                <a:gd name="connsiteY9" fmla="*/ 1171280 h 3101418"/>
                <a:gd name="connsiteX10" fmla="*/ 1597843 w 3923907"/>
                <a:gd name="connsiteY10" fmla="*/ 648092 h 3101418"/>
                <a:gd name="connsiteX11" fmla="*/ 1718035 w 3923907"/>
                <a:gd name="connsiteY11" fmla="*/ 254523 h 3101418"/>
                <a:gd name="connsiteX12" fmla="*/ 1786379 w 3923907"/>
                <a:gd name="connsiteY12" fmla="*/ 82484 h 3101418"/>
                <a:gd name="connsiteX13" fmla="*/ 1840583 w 3923907"/>
                <a:gd name="connsiteY13" fmla="*/ 16496 h 3101418"/>
                <a:gd name="connsiteX14" fmla="*/ 1873577 w 3923907"/>
                <a:gd name="connsiteY14" fmla="*/ 2356 h 3101418"/>
                <a:gd name="connsiteX15" fmla="*/ 1915998 w 3923907"/>
                <a:gd name="connsiteY15" fmla="*/ 0 h 3101418"/>
                <a:gd name="connsiteX16" fmla="*/ 1965488 w 3923907"/>
                <a:gd name="connsiteY16" fmla="*/ 30637 h 3101418"/>
                <a:gd name="connsiteX17" fmla="*/ 2007909 w 3923907"/>
                <a:gd name="connsiteY17" fmla="*/ 98981 h 3101418"/>
                <a:gd name="connsiteX18" fmla="*/ 2073896 w 3923907"/>
                <a:gd name="connsiteY18" fmla="*/ 252167 h 3101418"/>
                <a:gd name="connsiteX19" fmla="*/ 2245936 w 3923907"/>
                <a:gd name="connsiteY19" fmla="*/ 864909 h 3101418"/>
                <a:gd name="connsiteX20" fmla="*/ 2443899 w 3923907"/>
                <a:gd name="connsiteY20" fmla="*/ 1743958 h 3101418"/>
                <a:gd name="connsiteX21" fmla="*/ 2646575 w 3923907"/>
                <a:gd name="connsiteY21" fmla="*/ 2458039 h 3101418"/>
                <a:gd name="connsiteX22" fmla="*/ 2865748 w 3923907"/>
                <a:gd name="connsiteY22" fmla="*/ 2868105 h 3101418"/>
                <a:gd name="connsiteX23" fmla="*/ 3056641 w 3923907"/>
                <a:gd name="connsiteY23" fmla="*/ 3018934 h 3101418"/>
                <a:gd name="connsiteX24" fmla="*/ 3205113 w 3923907"/>
                <a:gd name="connsiteY24" fmla="*/ 3073138 h 3101418"/>
                <a:gd name="connsiteX25" fmla="*/ 3353585 w 3923907"/>
                <a:gd name="connsiteY25" fmla="*/ 3096705 h 3101418"/>
                <a:gd name="connsiteX26" fmla="*/ 3593969 w 3923907"/>
                <a:gd name="connsiteY26" fmla="*/ 3094348 h 3101418"/>
                <a:gd name="connsiteX27" fmla="*/ 3923907 w 3923907"/>
                <a:gd name="connsiteY27" fmla="*/ 3101418 h 310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3907" h="3101418">
                  <a:moveTo>
                    <a:pt x="0" y="3096705"/>
                  </a:moveTo>
                  <a:lnTo>
                    <a:pt x="294587" y="3099061"/>
                  </a:lnTo>
                  <a:lnTo>
                    <a:pt x="520831" y="3084921"/>
                  </a:lnTo>
                  <a:lnTo>
                    <a:pt x="659876" y="3054284"/>
                  </a:lnTo>
                  <a:lnTo>
                    <a:pt x="742360" y="3021290"/>
                  </a:lnTo>
                  <a:lnTo>
                    <a:pt x="874336" y="2912882"/>
                  </a:lnTo>
                  <a:lnTo>
                    <a:pt x="1018094" y="2726703"/>
                  </a:lnTo>
                  <a:lnTo>
                    <a:pt x="1166567" y="2363771"/>
                  </a:lnTo>
                  <a:lnTo>
                    <a:pt x="1326822" y="1793449"/>
                  </a:lnTo>
                  <a:lnTo>
                    <a:pt x="1468224" y="1171280"/>
                  </a:lnTo>
                  <a:lnTo>
                    <a:pt x="1597843" y="648092"/>
                  </a:lnTo>
                  <a:lnTo>
                    <a:pt x="1718035" y="254523"/>
                  </a:lnTo>
                  <a:lnTo>
                    <a:pt x="1786379" y="82484"/>
                  </a:lnTo>
                  <a:lnTo>
                    <a:pt x="1840583" y="16496"/>
                  </a:lnTo>
                  <a:lnTo>
                    <a:pt x="1873577" y="2356"/>
                  </a:lnTo>
                  <a:lnTo>
                    <a:pt x="1915998" y="0"/>
                  </a:lnTo>
                  <a:lnTo>
                    <a:pt x="1965488" y="30637"/>
                  </a:lnTo>
                  <a:lnTo>
                    <a:pt x="2007909" y="98981"/>
                  </a:lnTo>
                  <a:lnTo>
                    <a:pt x="2073896" y="252167"/>
                  </a:lnTo>
                  <a:lnTo>
                    <a:pt x="2245936" y="864909"/>
                  </a:lnTo>
                  <a:lnTo>
                    <a:pt x="2443899" y="1743958"/>
                  </a:lnTo>
                  <a:lnTo>
                    <a:pt x="2646575" y="2458039"/>
                  </a:lnTo>
                  <a:lnTo>
                    <a:pt x="2865748" y="2868105"/>
                  </a:lnTo>
                  <a:lnTo>
                    <a:pt x="3056641" y="3018934"/>
                  </a:lnTo>
                  <a:lnTo>
                    <a:pt x="3205113" y="3073138"/>
                  </a:lnTo>
                  <a:lnTo>
                    <a:pt x="3353585" y="3096705"/>
                  </a:lnTo>
                  <a:lnTo>
                    <a:pt x="3593969" y="3094348"/>
                  </a:lnTo>
                  <a:lnTo>
                    <a:pt x="3923907" y="3101418"/>
                  </a:ln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cxnSp>
        <p:nvCxnSpPr>
          <p:cNvPr id="481" name="Straight Connector 480"/>
          <p:cNvCxnSpPr/>
          <p:nvPr/>
        </p:nvCxnSpPr>
        <p:spPr>
          <a:xfrm>
            <a:off x="5623560" y="5639889"/>
            <a:ext cx="0" cy="1035231"/>
          </a:xfrm>
          <a:prstGeom prst="line">
            <a:avLst/>
          </a:prstGeom>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80" name="TextBox 479"/>
          <p:cNvSpPr txBox="1"/>
          <p:nvPr/>
        </p:nvSpPr>
        <p:spPr>
          <a:xfrm>
            <a:off x="5325863" y="6148065"/>
            <a:ext cx="60642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168</a:t>
            </a:r>
          </a:p>
        </p:txBody>
      </p:sp>
      <p:sp>
        <p:nvSpPr>
          <p:cNvPr id="270" name="TextBox 269"/>
          <p:cNvSpPr txBox="1"/>
          <p:nvPr/>
        </p:nvSpPr>
        <p:spPr>
          <a:xfrm>
            <a:off x="6216625" y="2762043"/>
            <a:ext cx="5892176" cy="332398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shape of the normal distribution which here is nicely approximating the binomial distribution tells: To get a genotype with value of – for instance ...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168</a:t>
            </a:r>
            <a:r>
              <a:rPr lang="en-GB" dirty="0">
                <a:latin typeface="Arial" panose="020B0604020202020204" pitchFamily="34" charset="0"/>
                <a:cs typeface="Arial" panose="020B0604020202020204" pitchFamily="34" charset="0"/>
              </a:rPr>
              <a:t>+2∙</a:t>
            </a:r>
            <a:r>
              <a:rPr lang="en-GB" dirty="0">
                <a:solidFill>
                  <a:srgbClr val="1F8391"/>
                </a:solidFill>
                <a:latin typeface="Arial" panose="020B0604020202020204" pitchFamily="34" charset="0"/>
                <a:cs typeface="Arial" panose="020B0604020202020204" pitchFamily="34" charset="0"/>
              </a:rPr>
              <a:t>5.185</a:t>
            </a:r>
            <a:r>
              <a:rPr lang="en-GB" dirty="0">
                <a:latin typeface="Arial" panose="020B0604020202020204" pitchFamily="34" charset="0"/>
                <a:cs typeface="Arial" panose="020B0604020202020204" pitchFamily="34" charset="0"/>
              </a:rPr>
              <a:t> = </a:t>
            </a:r>
            <a:r>
              <a:rPr lang="en-GB" dirty="0">
                <a:solidFill>
                  <a:schemeClr val="tx1">
                    <a:lumMod val="50000"/>
                    <a:lumOff val="50000"/>
                  </a:schemeClr>
                </a:solidFill>
                <a:latin typeface="Arial" panose="020B0604020202020204" pitchFamily="34" charset="0"/>
                <a:cs typeface="Arial" panose="020B0604020202020204" pitchFamily="34" charset="0"/>
              </a:rPr>
              <a:t>178</a:t>
            </a:r>
            <a:r>
              <a:rPr lang="en-GB" dirty="0">
                <a:latin typeface="Arial" panose="020B0604020202020204" pitchFamily="34" charset="0"/>
                <a:cs typeface="Arial" panose="020B0604020202020204" pitchFamily="34" charset="0"/>
              </a:rPr>
              <a:t>.37 or higher, we must select the 2.3% best </a:t>
            </a:r>
            <a:r>
              <a:rPr lang="en-GB" dirty="0" err="1">
                <a:latin typeface="Arial" panose="020B0604020202020204" pitchFamily="34" charset="0"/>
                <a:cs typeface="Arial" panose="020B0604020202020204" pitchFamily="34" charset="0"/>
              </a:rPr>
              <a:t>indi-viduals</a:t>
            </a:r>
            <a:r>
              <a:rPr lang="en-GB" dirty="0">
                <a:latin typeface="Arial" panose="020B0604020202020204" pitchFamily="34" charset="0"/>
                <a:cs typeface="Arial" panose="020B0604020202020204" pitchFamily="34" charset="0"/>
              </a:rPr>
              <a:t> (‚Selection Differential‘, see UNPLAB-h²_GxE_Ch-5[</a:t>
            </a:r>
            <a:r>
              <a:rPr lang="en-GB" dirty="0" err="1">
                <a:latin typeface="Arial" panose="020B0604020202020204" pitchFamily="34" charset="0"/>
                <a:cs typeface="Arial" panose="020B0604020202020204" pitchFamily="34" charset="0"/>
              </a:rPr>
              <a:t>BreedersEquation</a:t>
            </a:r>
            <a:r>
              <a:rPr lang="en-GB" dirty="0">
                <a:latin typeface="Arial" panose="020B0604020202020204" pitchFamily="34" charset="0"/>
                <a:cs typeface="Arial" panose="020B0604020202020204" pitchFamily="34" charset="0"/>
              </a:rPr>
              <a:t>]). </a:t>
            </a:r>
          </a:p>
          <a:p>
            <a:endParaRPr lang="en-GB" baseline="300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can check this with the Binomial algebra. With our 84% and 16% probabilities, we find that individuals with at least </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178</a:t>
            </a:r>
            <a:r>
              <a:rPr lang="en-GB" dirty="0">
                <a:latin typeface="Arial" panose="020B0604020202020204" pitchFamily="34" charset="0"/>
                <a:cs typeface="Arial" panose="020B0604020202020204" pitchFamily="34" charset="0"/>
              </a:rPr>
              <a:t> loci ‚good‘ occur in 2.9% of cases and those with at least 179 loci ‚good‘ in 1.8% of cases, fitting well with our normal distribution approximation.</a:t>
            </a:r>
          </a:p>
        </p:txBody>
      </p:sp>
      <p:cxnSp>
        <p:nvCxnSpPr>
          <p:cNvPr id="271" name="Straight Connector 270"/>
          <p:cNvCxnSpPr/>
          <p:nvPr/>
        </p:nvCxnSpPr>
        <p:spPr>
          <a:xfrm rot="120000">
            <a:off x="6242685" y="5634307"/>
            <a:ext cx="45881" cy="1058670"/>
          </a:xfrm>
          <a:prstGeom prst="line">
            <a:avLst/>
          </a:prstGeom>
          <a:ln w="38100">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 name="Down Arrow 2"/>
          <p:cNvSpPr/>
          <p:nvPr/>
        </p:nvSpPr>
        <p:spPr>
          <a:xfrm rot="16200000">
            <a:off x="5624676" y="4036421"/>
            <a:ext cx="306000" cy="306000"/>
          </a:xfrm>
          <a:prstGeom prst="downArrow">
            <a:avLst>
              <a:gd name="adj1" fmla="val 20667"/>
              <a:gd name="adj2" fmla="val 50000"/>
            </a:avLst>
          </a:prstGeom>
          <a:solidFill>
            <a:srgbClr val="0000FF"/>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2" name="Down Arrow 271"/>
          <p:cNvSpPr/>
          <p:nvPr/>
        </p:nvSpPr>
        <p:spPr>
          <a:xfrm rot="16200000">
            <a:off x="5624676" y="5477364"/>
            <a:ext cx="306000" cy="306000"/>
          </a:xfrm>
          <a:prstGeom prst="downArrow">
            <a:avLst>
              <a:gd name="adj1" fmla="val 20667"/>
              <a:gd name="adj2" fmla="val 50000"/>
            </a:avLst>
          </a:prstGeom>
          <a:solidFill>
            <a:srgbClr val="0000FF"/>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3" name="Down Arrow 272"/>
          <p:cNvSpPr/>
          <p:nvPr/>
        </p:nvSpPr>
        <p:spPr>
          <a:xfrm rot="16200000">
            <a:off x="5936685" y="5481307"/>
            <a:ext cx="306000" cy="306000"/>
          </a:xfrm>
          <a:prstGeom prst="downArrow">
            <a:avLst>
              <a:gd name="adj1" fmla="val 20667"/>
              <a:gd name="adj2" fmla="val 50000"/>
            </a:avLst>
          </a:prstGeom>
          <a:solidFill>
            <a:srgbClr val="0000FF"/>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4" name="TextBox 273"/>
          <p:cNvSpPr txBox="1"/>
          <p:nvPr/>
        </p:nvSpPr>
        <p:spPr>
          <a:xfrm>
            <a:off x="6008723" y="6148905"/>
            <a:ext cx="60642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178</a:t>
            </a:r>
          </a:p>
        </p:txBody>
      </p:sp>
      <p:sp>
        <p:nvSpPr>
          <p:cNvPr id="754" name="TextBox 753"/>
          <p:cNvSpPr txBox="1"/>
          <p:nvPr/>
        </p:nvSpPr>
        <p:spPr>
          <a:xfrm>
            <a:off x="7287850" y="6144440"/>
            <a:ext cx="60642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bg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200</a:t>
            </a:r>
          </a:p>
        </p:txBody>
      </p:sp>
      <p:sp>
        <p:nvSpPr>
          <p:cNvPr id="275" name="Right Triangle 4">
            <a:extLst>
              <a:ext uri="{FF2B5EF4-FFF2-40B4-BE49-F238E27FC236}">
                <a16:creationId xmlns:a16="http://schemas.microsoft.com/office/drawing/2014/main" id="{BE0FFA7E-C8C1-4247-83A2-261A6E24A21B}"/>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6" name="Textfeld 5">
            <a:extLst>
              <a:ext uri="{FF2B5EF4-FFF2-40B4-BE49-F238E27FC236}">
                <a16:creationId xmlns:a16="http://schemas.microsoft.com/office/drawing/2014/main" id="{97CC36BD-C651-4E7D-A9CB-D6DD821A3E73}"/>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6</a:t>
            </a:fld>
            <a:endParaRPr lang="en-GB" sz="2400" dirty="0">
              <a:latin typeface="Arial" panose="020B0604020202020204" pitchFamily="34" charset="0"/>
              <a:cs typeface="Arial" panose="020B0604020202020204" pitchFamily="34" charset="0"/>
            </a:endParaRPr>
          </a:p>
        </p:txBody>
      </p:sp>
      <p:cxnSp>
        <p:nvCxnSpPr>
          <p:cNvPr id="277" name="Straight Connector 276">
            <a:extLst>
              <a:ext uri="{FF2B5EF4-FFF2-40B4-BE49-F238E27FC236}">
                <a16:creationId xmlns:a16="http://schemas.microsoft.com/office/drawing/2014/main" id="{AC670EEB-40C6-440F-9B4D-D6A69D962B7B}"/>
              </a:ext>
            </a:extLst>
          </p:cNvPr>
          <p:cNvCxnSpPr>
            <a:cxnSpLocks/>
          </p:cNvCxnSpPr>
          <p:nvPr/>
        </p:nvCxnSpPr>
        <p:spPr>
          <a:xfrm>
            <a:off x="141766" y="6692977"/>
            <a:ext cx="7408078" cy="0"/>
          </a:xfrm>
          <a:prstGeom prst="line">
            <a:avLst/>
          </a:prstGeom>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1831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722" y="2476201"/>
            <a:ext cx="5541175"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average individual then shows, at the first locus, AA with P=0.6 and aa with Q=0.4 (</a:t>
            </a:r>
            <a:r>
              <a:rPr lang="en-GB" dirty="0">
                <a:solidFill>
                  <a:schemeClr val="tx1">
                    <a:lumMod val="50000"/>
                    <a:lumOff val="50000"/>
                  </a:schemeClr>
                </a:solidFill>
                <a:latin typeface="Arial" panose="020B0604020202020204" pitchFamily="34" charset="0"/>
                <a:cs typeface="Arial" panose="020B0604020202020204" pitchFamily="34" charset="0"/>
              </a:rPr>
              <a:t>and, of course,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Aa with H=0.0</a:t>
            </a:r>
            <a:r>
              <a:rPr lang="en-GB" dirty="0">
                <a:latin typeface="Arial" panose="020B0604020202020204" pitchFamily="34" charset="0"/>
                <a:cs typeface="Arial" panose="020B0604020202020204" pitchFamily="34" charset="0"/>
              </a:rPr>
              <a:t>). Same for each other loci. Hence, the average plant has the +1-contribution at 60% of the 200 loci, this is 120 loci, therefore the mean of this now-homozygous population is </a:t>
            </a:r>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120</a:t>
            </a:r>
            <a:r>
              <a:rPr lang="en-GB" dirty="0">
                <a:latin typeface="Arial" panose="020B0604020202020204" pitchFamily="34" charset="0"/>
                <a:cs typeface="Arial" panose="020B0604020202020204" pitchFamily="34" charset="0"/>
              </a:rPr>
              <a:t>.</a:t>
            </a:r>
          </a:p>
        </p:txBody>
      </p:sp>
      <p:sp>
        <p:nvSpPr>
          <p:cNvPr id="474" name="TextBox 473"/>
          <p:cNvSpPr txBox="1"/>
          <p:nvPr/>
        </p:nvSpPr>
        <p:spPr>
          <a:xfrm>
            <a:off x="70002" y="57530"/>
            <a:ext cx="1204470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Population: 200 segregating loci (two alleles each). Throughout, favourable alleles are dominant, ‘their’ p=60%, and they ‘give’ +1 (unfavourable alleles give 0). LD=0. </a:t>
            </a:r>
          </a:p>
        </p:txBody>
      </p:sp>
      <p:grpSp>
        <p:nvGrpSpPr>
          <p:cNvPr id="476" name="Group 475"/>
          <p:cNvGrpSpPr/>
          <p:nvPr/>
        </p:nvGrpSpPr>
        <p:grpSpPr>
          <a:xfrm>
            <a:off x="141766" y="2533727"/>
            <a:ext cx="7470775" cy="4161311"/>
            <a:chOff x="141766" y="2533727"/>
            <a:chExt cx="7470775" cy="4161311"/>
          </a:xfrm>
          <a:effectLst>
            <a:outerShdw blurRad="50800" dist="38100" dir="2700000" algn="tl" rotWithShape="0">
              <a:prstClr val="black">
                <a:alpha val="40000"/>
              </a:prstClr>
            </a:outerShdw>
          </a:effectLst>
        </p:grpSpPr>
        <p:grpSp>
          <p:nvGrpSpPr>
            <p:cNvPr id="5" name="Group 408"/>
            <p:cNvGrpSpPr>
              <a:grpSpLocks/>
            </p:cNvGrpSpPr>
            <p:nvPr/>
          </p:nvGrpSpPr>
          <p:grpSpPr bwMode="auto">
            <a:xfrm>
              <a:off x="2449991" y="3589414"/>
              <a:ext cx="4057650" cy="3103563"/>
              <a:chOff x="1750" y="1663"/>
              <a:chExt cx="2556" cy="1955"/>
            </a:xfrm>
          </p:grpSpPr>
          <p:sp>
            <p:nvSpPr>
              <p:cNvPr id="69" name="Line 208"/>
              <p:cNvSpPr>
                <a:spLocks noChangeShapeType="1"/>
              </p:cNvSpPr>
              <p:nvPr/>
            </p:nvSpPr>
            <p:spPr bwMode="auto">
              <a:xfrm flipV="1">
                <a:off x="1750" y="187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 name="Line 209"/>
              <p:cNvSpPr>
                <a:spLocks noChangeShapeType="1"/>
              </p:cNvSpPr>
              <p:nvPr/>
            </p:nvSpPr>
            <p:spPr bwMode="auto">
              <a:xfrm flipV="1">
                <a:off x="1756" y="185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 name="Line 210"/>
              <p:cNvSpPr>
                <a:spLocks noChangeShapeType="1"/>
              </p:cNvSpPr>
              <p:nvPr/>
            </p:nvSpPr>
            <p:spPr bwMode="auto">
              <a:xfrm flipV="1">
                <a:off x="1763" y="183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 name="Line 211"/>
              <p:cNvSpPr>
                <a:spLocks noChangeShapeType="1"/>
              </p:cNvSpPr>
              <p:nvPr/>
            </p:nvSpPr>
            <p:spPr bwMode="auto">
              <a:xfrm flipV="1">
                <a:off x="1770" y="181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 name="Line 212"/>
              <p:cNvSpPr>
                <a:spLocks noChangeShapeType="1"/>
              </p:cNvSpPr>
              <p:nvPr/>
            </p:nvSpPr>
            <p:spPr bwMode="auto">
              <a:xfrm flipV="1">
                <a:off x="1775" y="180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 name="Line 213"/>
              <p:cNvSpPr>
                <a:spLocks noChangeShapeType="1"/>
              </p:cNvSpPr>
              <p:nvPr/>
            </p:nvSpPr>
            <p:spPr bwMode="auto">
              <a:xfrm flipV="1">
                <a:off x="1782" y="178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 name="Line 214"/>
              <p:cNvSpPr>
                <a:spLocks noChangeShapeType="1"/>
              </p:cNvSpPr>
              <p:nvPr/>
            </p:nvSpPr>
            <p:spPr bwMode="auto">
              <a:xfrm flipV="1">
                <a:off x="1789" y="1766"/>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 name="Line 215"/>
              <p:cNvSpPr>
                <a:spLocks noChangeShapeType="1"/>
              </p:cNvSpPr>
              <p:nvPr/>
            </p:nvSpPr>
            <p:spPr bwMode="auto">
              <a:xfrm flipV="1">
                <a:off x="1799" y="174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 name="Line 216"/>
              <p:cNvSpPr>
                <a:spLocks noChangeShapeType="1"/>
              </p:cNvSpPr>
              <p:nvPr/>
            </p:nvSpPr>
            <p:spPr bwMode="auto">
              <a:xfrm flipV="1">
                <a:off x="1807" y="173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 name="Line 217"/>
              <p:cNvSpPr>
                <a:spLocks noChangeShapeType="1"/>
              </p:cNvSpPr>
              <p:nvPr/>
            </p:nvSpPr>
            <p:spPr bwMode="auto">
              <a:xfrm flipV="1">
                <a:off x="1816" y="1713"/>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 name="Line 218"/>
              <p:cNvSpPr>
                <a:spLocks noChangeShapeType="1"/>
              </p:cNvSpPr>
              <p:nvPr/>
            </p:nvSpPr>
            <p:spPr bwMode="auto">
              <a:xfrm flipV="1">
                <a:off x="1826" y="1696"/>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 name="Line 219"/>
              <p:cNvSpPr>
                <a:spLocks noChangeShapeType="1"/>
              </p:cNvSpPr>
              <p:nvPr/>
            </p:nvSpPr>
            <p:spPr bwMode="auto">
              <a:xfrm flipV="1">
                <a:off x="1844" y="1678"/>
                <a:ext cx="4"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 name="Line 220"/>
              <p:cNvSpPr>
                <a:spLocks noChangeShapeType="1"/>
              </p:cNvSpPr>
              <p:nvPr/>
            </p:nvSpPr>
            <p:spPr bwMode="auto">
              <a:xfrm flipV="1">
                <a:off x="1864" y="1663"/>
                <a:ext cx="3" cy="1"/>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 name="Line 221"/>
              <p:cNvSpPr>
                <a:spLocks noChangeShapeType="1"/>
              </p:cNvSpPr>
              <p:nvPr/>
            </p:nvSpPr>
            <p:spPr bwMode="auto">
              <a:xfrm>
                <a:off x="1886" y="1665"/>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 name="Line 222"/>
              <p:cNvSpPr>
                <a:spLocks noChangeShapeType="1"/>
              </p:cNvSpPr>
              <p:nvPr/>
            </p:nvSpPr>
            <p:spPr bwMode="auto">
              <a:xfrm>
                <a:off x="1906" y="1671"/>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 name="Line 223"/>
              <p:cNvSpPr>
                <a:spLocks noChangeShapeType="1"/>
              </p:cNvSpPr>
              <p:nvPr/>
            </p:nvSpPr>
            <p:spPr bwMode="auto">
              <a:xfrm>
                <a:off x="1922" y="1688"/>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 name="Line 224"/>
              <p:cNvSpPr>
                <a:spLocks noChangeShapeType="1"/>
              </p:cNvSpPr>
              <p:nvPr/>
            </p:nvSpPr>
            <p:spPr bwMode="auto">
              <a:xfrm>
                <a:off x="1937" y="1706"/>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 name="Line 225"/>
              <p:cNvSpPr>
                <a:spLocks noChangeShapeType="1"/>
              </p:cNvSpPr>
              <p:nvPr/>
            </p:nvSpPr>
            <p:spPr bwMode="auto">
              <a:xfrm>
                <a:off x="1949" y="172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 name="Line 226"/>
              <p:cNvSpPr>
                <a:spLocks noChangeShapeType="1"/>
              </p:cNvSpPr>
              <p:nvPr/>
            </p:nvSpPr>
            <p:spPr bwMode="auto">
              <a:xfrm>
                <a:off x="1956" y="1740"/>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 name="Line 227"/>
              <p:cNvSpPr>
                <a:spLocks noChangeShapeType="1"/>
              </p:cNvSpPr>
              <p:nvPr/>
            </p:nvSpPr>
            <p:spPr bwMode="auto">
              <a:xfrm>
                <a:off x="1965" y="175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 name="Line 228"/>
              <p:cNvSpPr>
                <a:spLocks noChangeShapeType="1"/>
              </p:cNvSpPr>
              <p:nvPr/>
            </p:nvSpPr>
            <p:spPr bwMode="auto">
              <a:xfrm>
                <a:off x="1973" y="1775"/>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 name="Line 229"/>
              <p:cNvSpPr>
                <a:spLocks noChangeShapeType="1"/>
              </p:cNvSpPr>
              <p:nvPr/>
            </p:nvSpPr>
            <p:spPr bwMode="auto">
              <a:xfrm>
                <a:off x="1982" y="179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 name="Line 230"/>
              <p:cNvSpPr>
                <a:spLocks noChangeShapeType="1"/>
              </p:cNvSpPr>
              <p:nvPr/>
            </p:nvSpPr>
            <p:spPr bwMode="auto">
              <a:xfrm>
                <a:off x="1987" y="181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 name="Line 231"/>
              <p:cNvSpPr>
                <a:spLocks noChangeShapeType="1"/>
              </p:cNvSpPr>
              <p:nvPr/>
            </p:nvSpPr>
            <p:spPr bwMode="auto">
              <a:xfrm>
                <a:off x="1993" y="182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 name="Line 232"/>
              <p:cNvSpPr>
                <a:spLocks noChangeShapeType="1"/>
              </p:cNvSpPr>
              <p:nvPr/>
            </p:nvSpPr>
            <p:spPr bwMode="auto">
              <a:xfrm>
                <a:off x="1999" y="184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 name="Line 233"/>
              <p:cNvSpPr>
                <a:spLocks noChangeShapeType="1"/>
              </p:cNvSpPr>
              <p:nvPr/>
            </p:nvSpPr>
            <p:spPr bwMode="auto">
              <a:xfrm>
                <a:off x="2006" y="186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 name="Line 234"/>
              <p:cNvSpPr>
                <a:spLocks noChangeShapeType="1"/>
              </p:cNvSpPr>
              <p:nvPr/>
            </p:nvSpPr>
            <p:spPr bwMode="auto">
              <a:xfrm>
                <a:off x="2012" y="188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 name="Line 235"/>
              <p:cNvSpPr>
                <a:spLocks noChangeShapeType="1"/>
              </p:cNvSpPr>
              <p:nvPr/>
            </p:nvSpPr>
            <p:spPr bwMode="auto">
              <a:xfrm>
                <a:off x="2017" y="189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 name="Line 236"/>
              <p:cNvSpPr>
                <a:spLocks noChangeShapeType="1"/>
              </p:cNvSpPr>
              <p:nvPr/>
            </p:nvSpPr>
            <p:spPr bwMode="auto">
              <a:xfrm>
                <a:off x="2023" y="191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 name="Line 237"/>
              <p:cNvSpPr>
                <a:spLocks noChangeShapeType="1"/>
              </p:cNvSpPr>
              <p:nvPr/>
            </p:nvSpPr>
            <p:spPr bwMode="auto">
              <a:xfrm>
                <a:off x="2028" y="193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 name="Line 238"/>
              <p:cNvSpPr>
                <a:spLocks noChangeShapeType="1"/>
              </p:cNvSpPr>
              <p:nvPr/>
            </p:nvSpPr>
            <p:spPr bwMode="auto">
              <a:xfrm>
                <a:off x="2033" y="195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 name="Line 239"/>
              <p:cNvSpPr>
                <a:spLocks noChangeShapeType="1"/>
              </p:cNvSpPr>
              <p:nvPr/>
            </p:nvSpPr>
            <p:spPr bwMode="auto">
              <a:xfrm>
                <a:off x="2038" y="196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 name="Line 240"/>
              <p:cNvSpPr>
                <a:spLocks noChangeShapeType="1"/>
              </p:cNvSpPr>
              <p:nvPr/>
            </p:nvSpPr>
            <p:spPr bwMode="auto">
              <a:xfrm>
                <a:off x="2043" y="1985"/>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 name="Line 241"/>
              <p:cNvSpPr>
                <a:spLocks noChangeShapeType="1"/>
              </p:cNvSpPr>
              <p:nvPr/>
            </p:nvSpPr>
            <p:spPr bwMode="auto">
              <a:xfrm>
                <a:off x="2047" y="200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 name="Line 242"/>
              <p:cNvSpPr>
                <a:spLocks noChangeShapeType="1"/>
              </p:cNvSpPr>
              <p:nvPr/>
            </p:nvSpPr>
            <p:spPr bwMode="auto">
              <a:xfrm>
                <a:off x="2052" y="202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 name="Line 243"/>
              <p:cNvSpPr>
                <a:spLocks noChangeShapeType="1"/>
              </p:cNvSpPr>
              <p:nvPr/>
            </p:nvSpPr>
            <p:spPr bwMode="auto">
              <a:xfrm>
                <a:off x="2057" y="203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 name="Line 244"/>
              <p:cNvSpPr>
                <a:spLocks noChangeShapeType="1"/>
              </p:cNvSpPr>
              <p:nvPr/>
            </p:nvSpPr>
            <p:spPr bwMode="auto">
              <a:xfrm>
                <a:off x="2062" y="205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Line 245"/>
              <p:cNvSpPr>
                <a:spLocks noChangeShapeType="1"/>
              </p:cNvSpPr>
              <p:nvPr/>
            </p:nvSpPr>
            <p:spPr bwMode="auto">
              <a:xfrm>
                <a:off x="2067" y="2072"/>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 name="Line 246"/>
              <p:cNvSpPr>
                <a:spLocks noChangeShapeType="1"/>
              </p:cNvSpPr>
              <p:nvPr/>
            </p:nvSpPr>
            <p:spPr bwMode="auto">
              <a:xfrm>
                <a:off x="2071" y="209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 name="Line 247"/>
              <p:cNvSpPr>
                <a:spLocks noChangeShapeType="1"/>
              </p:cNvSpPr>
              <p:nvPr/>
            </p:nvSpPr>
            <p:spPr bwMode="auto">
              <a:xfrm>
                <a:off x="2074" y="210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 name="Line 248"/>
              <p:cNvSpPr>
                <a:spLocks noChangeShapeType="1"/>
              </p:cNvSpPr>
              <p:nvPr/>
            </p:nvSpPr>
            <p:spPr bwMode="auto">
              <a:xfrm>
                <a:off x="2079" y="2125"/>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 name="Line 249"/>
              <p:cNvSpPr>
                <a:spLocks noChangeShapeType="1"/>
              </p:cNvSpPr>
              <p:nvPr/>
            </p:nvSpPr>
            <p:spPr bwMode="auto">
              <a:xfrm>
                <a:off x="2083" y="214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 name="Line 250"/>
              <p:cNvSpPr>
                <a:spLocks noChangeShapeType="1"/>
              </p:cNvSpPr>
              <p:nvPr/>
            </p:nvSpPr>
            <p:spPr bwMode="auto">
              <a:xfrm>
                <a:off x="2087" y="216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 name="Line 251"/>
              <p:cNvSpPr>
                <a:spLocks noChangeShapeType="1"/>
              </p:cNvSpPr>
              <p:nvPr/>
            </p:nvSpPr>
            <p:spPr bwMode="auto">
              <a:xfrm>
                <a:off x="2092" y="217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 name="Line 252"/>
              <p:cNvSpPr>
                <a:spLocks noChangeShapeType="1"/>
              </p:cNvSpPr>
              <p:nvPr/>
            </p:nvSpPr>
            <p:spPr bwMode="auto">
              <a:xfrm>
                <a:off x="2096" y="219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 name="Line 253"/>
              <p:cNvSpPr>
                <a:spLocks noChangeShapeType="1"/>
              </p:cNvSpPr>
              <p:nvPr/>
            </p:nvSpPr>
            <p:spPr bwMode="auto">
              <a:xfrm>
                <a:off x="2101" y="2212"/>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 name="Line 254"/>
              <p:cNvSpPr>
                <a:spLocks noChangeShapeType="1"/>
              </p:cNvSpPr>
              <p:nvPr/>
            </p:nvSpPr>
            <p:spPr bwMode="auto">
              <a:xfrm>
                <a:off x="2104" y="223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 name="Line 255"/>
              <p:cNvSpPr>
                <a:spLocks noChangeShapeType="1"/>
              </p:cNvSpPr>
              <p:nvPr/>
            </p:nvSpPr>
            <p:spPr bwMode="auto">
              <a:xfrm>
                <a:off x="2108" y="224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 name="Line 256"/>
              <p:cNvSpPr>
                <a:spLocks noChangeShapeType="1"/>
              </p:cNvSpPr>
              <p:nvPr/>
            </p:nvSpPr>
            <p:spPr bwMode="auto">
              <a:xfrm>
                <a:off x="2112" y="226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Line 257"/>
              <p:cNvSpPr>
                <a:spLocks noChangeShapeType="1"/>
              </p:cNvSpPr>
              <p:nvPr/>
            </p:nvSpPr>
            <p:spPr bwMode="auto">
              <a:xfrm>
                <a:off x="2116" y="228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 name="Line 258"/>
              <p:cNvSpPr>
                <a:spLocks noChangeShapeType="1"/>
              </p:cNvSpPr>
              <p:nvPr/>
            </p:nvSpPr>
            <p:spPr bwMode="auto">
              <a:xfrm>
                <a:off x="2121" y="2299"/>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 name="Line 259"/>
              <p:cNvSpPr>
                <a:spLocks noChangeShapeType="1"/>
              </p:cNvSpPr>
              <p:nvPr/>
            </p:nvSpPr>
            <p:spPr bwMode="auto">
              <a:xfrm>
                <a:off x="2125" y="231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 name="Line 260"/>
              <p:cNvSpPr>
                <a:spLocks noChangeShapeType="1"/>
              </p:cNvSpPr>
              <p:nvPr/>
            </p:nvSpPr>
            <p:spPr bwMode="auto">
              <a:xfrm>
                <a:off x="2129" y="233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 name="Line 261"/>
              <p:cNvSpPr>
                <a:spLocks noChangeShapeType="1"/>
              </p:cNvSpPr>
              <p:nvPr/>
            </p:nvSpPr>
            <p:spPr bwMode="auto">
              <a:xfrm>
                <a:off x="2132" y="235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 name="Line 262"/>
              <p:cNvSpPr>
                <a:spLocks noChangeShapeType="1"/>
              </p:cNvSpPr>
              <p:nvPr/>
            </p:nvSpPr>
            <p:spPr bwMode="auto">
              <a:xfrm>
                <a:off x="2137" y="2369"/>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 name="Line 263"/>
              <p:cNvSpPr>
                <a:spLocks noChangeShapeType="1"/>
              </p:cNvSpPr>
              <p:nvPr/>
            </p:nvSpPr>
            <p:spPr bwMode="auto">
              <a:xfrm>
                <a:off x="2141" y="2387"/>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 name="Line 264"/>
              <p:cNvSpPr>
                <a:spLocks noChangeShapeType="1"/>
              </p:cNvSpPr>
              <p:nvPr/>
            </p:nvSpPr>
            <p:spPr bwMode="auto">
              <a:xfrm>
                <a:off x="2145" y="240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 name="Line 265"/>
              <p:cNvSpPr>
                <a:spLocks noChangeShapeType="1"/>
              </p:cNvSpPr>
              <p:nvPr/>
            </p:nvSpPr>
            <p:spPr bwMode="auto">
              <a:xfrm>
                <a:off x="2149" y="242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 name="Line 266"/>
              <p:cNvSpPr>
                <a:spLocks noChangeShapeType="1"/>
              </p:cNvSpPr>
              <p:nvPr/>
            </p:nvSpPr>
            <p:spPr bwMode="auto">
              <a:xfrm>
                <a:off x="2153" y="243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 name="Line 267"/>
              <p:cNvSpPr>
                <a:spLocks noChangeShapeType="1"/>
              </p:cNvSpPr>
              <p:nvPr/>
            </p:nvSpPr>
            <p:spPr bwMode="auto">
              <a:xfrm>
                <a:off x="2157" y="2457"/>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 name="Line 268"/>
              <p:cNvSpPr>
                <a:spLocks noChangeShapeType="1"/>
              </p:cNvSpPr>
              <p:nvPr/>
            </p:nvSpPr>
            <p:spPr bwMode="auto">
              <a:xfrm>
                <a:off x="2161" y="247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Line 269"/>
              <p:cNvSpPr>
                <a:spLocks noChangeShapeType="1"/>
              </p:cNvSpPr>
              <p:nvPr/>
            </p:nvSpPr>
            <p:spPr bwMode="auto">
              <a:xfrm>
                <a:off x="2164" y="2492"/>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 name="Line 270"/>
              <p:cNvSpPr>
                <a:spLocks noChangeShapeType="1"/>
              </p:cNvSpPr>
              <p:nvPr/>
            </p:nvSpPr>
            <p:spPr bwMode="auto">
              <a:xfrm>
                <a:off x="2168" y="250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Line 271"/>
              <p:cNvSpPr>
                <a:spLocks noChangeShapeType="1"/>
              </p:cNvSpPr>
              <p:nvPr/>
            </p:nvSpPr>
            <p:spPr bwMode="auto">
              <a:xfrm>
                <a:off x="2172" y="252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 name="Line 272"/>
              <p:cNvSpPr>
                <a:spLocks noChangeShapeType="1"/>
              </p:cNvSpPr>
              <p:nvPr/>
            </p:nvSpPr>
            <p:spPr bwMode="auto">
              <a:xfrm>
                <a:off x="2176" y="254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 name="Line 273"/>
              <p:cNvSpPr>
                <a:spLocks noChangeShapeType="1"/>
              </p:cNvSpPr>
              <p:nvPr/>
            </p:nvSpPr>
            <p:spPr bwMode="auto">
              <a:xfrm>
                <a:off x="2181" y="2561"/>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 name="Line 274"/>
              <p:cNvSpPr>
                <a:spLocks noChangeShapeType="1"/>
              </p:cNvSpPr>
              <p:nvPr/>
            </p:nvSpPr>
            <p:spPr bwMode="auto">
              <a:xfrm>
                <a:off x="2185" y="257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 name="Line 275"/>
              <p:cNvSpPr>
                <a:spLocks noChangeShapeType="1"/>
              </p:cNvSpPr>
              <p:nvPr/>
            </p:nvSpPr>
            <p:spPr bwMode="auto">
              <a:xfrm>
                <a:off x="2189" y="259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 name="Line 276"/>
              <p:cNvSpPr>
                <a:spLocks noChangeShapeType="1"/>
              </p:cNvSpPr>
              <p:nvPr/>
            </p:nvSpPr>
            <p:spPr bwMode="auto">
              <a:xfrm>
                <a:off x="2192" y="261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 name="Line 277"/>
              <p:cNvSpPr>
                <a:spLocks noChangeShapeType="1"/>
              </p:cNvSpPr>
              <p:nvPr/>
            </p:nvSpPr>
            <p:spPr bwMode="auto">
              <a:xfrm>
                <a:off x="2197" y="2631"/>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 name="Line 278"/>
              <p:cNvSpPr>
                <a:spLocks noChangeShapeType="1"/>
              </p:cNvSpPr>
              <p:nvPr/>
            </p:nvSpPr>
            <p:spPr bwMode="auto">
              <a:xfrm>
                <a:off x="2201" y="264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 name="Line 279"/>
              <p:cNvSpPr>
                <a:spLocks noChangeShapeType="1"/>
              </p:cNvSpPr>
              <p:nvPr/>
            </p:nvSpPr>
            <p:spPr bwMode="auto">
              <a:xfrm>
                <a:off x="2205" y="266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 name="Line 280"/>
              <p:cNvSpPr>
                <a:spLocks noChangeShapeType="1"/>
              </p:cNvSpPr>
              <p:nvPr/>
            </p:nvSpPr>
            <p:spPr bwMode="auto">
              <a:xfrm>
                <a:off x="2210" y="2684"/>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 name="Line 281"/>
              <p:cNvSpPr>
                <a:spLocks noChangeShapeType="1"/>
              </p:cNvSpPr>
              <p:nvPr/>
            </p:nvSpPr>
            <p:spPr bwMode="auto">
              <a:xfrm>
                <a:off x="2214" y="270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 name="Line 282"/>
              <p:cNvSpPr>
                <a:spLocks noChangeShapeType="1"/>
              </p:cNvSpPr>
              <p:nvPr/>
            </p:nvSpPr>
            <p:spPr bwMode="auto">
              <a:xfrm>
                <a:off x="2218" y="2719"/>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 name="Line 283"/>
              <p:cNvSpPr>
                <a:spLocks noChangeShapeType="1"/>
              </p:cNvSpPr>
              <p:nvPr/>
            </p:nvSpPr>
            <p:spPr bwMode="auto">
              <a:xfrm>
                <a:off x="2222" y="2736"/>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 name="Line 284"/>
              <p:cNvSpPr>
                <a:spLocks noChangeShapeType="1"/>
              </p:cNvSpPr>
              <p:nvPr/>
            </p:nvSpPr>
            <p:spPr bwMode="auto">
              <a:xfrm>
                <a:off x="2226" y="2754"/>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 name="Line 285"/>
              <p:cNvSpPr>
                <a:spLocks noChangeShapeType="1"/>
              </p:cNvSpPr>
              <p:nvPr/>
            </p:nvSpPr>
            <p:spPr bwMode="auto">
              <a:xfrm>
                <a:off x="2231" y="2771"/>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 name="Line 286"/>
              <p:cNvSpPr>
                <a:spLocks noChangeShapeType="1"/>
              </p:cNvSpPr>
              <p:nvPr/>
            </p:nvSpPr>
            <p:spPr bwMode="auto">
              <a:xfrm>
                <a:off x="2235" y="278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 name="Line 287"/>
              <p:cNvSpPr>
                <a:spLocks noChangeShapeType="1"/>
              </p:cNvSpPr>
              <p:nvPr/>
            </p:nvSpPr>
            <p:spPr bwMode="auto">
              <a:xfrm>
                <a:off x="2239" y="280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 name="Line 288"/>
              <p:cNvSpPr>
                <a:spLocks noChangeShapeType="1"/>
              </p:cNvSpPr>
              <p:nvPr/>
            </p:nvSpPr>
            <p:spPr bwMode="auto">
              <a:xfrm>
                <a:off x="2244" y="282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 name="Line 289"/>
              <p:cNvSpPr>
                <a:spLocks noChangeShapeType="1"/>
              </p:cNvSpPr>
              <p:nvPr/>
            </p:nvSpPr>
            <p:spPr bwMode="auto">
              <a:xfrm>
                <a:off x="2248" y="284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 name="Line 290"/>
              <p:cNvSpPr>
                <a:spLocks noChangeShapeType="1"/>
              </p:cNvSpPr>
              <p:nvPr/>
            </p:nvSpPr>
            <p:spPr bwMode="auto">
              <a:xfrm>
                <a:off x="2252" y="285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 name="Line 291"/>
              <p:cNvSpPr>
                <a:spLocks noChangeShapeType="1"/>
              </p:cNvSpPr>
              <p:nvPr/>
            </p:nvSpPr>
            <p:spPr bwMode="auto">
              <a:xfrm>
                <a:off x="2256" y="287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 name="Line 292"/>
              <p:cNvSpPr>
                <a:spLocks noChangeShapeType="1"/>
              </p:cNvSpPr>
              <p:nvPr/>
            </p:nvSpPr>
            <p:spPr bwMode="auto">
              <a:xfrm>
                <a:off x="2261" y="289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Line 293"/>
              <p:cNvSpPr>
                <a:spLocks noChangeShapeType="1"/>
              </p:cNvSpPr>
              <p:nvPr/>
            </p:nvSpPr>
            <p:spPr bwMode="auto">
              <a:xfrm>
                <a:off x="2266" y="291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5" name="Line 294"/>
              <p:cNvSpPr>
                <a:spLocks noChangeShapeType="1"/>
              </p:cNvSpPr>
              <p:nvPr/>
            </p:nvSpPr>
            <p:spPr bwMode="auto">
              <a:xfrm>
                <a:off x="2271" y="292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 name="Line 295"/>
              <p:cNvSpPr>
                <a:spLocks noChangeShapeType="1"/>
              </p:cNvSpPr>
              <p:nvPr/>
            </p:nvSpPr>
            <p:spPr bwMode="auto">
              <a:xfrm>
                <a:off x="2276" y="2946"/>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 name="Line 296"/>
              <p:cNvSpPr>
                <a:spLocks noChangeShapeType="1"/>
              </p:cNvSpPr>
              <p:nvPr/>
            </p:nvSpPr>
            <p:spPr bwMode="auto">
              <a:xfrm>
                <a:off x="2281" y="2963"/>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 name="Line 297"/>
              <p:cNvSpPr>
                <a:spLocks noChangeShapeType="1"/>
              </p:cNvSpPr>
              <p:nvPr/>
            </p:nvSpPr>
            <p:spPr bwMode="auto">
              <a:xfrm>
                <a:off x="2285" y="2981"/>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 name="Line 298"/>
              <p:cNvSpPr>
                <a:spLocks noChangeShapeType="1"/>
              </p:cNvSpPr>
              <p:nvPr/>
            </p:nvSpPr>
            <p:spPr bwMode="auto">
              <a:xfrm>
                <a:off x="2291" y="2998"/>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 name="Line 299"/>
              <p:cNvSpPr>
                <a:spLocks noChangeShapeType="1"/>
              </p:cNvSpPr>
              <p:nvPr/>
            </p:nvSpPr>
            <p:spPr bwMode="auto">
              <a:xfrm>
                <a:off x="2296" y="3016"/>
                <a:ext cx="0"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 name="Line 300"/>
              <p:cNvSpPr>
                <a:spLocks noChangeShapeType="1"/>
              </p:cNvSpPr>
              <p:nvPr/>
            </p:nvSpPr>
            <p:spPr bwMode="auto">
              <a:xfrm>
                <a:off x="2301" y="303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 name="Line 301"/>
              <p:cNvSpPr>
                <a:spLocks noChangeShapeType="1"/>
              </p:cNvSpPr>
              <p:nvPr/>
            </p:nvSpPr>
            <p:spPr bwMode="auto">
              <a:xfrm>
                <a:off x="2307" y="3050"/>
                <a:ext cx="1" cy="4"/>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 name="Line 302"/>
              <p:cNvSpPr>
                <a:spLocks noChangeShapeType="1"/>
              </p:cNvSpPr>
              <p:nvPr/>
            </p:nvSpPr>
            <p:spPr bwMode="auto">
              <a:xfrm>
                <a:off x="2311" y="306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4" name="Line 303"/>
              <p:cNvSpPr>
                <a:spLocks noChangeShapeType="1"/>
              </p:cNvSpPr>
              <p:nvPr/>
            </p:nvSpPr>
            <p:spPr bwMode="auto">
              <a:xfrm>
                <a:off x="2317" y="308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5" name="Line 304"/>
              <p:cNvSpPr>
                <a:spLocks noChangeShapeType="1"/>
              </p:cNvSpPr>
              <p:nvPr/>
            </p:nvSpPr>
            <p:spPr bwMode="auto">
              <a:xfrm>
                <a:off x="2322" y="310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 name="Line 305"/>
              <p:cNvSpPr>
                <a:spLocks noChangeShapeType="1"/>
              </p:cNvSpPr>
              <p:nvPr/>
            </p:nvSpPr>
            <p:spPr bwMode="auto">
              <a:xfrm>
                <a:off x="2328" y="312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 name="Line 306"/>
              <p:cNvSpPr>
                <a:spLocks noChangeShapeType="1"/>
              </p:cNvSpPr>
              <p:nvPr/>
            </p:nvSpPr>
            <p:spPr bwMode="auto">
              <a:xfrm>
                <a:off x="2334" y="313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 name="Line 307"/>
              <p:cNvSpPr>
                <a:spLocks noChangeShapeType="1"/>
              </p:cNvSpPr>
              <p:nvPr/>
            </p:nvSpPr>
            <p:spPr bwMode="auto">
              <a:xfrm>
                <a:off x="2340" y="315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 name="Line 308"/>
              <p:cNvSpPr>
                <a:spLocks noChangeShapeType="1"/>
              </p:cNvSpPr>
              <p:nvPr/>
            </p:nvSpPr>
            <p:spPr bwMode="auto">
              <a:xfrm>
                <a:off x="2346" y="3173"/>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 name="Line 309"/>
              <p:cNvSpPr>
                <a:spLocks noChangeShapeType="1"/>
              </p:cNvSpPr>
              <p:nvPr/>
            </p:nvSpPr>
            <p:spPr bwMode="auto">
              <a:xfrm>
                <a:off x="2352" y="319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 name="Line 310"/>
              <p:cNvSpPr>
                <a:spLocks noChangeShapeType="1"/>
              </p:cNvSpPr>
              <p:nvPr/>
            </p:nvSpPr>
            <p:spPr bwMode="auto">
              <a:xfrm>
                <a:off x="2359" y="320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 name="Line 311"/>
              <p:cNvSpPr>
                <a:spLocks noChangeShapeType="1"/>
              </p:cNvSpPr>
              <p:nvPr/>
            </p:nvSpPr>
            <p:spPr bwMode="auto">
              <a:xfrm>
                <a:off x="2366" y="322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 name="Line 312"/>
              <p:cNvSpPr>
                <a:spLocks noChangeShapeType="1"/>
              </p:cNvSpPr>
              <p:nvPr/>
            </p:nvSpPr>
            <p:spPr bwMode="auto">
              <a:xfrm>
                <a:off x="2371" y="3243"/>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 name="Line 313"/>
              <p:cNvSpPr>
                <a:spLocks noChangeShapeType="1"/>
              </p:cNvSpPr>
              <p:nvPr/>
            </p:nvSpPr>
            <p:spPr bwMode="auto">
              <a:xfrm>
                <a:off x="2379" y="3260"/>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 name="Line 314"/>
              <p:cNvSpPr>
                <a:spLocks noChangeShapeType="1"/>
              </p:cNvSpPr>
              <p:nvPr/>
            </p:nvSpPr>
            <p:spPr bwMode="auto">
              <a:xfrm>
                <a:off x="2387" y="3278"/>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 name="Line 315"/>
              <p:cNvSpPr>
                <a:spLocks noChangeShapeType="1"/>
              </p:cNvSpPr>
              <p:nvPr/>
            </p:nvSpPr>
            <p:spPr bwMode="auto">
              <a:xfrm>
                <a:off x="2395" y="3295"/>
                <a:ext cx="1"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 name="Line 316"/>
              <p:cNvSpPr>
                <a:spLocks noChangeShapeType="1"/>
              </p:cNvSpPr>
              <p:nvPr/>
            </p:nvSpPr>
            <p:spPr bwMode="auto">
              <a:xfrm>
                <a:off x="2401" y="3312"/>
                <a:ext cx="2" cy="4"/>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 name="Line 317"/>
              <p:cNvSpPr>
                <a:spLocks noChangeShapeType="1"/>
              </p:cNvSpPr>
              <p:nvPr/>
            </p:nvSpPr>
            <p:spPr bwMode="auto">
              <a:xfrm>
                <a:off x="2409" y="3330"/>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 name="Line 318"/>
              <p:cNvSpPr>
                <a:spLocks noChangeShapeType="1"/>
              </p:cNvSpPr>
              <p:nvPr/>
            </p:nvSpPr>
            <p:spPr bwMode="auto">
              <a:xfrm>
                <a:off x="2418" y="3347"/>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 name="Line 319"/>
              <p:cNvSpPr>
                <a:spLocks noChangeShapeType="1"/>
              </p:cNvSpPr>
              <p:nvPr/>
            </p:nvSpPr>
            <p:spPr bwMode="auto">
              <a:xfrm>
                <a:off x="2428" y="3365"/>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 name="Line 320"/>
              <p:cNvSpPr>
                <a:spLocks noChangeShapeType="1"/>
              </p:cNvSpPr>
              <p:nvPr/>
            </p:nvSpPr>
            <p:spPr bwMode="auto">
              <a:xfrm>
                <a:off x="2437" y="3382"/>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 name="Line 321"/>
              <p:cNvSpPr>
                <a:spLocks noChangeShapeType="1"/>
              </p:cNvSpPr>
              <p:nvPr/>
            </p:nvSpPr>
            <p:spPr bwMode="auto">
              <a:xfrm>
                <a:off x="2447" y="3400"/>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 name="Line 322"/>
              <p:cNvSpPr>
                <a:spLocks noChangeShapeType="1"/>
              </p:cNvSpPr>
              <p:nvPr/>
            </p:nvSpPr>
            <p:spPr bwMode="auto">
              <a:xfrm>
                <a:off x="2458" y="3417"/>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4" name="Line 323"/>
              <p:cNvSpPr>
                <a:spLocks noChangeShapeType="1"/>
              </p:cNvSpPr>
              <p:nvPr/>
            </p:nvSpPr>
            <p:spPr bwMode="auto">
              <a:xfrm>
                <a:off x="2470" y="3435"/>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5" name="Line 324"/>
              <p:cNvSpPr>
                <a:spLocks noChangeShapeType="1"/>
              </p:cNvSpPr>
              <p:nvPr/>
            </p:nvSpPr>
            <p:spPr bwMode="auto">
              <a:xfrm>
                <a:off x="2482" y="3452"/>
                <a:ext cx="2"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6" name="Line 325"/>
              <p:cNvSpPr>
                <a:spLocks noChangeShapeType="1"/>
              </p:cNvSpPr>
              <p:nvPr/>
            </p:nvSpPr>
            <p:spPr bwMode="auto">
              <a:xfrm>
                <a:off x="2494" y="3470"/>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7" name="Line 326"/>
              <p:cNvSpPr>
                <a:spLocks noChangeShapeType="1"/>
              </p:cNvSpPr>
              <p:nvPr/>
            </p:nvSpPr>
            <p:spPr bwMode="auto">
              <a:xfrm>
                <a:off x="2510" y="3487"/>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8" name="Line 327"/>
              <p:cNvSpPr>
                <a:spLocks noChangeShapeType="1"/>
              </p:cNvSpPr>
              <p:nvPr/>
            </p:nvSpPr>
            <p:spPr bwMode="auto">
              <a:xfrm>
                <a:off x="2526" y="3505"/>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9" name="Line 328"/>
              <p:cNvSpPr>
                <a:spLocks noChangeShapeType="1"/>
              </p:cNvSpPr>
              <p:nvPr/>
            </p:nvSpPr>
            <p:spPr bwMode="auto">
              <a:xfrm>
                <a:off x="2546" y="3522"/>
                <a:ext cx="3"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0" name="Line 329"/>
              <p:cNvSpPr>
                <a:spLocks noChangeShapeType="1"/>
              </p:cNvSpPr>
              <p:nvPr/>
            </p:nvSpPr>
            <p:spPr bwMode="auto">
              <a:xfrm>
                <a:off x="2566" y="3540"/>
                <a:ext cx="4" cy="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1" name="Line 330"/>
              <p:cNvSpPr>
                <a:spLocks noChangeShapeType="1"/>
              </p:cNvSpPr>
              <p:nvPr/>
            </p:nvSpPr>
            <p:spPr bwMode="auto">
              <a:xfrm>
                <a:off x="2588" y="3553"/>
                <a:ext cx="4" cy="2"/>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2" name="Line 331"/>
              <p:cNvSpPr>
                <a:spLocks noChangeShapeType="1"/>
              </p:cNvSpPr>
              <p:nvPr/>
            </p:nvSpPr>
            <p:spPr bwMode="auto">
              <a:xfrm>
                <a:off x="2610" y="3567"/>
                <a:ext cx="4" cy="1"/>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3" name="Line 332"/>
              <p:cNvSpPr>
                <a:spLocks noChangeShapeType="1"/>
              </p:cNvSpPr>
              <p:nvPr/>
            </p:nvSpPr>
            <p:spPr bwMode="auto">
              <a:xfrm>
                <a:off x="2633" y="3576"/>
                <a:ext cx="4" cy="2"/>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4" name="Line 333"/>
              <p:cNvSpPr>
                <a:spLocks noChangeShapeType="1"/>
              </p:cNvSpPr>
              <p:nvPr/>
            </p:nvSpPr>
            <p:spPr bwMode="auto">
              <a:xfrm>
                <a:off x="2655" y="3585"/>
                <a:ext cx="4" cy="2"/>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 name="Line 334"/>
              <p:cNvSpPr>
                <a:spLocks noChangeShapeType="1"/>
              </p:cNvSpPr>
              <p:nvPr/>
            </p:nvSpPr>
            <p:spPr bwMode="auto">
              <a:xfrm>
                <a:off x="2677" y="3593"/>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 name="Line 335"/>
              <p:cNvSpPr>
                <a:spLocks noChangeShapeType="1"/>
              </p:cNvSpPr>
              <p:nvPr/>
            </p:nvSpPr>
            <p:spPr bwMode="auto">
              <a:xfrm>
                <a:off x="2699" y="3598"/>
                <a:ext cx="4" cy="1"/>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7" name="Line 336"/>
              <p:cNvSpPr>
                <a:spLocks noChangeShapeType="1"/>
              </p:cNvSpPr>
              <p:nvPr/>
            </p:nvSpPr>
            <p:spPr bwMode="auto">
              <a:xfrm>
                <a:off x="2722" y="3603"/>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8" name="Line 337"/>
              <p:cNvSpPr>
                <a:spLocks noChangeShapeType="1"/>
              </p:cNvSpPr>
              <p:nvPr/>
            </p:nvSpPr>
            <p:spPr bwMode="auto">
              <a:xfrm>
                <a:off x="2744" y="3606"/>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9" name="Line 338"/>
              <p:cNvSpPr>
                <a:spLocks noChangeShapeType="1"/>
              </p:cNvSpPr>
              <p:nvPr/>
            </p:nvSpPr>
            <p:spPr bwMode="auto">
              <a:xfrm>
                <a:off x="2766" y="3609"/>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0" name="Line 339"/>
              <p:cNvSpPr>
                <a:spLocks noChangeShapeType="1"/>
              </p:cNvSpPr>
              <p:nvPr/>
            </p:nvSpPr>
            <p:spPr bwMode="auto">
              <a:xfrm>
                <a:off x="2788" y="3611"/>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1" name="Line 340"/>
              <p:cNvSpPr>
                <a:spLocks noChangeShapeType="1"/>
              </p:cNvSpPr>
              <p:nvPr/>
            </p:nvSpPr>
            <p:spPr bwMode="auto">
              <a:xfrm>
                <a:off x="2811" y="3612"/>
                <a:ext cx="4" cy="1"/>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2" name="Line 341"/>
              <p:cNvSpPr>
                <a:spLocks noChangeShapeType="1"/>
              </p:cNvSpPr>
              <p:nvPr/>
            </p:nvSpPr>
            <p:spPr bwMode="auto">
              <a:xfrm>
                <a:off x="2833" y="3614"/>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3" name="Line 342"/>
              <p:cNvSpPr>
                <a:spLocks noChangeShapeType="1"/>
              </p:cNvSpPr>
              <p:nvPr/>
            </p:nvSpPr>
            <p:spPr bwMode="auto">
              <a:xfrm>
                <a:off x="2855" y="3615"/>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4" name="Line 343"/>
              <p:cNvSpPr>
                <a:spLocks noChangeShapeType="1"/>
              </p:cNvSpPr>
              <p:nvPr/>
            </p:nvSpPr>
            <p:spPr bwMode="auto">
              <a:xfrm>
                <a:off x="2877" y="3616"/>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 name="Line 344"/>
              <p:cNvSpPr>
                <a:spLocks noChangeShapeType="1"/>
              </p:cNvSpPr>
              <p:nvPr/>
            </p:nvSpPr>
            <p:spPr bwMode="auto">
              <a:xfrm>
                <a:off x="2900" y="3616"/>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 name="Line 345"/>
              <p:cNvSpPr>
                <a:spLocks noChangeShapeType="1"/>
              </p:cNvSpPr>
              <p:nvPr/>
            </p:nvSpPr>
            <p:spPr bwMode="auto">
              <a:xfrm>
                <a:off x="2922" y="3617"/>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 name="Line 346"/>
              <p:cNvSpPr>
                <a:spLocks noChangeShapeType="1"/>
              </p:cNvSpPr>
              <p:nvPr/>
            </p:nvSpPr>
            <p:spPr bwMode="auto">
              <a:xfrm>
                <a:off x="2944" y="3617"/>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 name="Line 347"/>
              <p:cNvSpPr>
                <a:spLocks noChangeShapeType="1"/>
              </p:cNvSpPr>
              <p:nvPr/>
            </p:nvSpPr>
            <p:spPr bwMode="auto">
              <a:xfrm>
                <a:off x="2967" y="3617"/>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 name="Line 348"/>
              <p:cNvSpPr>
                <a:spLocks noChangeShapeType="1"/>
              </p:cNvSpPr>
              <p:nvPr/>
            </p:nvSpPr>
            <p:spPr bwMode="auto">
              <a:xfrm>
                <a:off x="298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 name="Line 349"/>
              <p:cNvSpPr>
                <a:spLocks noChangeShapeType="1"/>
              </p:cNvSpPr>
              <p:nvPr/>
            </p:nvSpPr>
            <p:spPr bwMode="auto">
              <a:xfrm>
                <a:off x="301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 name="Line 350"/>
              <p:cNvSpPr>
                <a:spLocks noChangeShapeType="1"/>
              </p:cNvSpPr>
              <p:nvPr/>
            </p:nvSpPr>
            <p:spPr bwMode="auto">
              <a:xfrm>
                <a:off x="303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 name="Line 351"/>
              <p:cNvSpPr>
                <a:spLocks noChangeShapeType="1"/>
              </p:cNvSpPr>
              <p:nvPr/>
            </p:nvSpPr>
            <p:spPr bwMode="auto">
              <a:xfrm>
                <a:off x="3056"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 name="Line 352"/>
              <p:cNvSpPr>
                <a:spLocks noChangeShapeType="1"/>
              </p:cNvSpPr>
              <p:nvPr/>
            </p:nvSpPr>
            <p:spPr bwMode="auto">
              <a:xfrm>
                <a:off x="307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 name="Line 353"/>
              <p:cNvSpPr>
                <a:spLocks noChangeShapeType="1"/>
              </p:cNvSpPr>
              <p:nvPr/>
            </p:nvSpPr>
            <p:spPr bwMode="auto">
              <a:xfrm>
                <a:off x="310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 name="Line 354"/>
              <p:cNvSpPr>
                <a:spLocks noChangeShapeType="1"/>
              </p:cNvSpPr>
              <p:nvPr/>
            </p:nvSpPr>
            <p:spPr bwMode="auto">
              <a:xfrm>
                <a:off x="312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 name="Line 355"/>
              <p:cNvSpPr>
                <a:spLocks noChangeShapeType="1"/>
              </p:cNvSpPr>
              <p:nvPr/>
            </p:nvSpPr>
            <p:spPr bwMode="auto">
              <a:xfrm>
                <a:off x="3145"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 name="Line 356"/>
              <p:cNvSpPr>
                <a:spLocks noChangeShapeType="1"/>
              </p:cNvSpPr>
              <p:nvPr/>
            </p:nvSpPr>
            <p:spPr bwMode="auto">
              <a:xfrm>
                <a:off x="316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 name="Line 357"/>
              <p:cNvSpPr>
                <a:spLocks noChangeShapeType="1"/>
              </p:cNvSpPr>
              <p:nvPr/>
            </p:nvSpPr>
            <p:spPr bwMode="auto">
              <a:xfrm>
                <a:off x="318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 name="Line 358"/>
              <p:cNvSpPr>
                <a:spLocks noChangeShapeType="1"/>
              </p:cNvSpPr>
              <p:nvPr/>
            </p:nvSpPr>
            <p:spPr bwMode="auto">
              <a:xfrm>
                <a:off x="321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0" name="Line 359"/>
              <p:cNvSpPr>
                <a:spLocks noChangeShapeType="1"/>
              </p:cNvSpPr>
              <p:nvPr/>
            </p:nvSpPr>
            <p:spPr bwMode="auto">
              <a:xfrm>
                <a:off x="3234"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 name="Line 360"/>
              <p:cNvSpPr>
                <a:spLocks noChangeShapeType="1"/>
              </p:cNvSpPr>
              <p:nvPr/>
            </p:nvSpPr>
            <p:spPr bwMode="auto">
              <a:xfrm>
                <a:off x="325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 name="Line 361"/>
              <p:cNvSpPr>
                <a:spLocks noChangeShapeType="1"/>
              </p:cNvSpPr>
              <p:nvPr/>
            </p:nvSpPr>
            <p:spPr bwMode="auto">
              <a:xfrm>
                <a:off x="327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 name="Line 362"/>
              <p:cNvSpPr>
                <a:spLocks noChangeShapeType="1"/>
              </p:cNvSpPr>
              <p:nvPr/>
            </p:nvSpPr>
            <p:spPr bwMode="auto">
              <a:xfrm>
                <a:off x="330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 name="Line 363"/>
              <p:cNvSpPr>
                <a:spLocks noChangeShapeType="1"/>
              </p:cNvSpPr>
              <p:nvPr/>
            </p:nvSpPr>
            <p:spPr bwMode="auto">
              <a:xfrm>
                <a:off x="3323"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 name="Line 364"/>
              <p:cNvSpPr>
                <a:spLocks noChangeShapeType="1"/>
              </p:cNvSpPr>
              <p:nvPr/>
            </p:nvSpPr>
            <p:spPr bwMode="auto">
              <a:xfrm>
                <a:off x="334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 name="Line 365"/>
              <p:cNvSpPr>
                <a:spLocks noChangeShapeType="1"/>
              </p:cNvSpPr>
              <p:nvPr/>
            </p:nvSpPr>
            <p:spPr bwMode="auto">
              <a:xfrm>
                <a:off x="336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 name="Line 366"/>
              <p:cNvSpPr>
                <a:spLocks noChangeShapeType="1"/>
              </p:cNvSpPr>
              <p:nvPr/>
            </p:nvSpPr>
            <p:spPr bwMode="auto">
              <a:xfrm>
                <a:off x="338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 name="Line 367"/>
              <p:cNvSpPr>
                <a:spLocks noChangeShapeType="1"/>
              </p:cNvSpPr>
              <p:nvPr/>
            </p:nvSpPr>
            <p:spPr bwMode="auto">
              <a:xfrm>
                <a:off x="3412"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 name="Line 368"/>
              <p:cNvSpPr>
                <a:spLocks noChangeShapeType="1"/>
              </p:cNvSpPr>
              <p:nvPr/>
            </p:nvSpPr>
            <p:spPr bwMode="auto">
              <a:xfrm>
                <a:off x="3434"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 name="Line 369"/>
              <p:cNvSpPr>
                <a:spLocks noChangeShapeType="1"/>
              </p:cNvSpPr>
              <p:nvPr/>
            </p:nvSpPr>
            <p:spPr bwMode="auto">
              <a:xfrm>
                <a:off x="345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 name="Line 370"/>
              <p:cNvSpPr>
                <a:spLocks noChangeShapeType="1"/>
              </p:cNvSpPr>
              <p:nvPr/>
            </p:nvSpPr>
            <p:spPr bwMode="auto">
              <a:xfrm>
                <a:off x="347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 name="Line 371"/>
              <p:cNvSpPr>
                <a:spLocks noChangeShapeType="1"/>
              </p:cNvSpPr>
              <p:nvPr/>
            </p:nvSpPr>
            <p:spPr bwMode="auto">
              <a:xfrm>
                <a:off x="3501"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 name="Line 372"/>
              <p:cNvSpPr>
                <a:spLocks noChangeShapeType="1"/>
              </p:cNvSpPr>
              <p:nvPr/>
            </p:nvSpPr>
            <p:spPr bwMode="auto">
              <a:xfrm>
                <a:off x="352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 name="Line 373"/>
              <p:cNvSpPr>
                <a:spLocks noChangeShapeType="1"/>
              </p:cNvSpPr>
              <p:nvPr/>
            </p:nvSpPr>
            <p:spPr bwMode="auto">
              <a:xfrm>
                <a:off x="354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 name="Line 374"/>
              <p:cNvSpPr>
                <a:spLocks noChangeShapeType="1"/>
              </p:cNvSpPr>
              <p:nvPr/>
            </p:nvSpPr>
            <p:spPr bwMode="auto">
              <a:xfrm>
                <a:off x="356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 name="Line 375"/>
              <p:cNvSpPr>
                <a:spLocks noChangeShapeType="1"/>
              </p:cNvSpPr>
              <p:nvPr/>
            </p:nvSpPr>
            <p:spPr bwMode="auto">
              <a:xfrm>
                <a:off x="3590"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 name="Line 376"/>
              <p:cNvSpPr>
                <a:spLocks noChangeShapeType="1"/>
              </p:cNvSpPr>
              <p:nvPr/>
            </p:nvSpPr>
            <p:spPr bwMode="auto">
              <a:xfrm>
                <a:off x="361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 name="Line 377"/>
              <p:cNvSpPr>
                <a:spLocks noChangeShapeType="1"/>
              </p:cNvSpPr>
              <p:nvPr/>
            </p:nvSpPr>
            <p:spPr bwMode="auto">
              <a:xfrm>
                <a:off x="3634"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 name="Line 378"/>
              <p:cNvSpPr>
                <a:spLocks noChangeShapeType="1"/>
              </p:cNvSpPr>
              <p:nvPr/>
            </p:nvSpPr>
            <p:spPr bwMode="auto">
              <a:xfrm>
                <a:off x="365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 name="Line 379"/>
              <p:cNvSpPr>
                <a:spLocks noChangeShapeType="1"/>
              </p:cNvSpPr>
              <p:nvPr/>
            </p:nvSpPr>
            <p:spPr bwMode="auto">
              <a:xfrm>
                <a:off x="3679" y="3618"/>
                <a:ext cx="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 name="Line 380"/>
              <p:cNvSpPr>
                <a:spLocks noChangeShapeType="1"/>
              </p:cNvSpPr>
              <p:nvPr/>
            </p:nvSpPr>
            <p:spPr bwMode="auto">
              <a:xfrm>
                <a:off x="370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 name="Line 381"/>
              <p:cNvSpPr>
                <a:spLocks noChangeShapeType="1"/>
              </p:cNvSpPr>
              <p:nvPr/>
            </p:nvSpPr>
            <p:spPr bwMode="auto">
              <a:xfrm>
                <a:off x="372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 name="Line 382"/>
              <p:cNvSpPr>
                <a:spLocks noChangeShapeType="1"/>
              </p:cNvSpPr>
              <p:nvPr/>
            </p:nvSpPr>
            <p:spPr bwMode="auto">
              <a:xfrm>
                <a:off x="374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 name="Line 383"/>
              <p:cNvSpPr>
                <a:spLocks noChangeShapeType="1"/>
              </p:cNvSpPr>
              <p:nvPr/>
            </p:nvSpPr>
            <p:spPr bwMode="auto">
              <a:xfrm>
                <a:off x="376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 name="Line 384"/>
              <p:cNvSpPr>
                <a:spLocks noChangeShapeType="1"/>
              </p:cNvSpPr>
              <p:nvPr/>
            </p:nvSpPr>
            <p:spPr bwMode="auto">
              <a:xfrm>
                <a:off x="379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 name="Line 385"/>
              <p:cNvSpPr>
                <a:spLocks noChangeShapeType="1"/>
              </p:cNvSpPr>
              <p:nvPr/>
            </p:nvSpPr>
            <p:spPr bwMode="auto">
              <a:xfrm>
                <a:off x="381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 name="Line 386"/>
              <p:cNvSpPr>
                <a:spLocks noChangeShapeType="1"/>
              </p:cNvSpPr>
              <p:nvPr/>
            </p:nvSpPr>
            <p:spPr bwMode="auto">
              <a:xfrm>
                <a:off x="3834"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 name="Line 387"/>
              <p:cNvSpPr>
                <a:spLocks noChangeShapeType="1"/>
              </p:cNvSpPr>
              <p:nvPr/>
            </p:nvSpPr>
            <p:spPr bwMode="auto">
              <a:xfrm>
                <a:off x="385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 name="Line 388"/>
              <p:cNvSpPr>
                <a:spLocks noChangeShapeType="1"/>
              </p:cNvSpPr>
              <p:nvPr/>
            </p:nvSpPr>
            <p:spPr bwMode="auto">
              <a:xfrm>
                <a:off x="387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 name="Line 389"/>
              <p:cNvSpPr>
                <a:spLocks noChangeShapeType="1"/>
              </p:cNvSpPr>
              <p:nvPr/>
            </p:nvSpPr>
            <p:spPr bwMode="auto">
              <a:xfrm>
                <a:off x="390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 name="Line 390"/>
              <p:cNvSpPr>
                <a:spLocks noChangeShapeType="1"/>
              </p:cNvSpPr>
              <p:nvPr/>
            </p:nvSpPr>
            <p:spPr bwMode="auto">
              <a:xfrm>
                <a:off x="392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 name="Line 391"/>
              <p:cNvSpPr>
                <a:spLocks noChangeShapeType="1"/>
              </p:cNvSpPr>
              <p:nvPr/>
            </p:nvSpPr>
            <p:spPr bwMode="auto">
              <a:xfrm>
                <a:off x="394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 name="Line 392"/>
              <p:cNvSpPr>
                <a:spLocks noChangeShapeType="1"/>
              </p:cNvSpPr>
              <p:nvPr/>
            </p:nvSpPr>
            <p:spPr bwMode="auto">
              <a:xfrm>
                <a:off x="396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 name="Line 393"/>
              <p:cNvSpPr>
                <a:spLocks noChangeShapeType="1"/>
              </p:cNvSpPr>
              <p:nvPr/>
            </p:nvSpPr>
            <p:spPr bwMode="auto">
              <a:xfrm>
                <a:off x="399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 name="Line 394"/>
              <p:cNvSpPr>
                <a:spLocks noChangeShapeType="1"/>
              </p:cNvSpPr>
              <p:nvPr/>
            </p:nvSpPr>
            <p:spPr bwMode="auto">
              <a:xfrm>
                <a:off x="401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 name="Line 395"/>
              <p:cNvSpPr>
                <a:spLocks noChangeShapeType="1"/>
              </p:cNvSpPr>
              <p:nvPr/>
            </p:nvSpPr>
            <p:spPr bwMode="auto">
              <a:xfrm>
                <a:off x="403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 name="Line 396"/>
              <p:cNvSpPr>
                <a:spLocks noChangeShapeType="1"/>
              </p:cNvSpPr>
              <p:nvPr/>
            </p:nvSpPr>
            <p:spPr bwMode="auto">
              <a:xfrm>
                <a:off x="405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 name="Line 397"/>
              <p:cNvSpPr>
                <a:spLocks noChangeShapeType="1"/>
              </p:cNvSpPr>
              <p:nvPr/>
            </p:nvSpPr>
            <p:spPr bwMode="auto">
              <a:xfrm>
                <a:off x="407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 name="Line 398"/>
              <p:cNvSpPr>
                <a:spLocks noChangeShapeType="1"/>
              </p:cNvSpPr>
              <p:nvPr/>
            </p:nvSpPr>
            <p:spPr bwMode="auto">
              <a:xfrm>
                <a:off x="4101"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 name="Line 399"/>
              <p:cNvSpPr>
                <a:spLocks noChangeShapeType="1"/>
              </p:cNvSpPr>
              <p:nvPr/>
            </p:nvSpPr>
            <p:spPr bwMode="auto">
              <a:xfrm>
                <a:off x="4124"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 name="Line 400"/>
              <p:cNvSpPr>
                <a:spLocks noChangeShapeType="1"/>
              </p:cNvSpPr>
              <p:nvPr/>
            </p:nvSpPr>
            <p:spPr bwMode="auto">
              <a:xfrm>
                <a:off x="4146"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 name="Line 401"/>
              <p:cNvSpPr>
                <a:spLocks noChangeShapeType="1"/>
              </p:cNvSpPr>
              <p:nvPr/>
            </p:nvSpPr>
            <p:spPr bwMode="auto">
              <a:xfrm>
                <a:off x="4168"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 name="Line 402"/>
              <p:cNvSpPr>
                <a:spLocks noChangeShapeType="1"/>
              </p:cNvSpPr>
              <p:nvPr/>
            </p:nvSpPr>
            <p:spPr bwMode="auto">
              <a:xfrm>
                <a:off x="4190"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 name="Line 403"/>
              <p:cNvSpPr>
                <a:spLocks noChangeShapeType="1"/>
              </p:cNvSpPr>
              <p:nvPr/>
            </p:nvSpPr>
            <p:spPr bwMode="auto">
              <a:xfrm>
                <a:off x="4213"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 name="Line 404"/>
              <p:cNvSpPr>
                <a:spLocks noChangeShapeType="1"/>
              </p:cNvSpPr>
              <p:nvPr/>
            </p:nvSpPr>
            <p:spPr bwMode="auto">
              <a:xfrm>
                <a:off x="4235"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 name="Line 405"/>
              <p:cNvSpPr>
                <a:spLocks noChangeShapeType="1"/>
              </p:cNvSpPr>
              <p:nvPr/>
            </p:nvSpPr>
            <p:spPr bwMode="auto">
              <a:xfrm>
                <a:off x="4257"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 name="Line 406"/>
              <p:cNvSpPr>
                <a:spLocks noChangeShapeType="1"/>
              </p:cNvSpPr>
              <p:nvPr/>
            </p:nvSpPr>
            <p:spPr bwMode="auto">
              <a:xfrm>
                <a:off x="4279"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 name="Line 407"/>
              <p:cNvSpPr>
                <a:spLocks noChangeShapeType="1"/>
              </p:cNvSpPr>
              <p:nvPr/>
            </p:nvSpPr>
            <p:spPr bwMode="auto">
              <a:xfrm>
                <a:off x="4302" y="3618"/>
                <a:ext cx="4"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6" name="Line 409"/>
            <p:cNvSpPr>
              <a:spLocks noChangeShapeType="1"/>
            </p:cNvSpPr>
            <p:nvPr/>
          </p:nvSpPr>
          <p:spPr bwMode="auto">
            <a:xfrm>
              <a:off x="65362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Line 410"/>
            <p:cNvSpPr>
              <a:spLocks noChangeShapeType="1"/>
            </p:cNvSpPr>
            <p:nvPr/>
          </p:nvSpPr>
          <p:spPr bwMode="auto">
            <a:xfrm>
              <a:off x="65711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Line 411"/>
            <p:cNvSpPr>
              <a:spLocks noChangeShapeType="1"/>
            </p:cNvSpPr>
            <p:nvPr/>
          </p:nvSpPr>
          <p:spPr bwMode="auto">
            <a:xfrm>
              <a:off x="66060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Line 412"/>
            <p:cNvSpPr>
              <a:spLocks noChangeShapeType="1"/>
            </p:cNvSpPr>
            <p:nvPr/>
          </p:nvSpPr>
          <p:spPr bwMode="auto">
            <a:xfrm>
              <a:off x="66425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Line 413"/>
            <p:cNvSpPr>
              <a:spLocks noChangeShapeType="1"/>
            </p:cNvSpPr>
            <p:nvPr/>
          </p:nvSpPr>
          <p:spPr bwMode="auto">
            <a:xfrm>
              <a:off x="667750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Line 414"/>
            <p:cNvSpPr>
              <a:spLocks noChangeShapeType="1"/>
            </p:cNvSpPr>
            <p:nvPr/>
          </p:nvSpPr>
          <p:spPr bwMode="auto">
            <a:xfrm>
              <a:off x="67124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 name="Line 415"/>
            <p:cNvSpPr>
              <a:spLocks noChangeShapeType="1"/>
            </p:cNvSpPr>
            <p:nvPr/>
          </p:nvSpPr>
          <p:spPr bwMode="auto">
            <a:xfrm>
              <a:off x="6748941"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Line 416"/>
            <p:cNvSpPr>
              <a:spLocks noChangeShapeType="1"/>
            </p:cNvSpPr>
            <p:nvPr/>
          </p:nvSpPr>
          <p:spPr bwMode="auto">
            <a:xfrm>
              <a:off x="67838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Line 417"/>
            <p:cNvSpPr>
              <a:spLocks noChangeShapeType="1"/>
            </p:cNvSpPr>
            <p:nvPr/>
          </p:nvSpPr>
          <p:spPr bwMode="auto">
            <a:xfrm>
              <a:off x="681879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Line 418"/>
            <p:cNvSpPr>
              <a:spLocks noChangeShapeType="1"/>
            </p:cNvSpPr>
            <p:nvPr/>
          </p:nvSpPr>
          <p:spPr bwMode="auto">
            <a:xfrm>
              <a:off x="68537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Line 419"/>
            <p:cNvSpPr>
              <a:spLocks noChangeShapeType="1"/>
            </p:cNvSpPr>
            <p:nvPr/>
          </p:nvSpPr>
          <p:spPr bwMode="auto">
            <a:xfrm>
              <a:off x="6890228"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Line 420"/>
            <p:cNvSpPr>
              <a:spLocks noChangeShapeType="1"/>
            </p:cNvSpPr>
            <p:nvPr/>
          </p:nvSpPr>
          <p:spPr bwMode="auto">
            <a:xfrm>
              <a:off x="69251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 name="Line 421"/>
            <p:cNvSpPr>
              <a:spLocks noChangeShapeType="1"/>
            </p:cNvSpPr>
            <p:nvPr/>
          </p:nvSpPr>
          <p:spPr bwMode="auto">
            <a:xfrm>
              <a:off x="69600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Line 422"/>
            <p:cNvSpPr>
              <a:spLocks noChangeShapeType="1"/>
            </p:cNvSpPr>
            <p:nvPr/>
          </p:nvSpPr>
          <p:spPr bwMode="auto">
            <a:xfrm>
              <a:off x="699500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Line 423"/>
            <p:cNvSpPr>
              <a:spLocks noChangeShapeType="1"/>
            </p:cNvSpPr>
            <p:nvPr/>
          </p:nvSpPr>
          <p:spPr bwMode="auto">
            <a:xfrm>
              <a:off x="7031516"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 name="Line 424"/>
            <p:cNvSpPr>
              <a:spLocks noChangeShapeType="1"/>
            </p:cNvSpPr>
            <p:nvPr/>
          </p:nvSpPr>
          <p:spPr bwMode="auto">
            <a:xfrm>
              <a:off x="70664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 name="Line 425"/>
            <p:cNvSpPr>
              <a:spLocks noChangeShapeType="1"/>
            </p:cNvSpPr>
            <p:nvPr/>
          </p:nvSpPr>
          <p:spPr bwMode="auto">
            <a:xfrm>
              <a:off x="71013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Line 426"/>
            <p:cNvSpPr>
              <a:spLocks noChangeShapeType="1"/>
            </p:cNvSpPr>
            <p:nvPr/>
          </p:nvSpPr>
          <p:spPr bwMode="auto">
            <a:xfrm>
              <a:off x="713629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 name="Line 427"/>
            <p:cNvSpPr>
              <a:spLocks noChangeShapeType="1"/>
            </p:cNvSpPr>
            <p:nvPr/>
          </p:nvSpPr>
          <p:spPr bwMode="auto">
            <a:xfrm>
              <a:off x="7172803"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Line 428"/>
            <p:cNvSpPr>
              <a:spLocks noChangeShapeType="1"/>
            </p:cNvSpPr>
            <p:nvPr/>
          </p:nvSpPr>
          <p:spPr bwMode="auto">
            <a:xfrm>
              <a:off x="72077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Line 429"/>
            <p:cNvSpPr>
              <a:spLocks noChangeShapeType="1"/>
            </p:cNvSpPr>
            <p:nvPr/>
          </p:nvSpPr>
          <p:spPr bwMode="auto">
            <a:xfrm>
              <a:off x="72426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Line 430"/>
            <p:cNvSpPr>
              <a:spLocks noChangeShapeType="1"/>
            </p:cNvSpPr>
            <p:nvPr/>
          </p:nvSpPr>
          <p:spPr bwMode="auto">
            <a:xfrm>
              <a:off x="72775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Line 431"/>
            <p:cNvSpPr>
              <a:spLocks noChangeShapeType="1"/>
            </p:cNvSpPr>
            <p:nvPr/>
          </p:nvSpPr>
          <p:spPr bwMode="auto">
            <a:xfrm>
              <a:off x="7314091"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Line 432"/>
            <p:cNvSpPr>
              <a:spLocks noChangeShapeType="1"/>
            </p:cNvSpPr>
            <p:nvPr/>
          </p:nvSpPr>
          <p:spPr bwMode="auto">
            <a:xfrm>
              <a:off x="73490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Line 433"/>
            <p:cNvSpPr>
              <a:spLocks noChangeShapeType="1"/>
            </p:cNvSpPr>
            <p:nvPr/>
          </p:nvSpPr>
          <p:spPr bwMode="auto">
            <a:xfrm>
              <a:off x="73839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Line 434"/>
            <p:cNvSpPr>
              <a:spLocks noChangeShapeType="1"/>
            </p:cNvSpPr>
            <p:nvPr/>
          </p:nvSpPr>
          <p:spPr bwMode="auto">
            <a:xfrm>
              <a:off x="74188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 name="Line 435"/>
            <p:cNvSpPr>
              <a:spLocks noChangeShapeType="1"/>
            </p:cNvSpPr>
            <p:nvPr/>
          </p:nvSpPr>
          <p:spPr bwMode="auto">
            <a:xfrm>
              <a:off x="7455378"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 name="Line 436"/>
            <p:cNvSpPr>
              <a:spLocks noChangeShapeType="1"/>
            </p:cNvSpPr>
            <p:nvPr/>
          </p:nvSpPr>
          <p:spPr bwMode="auto">
            <a:xfrm>
              <a:off x="74871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 name="Line 437"/>
            <p:cNvSpPr>
              <a:spLocks noChangeShapeType="1"/>
            </p:cNvSpPr>
            <p:nvPr/>
          </p:nvSpPr>
          <p:spPr bwMode="auto">
            <a:xfrm>
              <a:off x="75220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 name="Freeform 438"/>
            <p:cNvSpPr>
              <a:spLocks/>
            </p:cNvSpPr>
            <p:nvPr/>
          </p:nvSpPr>
          <p:spPr bwMode="auto">
            <a:xfrm>
              <a:off x="1510191" y="6692977"/>
              <a:ext cx="373063" cy="0"/>
            </a:xfrm>
            <a:custGeom>
              <a:avLst/>
              <a:gdLst>
                <a:gd name="T0" fmla="*/ 0 w 471"/>
                <a:gd name="T1" fmla="*/ 80 w 471"/>
                <a:gd name="T2" fmla="*/ 157 w 471"/>
                <a:gd name="T3" fmla="*/ 236 w 471"/>
                <a:gd name="T4" fmla="*/ 314 w 471"/>
                <a:gd name="T5" fmla="*/ 393 w 471"/>
                <a:gd name="T6" fmla="*/ 471 w 471"/>
              </a:gdLst>
              <a:ahLst/>
              <a:cxnLst>
                <a:cxn ang="0">
                  <a:pos x="T0" y="0"/>
                </a:cxn>
                <a:cxn ang="0">
                  <a:pos x="T1" y="0"/>
                </a:cxn>
                <a:cxn ang="0">
                  <a:pos x="T2" y="0"/>
                </a:cxn>
                <a:cxn ang="0">
                  <a:pos x="T3" y="0"/>
                </a:cxn>
                <a:cxn ang="0">
                  <a:pos x="T4" y="0"/>
                </a:cxn>
                <a:cxn ang="0">
                  <a:pos x="T5" y="0"/>
                </a:cxn>
                <a:cxn ang="0">
                  <a:pos x="T6" y="0"/>
                </a:cxn>
              </a:cxnLst>
              <a:rect l="0" t="0" r="r" b="b"/>
              <a:pathLst>
                <a:path w="471">
                  <a:moveTo>
                    <a:pt x="0" y="0"/>
                  </a:moveTo>
                  <a:lnTo>
                    <a:pt x="80" y="0"/>
                  </a:lnTo>
                  <a:lnTo>
                    <a:pt x="157" y="0"/>
                  </a:lnTo>
                  <a:lnTo>
                    <a:pt x="236" y="0"/>
                  </a:lnTo>
                  <a:lnTo>
                    <a:pt x="314" y="0"/>
                  </a:lnTo>
                  <a:lnTo>
                    <a:pt x="393" y="0"/>
                  </a:lnTo>
                  <a:lnTo>
                    <a:pt x="471" y="0"/>
                  </a:lnTo>
                </a:path>
              </a:pathLst>
            </a:custGeom>
            <a:noFill/>
            <a:ln w="254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 name="Freeform 439"/>
            <p:cNvSpPr>
              <a:spLocks/>
            </p:cNvSpPr>
            <p:nvPr/>
          </p:nvSpPr>
          <p:spPr bwMode="auto">
            <a:xfrm>
              <a:off x="2010253" y="2535314"/>
              <a:ext cx="5602288" cy="4157663"/>
            </a:xfrm>
            <a:custGeom>
              <a:avLst/>
              <a:gdLst>
                <a:gd name="T0" fmla="*/ 78 w 7059"/>
                <a:gd name="T1" fmla="*/ 5238 h 5238"/>
                <a:gd name="T2" fmla="*/ 234 w 7059"/>
                <a:gd name="T3" fmla="*/ 5238 h 5238"/>
                <a:gd name="T4" fmla="*/ 391 w 7059"/>
                <a:gd name="T5" fmla="*/ 5238 h 5238"/>
                <a:gd name="T6" fmla="*/ 548 w 7059"/>
                <a:gd name="T7" fmla="*/ 5238 h 5238"/>
                <a:gd name="T8" fmla="*/ 705 w 7059"/>
                <a:gd name="T9" fmla="*/ 5238 h 5238"/>
                <a:gd name="T10" fmla="*/ 861 w 7059"/>
                <a:gd name="T11" fmla="*/ 5238 h 5238"/>
                <a:gd name="T12" fmla="*/ 1018 w 7059"/>
                <a:gd name="T13" fmla="*/ 5238 h 5238"/>
                <a:gd name="T14" fmla="*/ 1177 w 7059"/>
                <a:gd name="T15" fmla="*/ 5238 h 5238"/>
                <a:gd name="T16" fmla="*/ 1334 w 7059"/>
                <a:gd name="T17" fmla="*/ 5238 h 5238"/>
                <a:gd name="T18" fmla="*/ 1490 w 7059"/>
                <a:gd name="T19" fmla="*/ 5238 h 5238"/>
                <a:gd name="T20" fmla="*/ 1647 w 7059"/>
                <a:gd name="T21" fmla="*/ 5238 h 5238"/>
                <a:gd name="T22" fmla="*/ 1804 w 7059"/>
                <a:gd name="T23" fmla="*/ 5238 h 5238"/>
                <a:gd name="T24" fmla="*/ 1960 w 7059"/>
                <a:gd name="T25" fmla="*/ 5238 h 5238"/>
                <a:gd name="T26" fmla="*/ 2117 w 7059"/>
                <a:gd name="T27" fmla="*/ 5238 h 5238"/>
                <a:gd name="T28" fmla="*/ 2274 w 7059"/>
                <a:gd name="T29" fmla="*/ 5238 h 5238"/>
                <a:gd name="T30" fmla="*/ 2431 w 7059"/>
                <a:gd name="T31" fmla="*/ 5238 h 5238"/>
                <a:gd name="T32" fmla="*/ 2587 w 7059"/>
                <a:gd name="T33" fmla="*/ 5238 h 5238"/>
                <a:gd name="T34" fmla="*/ 2744 w 7059"/>
                <a:gd name="T35" fmla="*/ 5238 h 5238"/>
                <a:gd name="T36" fmla="*/ 2901 w 7059"/>
                <a:gd name="T37" fmla="*/ 5238 h 5238"/>
                <a:gd name="T38" fmla="*/ 3058 w 7059"/>
                <a:gd name="T39" fmla="*/ 5233 h 5238"/>
                <a:gd name="T40" fmla="*/ 3214 w 7059"/>
                <a:gd name="T41" fmla="*/ 5218 h 5238"/>
                <a:gd name="T42" fmla="*/ 3371 w 7059"/>
                <a:gd name="T43" fmla="*/ 5169 h 5238"/>
                <a:gd name="T44" fmla="*/ 3530 w 7059"/>
                <a:gd name="T45" fmla="*/ 5037 h 5238"/>
                <a:gd name="T46" fmla="*/ 3687 w 7059"/>
                <a:gd name="T47" fmla="*/ 4735 h 5238"/>
                <a:gd name="T48" fmla="*/ 3843 w 7059"/>
                <a:gd name="T49" fmla="*/ 4158 h 5238"/>
                <a:gd name="T50" fmla="*/ 4000 w 7059"/>
                <a:gd name="T51" fmla="*/ 3242 h 5238"/>
                <a:gd name="T52" fmla="*/ 4157 w 7059"/>
                <a:gd name="T53" fmla="*/ 2063 h 5238"/>
                <a:gd name="T54" fmla="*/ 4314 w 7059"/>
                <a:gd name="T55" fmla="*/ 895 h 5238"/>
                <a:gd name="T56" fmla="*/ 4470 w 7059"/>
                <a:gd name="T57" fmla="*/ 128 h 5238"/>
                <a:gd name="T58" fmla="*/ 4627 w 7059"/>
                <a:gd name="T59" fmla="*/ 67 h 5238"/>
                <a:gd name="T60" fmla="*/ 4784 w 7059"/>
                <a:gd name="T61" fmla="*/ 736 h 5238"/>
                <a:gd name="T62" fmla="*/ 4941 w 7059"/>
                <a:gd name="T63" fmla="*/ 1866 h 5238"/>
                <a:gd name="T64" fmla="*/ 5097 w 7059"/>
                <a:gd name="T65" fmla="*/ 3066 h 5238"/>
                <a:gd name="T66" fmla="*/ 5254 w 7059"/>
                <a:gd name="T67" fmla="*/ 4035 h 5238"/>
                <a:gd name="T68" fmla="*/ 5411 w 7059"/>
                <a:gd name="T69" fmla="*/ 4663 h 5238"/>
                <a:gd name="T70" fmla="*/ 5568 w 7059"/>
                <a:gd name="T71" fmla="*/ 5002 h 5238"/>
                <a:gd name="T72" fmla="*/ 5724 w 7059"/>
                <a:gd name="T73" fmla="*/ 5155 h 5238"/>
                <a:gd name="T74" fmla="*/ 5883 w 7059"/>
                <a:gd name="T75" fmla="*/ 5213 h 5238"/>
                <a:gd name="T76" fmla="*/ 6040 w 7059"/>
                <a:gd name="T77" fmla="*/ 5231 h 5238"/>
                <a:gd name="T78" fmla="*/ 6196 w 7059"/>
                <a:gd name="T79" fmla="*/ 5236 h 5238"/>
                <a:gd name="T80" fmla="*/ 6353 w 7059"/>
                <a:gd name="T81" fmla="*/ 5238 h 5238"/>
                <a:gd name="T82" fmla="*/ 6510 w 7059"/>
                <a:gd name="T83" fmla="*/ 5238 h 5238"/>
                <a:gd name="T84" fmla="*/ 6667 w 7059"/>
                <a:gd name="T85" fmla="*/ 5238 h 5238"/>
                <a:gd name="T86" fmla="*/ 6823 w 7059"/>
                <a:gd name="T87" fmla="*/ 5238 h 5238"/>
                <a:gd name="T88" fmla="*/ 6980 w 7059"/>
                <a:gd name="T89" fmla="*/ 5238 h 5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059" h="5238">
                  <a:moveTo>
                    <a:pt x="0" y="5238"/>
                  </a:moveTo>
                  <a:lnTo>
                    <a:pt x="78" y="5238"/>
                  </a:lnTo>
                  <a:lnTo>
                    <a:pt x="157" y="5238"/>
                  </a:lnTo>
                  <a:lnTo>
                    <a:pt x="234" y="5238"/>
                  </a:lnTo>
                  <a:lnTo>
                    <a:pt x="314" y="5238"/>
                  </a:lnTo>
                  <a:lnTo>
                    <a:pt x="391" y="5238"/>
                  </a:lnTo>
                  <a:lnTo>
                    <a:pt x="470" y="5238"/>
                  </a:lnTo>
                  <a:lnTo>
                    <a:pt x="548" y="5238"/>
                  </a:lnTo>
                  <a:lnTo>
                    <a:pt x="627" y="5238"/>
                  </a:lnTo>
                  <a:lnTo>
                    <a:pt x="705" y="5238"/>
                  </a:lnTo>
                  <a:lnTo>
                    <a:pt x="784" y="5238"/>
                  </a:lnTo>
                  <a:lnTo>
                    <a:pt x="861" y="5238"/>
                  </a:lnTo>
                  <a:lnTo>
                    <a:pt x="941" y="5238"/>
                  </a:lnTo>
                  <a:lnTo>
                    <a:pt x="1018" y="5238"/>
                  </a:lnTo>
                  <a:lnTo>
                    <a:pt x="1097" y="5238"/>
                  </a:lnTo>
                  <a:lnTo>
                    <a:pt x="1177" y="5238"/>
                  </a:lnTo>
                  <a:lnTo>
                    <a:pt x="1254" y="5238"/>
                  </a:lnTo>
                  <a:lnTo>
                    <a:pt x="1334" y="5238"/>
                  </a:lnTo>
                  <a:lnTo>
                    <a:pt x="1411" y="5238"/>
                  </a:lnTo>
                  <a:lnTo>
                    <a:pt x="1490" y="5238"/>
                  </a:lnTo>
                  <a:lnTo>
                    <a:pt x="1568" y="5238"/>
                  </a:lnTo>
                  <a:lnTo>
                    <a:pt x="1647" y="5238"/>
                  </a:lnTo>
                  <a:lnTo>
                    <a:pt x="1724" y="5238"/>
                  </a:lnTo>
                  <a:lnTo>
                    <a:pt x="1804" y="5238"/>
                  </a:lnTo>
                  <a:lnTo>
                    <a:pt x="1881" y="5238"/>
                  </a:lnTo>
                  <a:lnTo>
                    <a:pt x="1960" y="5238"/>
                  </a:lnTo>
                  <a:lnTo>
                    <a:pt x="2038" y="5238"/>
                  </a:lnTo>
                  <a:lnTo>
                    <a:pt x="2117" y="5238"/>
                  </a:lnTo>
                  <a:lnTo>
                    <a:pt x="2195" y="5238"/>
                  </a:lnTo>
                  <a:lnTo>
                    <a:pt x="2274" y="5238"/>
                  </a:lnTo>
                  <a:lnTo>
                    <a:pt x="2353" y="5238"/>
                  </a:lnTo>
                  <a:lnTo>
                    <a:pt x="2431" y="5238"/>
                  </a:lnTo>
                  <a:lnTo>
                    <a:pt x="2510" y="5238"/>
                  </a:lnTo>
                  <a:lnTo>
                    <a:pt x="2587" y="5238"/>
                  </a:lnTo>
                  <a:lnTo>
                    <a:pt x="2667" y="5238"/>
                  </a:lnTo>
                  <a:lnTo>
                    <a:pt x="2744" y="5238"/>
                  </a:lnTo>
                  <a:lnTo>
                    <a:pt x="2824" y="5238"/>
                  </a:lnTo>
                  <a:lnTo>
                    <a:pt x="2901" y="5238"/>
                  </a:lnTo>
                  <a:lnTo>
                    <a:pt x="2980" y="5236"/>
                  </a:lnTo>
                  <a:lnTo>
                    <a:pt x="3058" y="5233"/>
                  </a:lnTo>
                  <a:lnTo>
                    <a:pt x="3137" y="5227"/>
                  </a:lnTo>
                  <a:lnTo>
                    <a:pt x="3214" y="5218"/>
                  </a:lnTo>
                  <a:lnTo>
                    <a:pt x="3294" y="5200"/>
                  </a:lnTo>
                  <a:lnTo>
                    <a:pt x="3371" y="5169"/>
                  </a:lnTo>
                  <a:lnTo>
                    <a:pt x="3451" y="5118"/>
                  </a:lnTo>
                  <a:lnTo>
                    <a:pt x="3530" y="5037"/>
                  </a:lnTo>
                  <a:lnTo>
                    <a:pt x="3607" y="4914"/>
                  </a:lnTo>
                  <a:lnTo>
                    <a:pt x="3687" y="4735"/>
                  </a:lnTo>
                  <a:lnTo>
                    <a:pt x="3764" y="4487"/>
                  </a:lnTo>
                  <a:lnTo>
                    <a:pt x="3843" y="4158"/>
                  </a:lnTo>
                  <a:lnTo>
                    <a:pt x="3921" y="3741"/>
                  </a:lnTo>
                  <a:lnTo>
                    <a:pt x="4000" y="3242"/>
                  </a:lnTo>
                  <a:lnTo>
                    <a:pt x="4077" y="2672"/>
                  </a:lnTo>
                  <a:lnTo>
                    <a:pt x="4157" y="2063"/>
                  </a:lnTo>
                  <a:lnTo>
                    <a:pt x="4234" y="1454"/>
                  </a:lnTo>
                  <a:lnTo>
                    <a:pt x="4314" y="895"/>
                  </a:lnTo>
                  <a:lnTo>
                    <a:pt x="4391" y="438"/>
                  </a:lnTo>
                  <a:lnTo>
                    <a:pt x="4470" y="128"/>
                  </a:lnTo>
                  <a:lnTo>
                    <a:pt x="4548" y="0"/>
                  </a:lnTo>
                  <a:lnTo>
                    <a:pt x="4627" y="67"/>
                  </a:lnTo>
                  <a:lnTo>
                    <a:pt x="4706" y="321"/>
                  </a:lnTo>
                  <a:lnTo>
                    <a:pt x="4784" y="736"/>
                  </a:lnTo>
                  <a:lnTo>
                    <a:pt x="4863" y="1267"/>
                  </a:lnTo>
                  <a:lnTo>
                    <a:pt x="4941" y="1866"/>
                  </a:lnTo>
                  <a:lnTo>
                    <a:pt x="5020" y="2479"/>
                  </a:lnTo>
                  <a:lnTo>
                    <a:pt x="5097" y="3066"/>
                  </a:lnTo>
                  <a:lnTo>
                    <a:pt x="5177" y="3590"/>
                  </a:lnTo>
                  <a:lnTo>
                    <a:pt x="5254" y="4035"/>
                  </a:lnTo>
                  <a:lnTo>
                    <a:pt x="5333" y="4392"/>
                  </a:lnTo>
                  <a:lnTo>
                    <a:pt x="5411" y="4663"/>
                  </a:lnTo>
                  <a:lnTo>
                    <a:pt x="5490" y="4864"/>
                  </a:lnTo>
                  <a:lnTo>
                    <a:pt x="5568" y="5002"/>
                  </a:lnTo>
                  <a:lnTo>
                    <a:pt x="5647" y="5096"/>
                  </a:lnTo>
                  <a:lnTo>
                    <a:pt x="5724" y="5155"/>
                  </a:lnTo>
                  <a:lnTo>
                    <a:pt x="5804" y="5192"/>
                  </a:lnTo>
                  <a:lnTo>
                    <a:pt x="5883" y="5213"/>
                  </a:lnTo>
                  <a:lnTo>
                    <a:pt x="5960" y="5225"/>
                  </a:lnTo>
                  <a:lnTo>
                    <a:pt x="6040" y="5231"/>
                  </a:lnTo>
                  <a:lnTo>
                    <a:pt x="6117" y="5234"/>
                  </a:lnTo>
                  <a:lnTo>
                    <a:pt x="6196" y="5236"/>
                  </a:lnTo>
                  <a:lnTo>
                    <a:pt x="6274" y="5238"/>
                  </a:lnTo>
                  <a:lnTo>
                    <a:pt x="6353" y="5238"/>
                  </a:lnTo>
                  <a:lnTo>
                    <a:pt x="6431" y="5238"/>
                  </a:lnTo>
                  <a:lnTo>
                    <a:pt x="6510" y="5238"/>
                  </a:lnTo>
                  <a:lnTo>
                    <a:pt x="6587" y="5238"/>
                  </a:lnTo>
                  <a:lnTo>
                    <a:pt x="6667" y="5238"/>
                  </a:lnTo>
                  <a:lnTo>
                    <a:pt x="6744" y="5238"/>
                  </a:lnTo>
                  <a:lnTo>
                    <a:pt x="6823" y="5238"/>
                  </a:lnTo>
                  <a:lnTo>
                    <a:pt x="6901" y="5238"/>
                  </a:lnTo>
                  <a:lnTo>
                    <a:pt x="6980" y="5238"/>
                  </a:lnTo>
                  <a:lnTo>
                    <a:pt x="7059" y="5238"/>
                  </a:lnTo>
                </a:path>
              </a:pathLst>
            </a:custGeom>
            <a:noFill/>
            <a:ln w="254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 name="Line 440"/>
            <p:cNvSpPr>
              <a:spLocks noChangeShapeType="1"/>
            </p:cNvSpPr>
            <p:nvPr/>
          </p:nvSpPr>
          <p:spPr bwMode="auto">
            <a:xfrm>
              <a:off x="5620228" y="2533727"/>
              <a:ext cx="0" cy="41576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 name="Line 441"/>
            <p:cNvSpPr>
              <a:spLocks noChangeShapeType="1"/>
            </p:cNvSpPr>
            <p:nvPr/>
          </p:nvSpPr>
          <p:spPr bwMode="auto">
            <a:xfrm flipH="1">
              <a:off x="2629378" y="3595764"/>
              <a:ext cx="30163" cy="309562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9" name="Freeform 468"/>
            <p:cNvSpPr/>
            <p:nvPr/>
          </p:nvSpPr>
          <p:spPr>
            <a:xfrm>
              <a:off x="763019" y="3593620"/>
              <a:ext cx="3923907" cy="3101418"/>
            </a:xfrm>
            <a:custGeom>
              <a:avLst/>
              <a:gdLst>
                <a:gd name="connsiteX0" fmla="*/ 0 w 3923907"/>
                <a:gd name="connsiteY0" fmla="*/ 3096705 h 3101418"/>
                <a:gd name="connsiteX1" fmla="*/ 294587 w 3923907"/>
                <a:gd name="connsiteY1" fmla="*/ 3099061 h 3101418"/>
                <a:gd name="connsiteX2" fmla="*/ 520831 w 3923907"/>
                <a:gd name="connsiteY2" fmla="*/ 3084921 h 3101418"/>
                <a:gd name="connsiteX3" fmla="*/ 659876 w 3923907"/>
                <a:gd name="connsiteY3" fmla="*/ 3054284 h 3101418"/>
                <a:gd name="connsiteX4" fmla="*/ 742360 w 3923907"/>
                <a:gd name="connsiteY4" fmla="*/ 3021290 h 3101418"/>
                <a:gd name="connsiteX5" fmla="*/ 874336 w 3923907"/>
                <a:gd name="connsiteY5" fmla="*/ 2912882 h 3101418"/>
                <a:gd name="connsiteX6" fmla="*/ 1018094 w 3923907"/>
                <a:gd name="connsiteY6" fmla="*/ 2726703 h 3101418"/>
                <a:gd name="connsiteX7" fmla="*/ 1166567 w 3923907"/>
                <a:gd name="connsiteY7" fmla="*/ 2363771 h 3101418"/>
                <a:gd name="connsiteX8" fmla="*/ 1326822 w 3923907"/>
                <a:gd name="connsiteY8" fmla="*/ 1793449 h 3101418"/>
                <a:gd name="connsiteX9" fmla="*/ 1468224 w 3923907"/>
                <a:gd name="connsiteY9" fmla="*/ 1171280 h 3101418"/>
                <a:gd name="connsiteX10" fmla="*/ 1597843 w 3923907"/>
                <a:gd name="connsiteY10" fmla="*/ 648092 h 3101418"/>
                <a:gd name="connsiteX11" fmla="*/ 1718035 w 3923907"/>
                <a:gd name="connsiteY11" fmla="*/ 254523 h 3101418"/>
                <a:gd name="connsiteX12" fmla="*/ 1786379 w 3923907"/>
                <a:gd name="connsiteY12" fmla="*/ 82484 h 3101418"/>
                <a:gd name="connsiteX13" fmla="*/ 1840583 w 3923907"/>
                <a:gd name="connsiteY13" fmla="*/ 16496 h 3101418"/>
                <a:gd name="connsiteX14" fmla="*/ 1873577 w 3923907"/>
                <a:gd name="connsiteY14" fmla="*/ 2356 h 3101418"/>
                <a:gd name="connsiteX15" fmla="*/ 1915998 w 3923907"/>
                <a:gd name="connsiteY15" fmla="*/ 0 h 3101418"/>
                <a:gd name="connsiteX16" fmla="*/ 1965488 w 3923907"/>
                <a:gd name="connsiteY16" fmla="*/ 30637 h 3101418"/>
                <a:gd name="connsiteX17" fmla="*/ 2007909 w 3923907"/>
                <a:gd name="connsiteY17" fmla="*/ 98981 h 3101418"/>
                <a:gd name="connsiteX18" fmla="*/ 2073896 w 3923907"/>
                <a:gd name="connsiteY18" fmla="*/ 252167 h 3101418"/>
                <a:gd name="connsiteX19" fmla="*/ 2245936 w 3923907"/>
                <a:gd name="connsiteY19" fmla="*/ 864909 h 3101418"/>
                <a:gd name="connsiteX20" fmla="*/ 2443899 w 3923907"/>
                <a:gd name="connsiteY20" fmla="*/ 1743958 h 3101418"/>
                <a:gd name="connsiteX21" fmla="*/ 2646575 w 3923907"/>
                <a:gd name="connsiteY21" fmla="*/ 2458039 h 3101418"/>
                <a:gd name="connsiteX22" fmla="*/ 2865748 w 3923907"/>
                <a:gd name="connsiteY22" fmla="*/ 2868105 h 3101418"/>
                <a:gd name="connsiteX23" fmla="*/ 3056641 w 3923907"/>
                <a:gd name="connsiteY23" fmla="*/ 3018934 h 3101418"/>
                <a:gd name="connsiteX24" fmla="*/ 3205113 w 3923907"/>
                <a:gd name="connsiteY24" fmla="*/ 3073138 h 3101418"/>
                <a:gd name="connsiteX25" fmla="*/ 3353585 w 3923907"/>
                <a:gd name="connsiteY25" fmla="*/ 3096705 h 3101418"/>
                <a:gd name="connsiteX26" fmla="*/ 3593969 w 3923907"/>
                <a:gd name="connsiteY26" fmla="*/ 3094348 h 3101418"/>
                <a:gd name="connsiteX27" fmla="*/ 3923907 w 3923907"/>
                <a:gd name="connsiteY27" fmla="*/ 3101418 h 310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3907" h="3101418">
                  <a:moveTo>
                    <a:pt x="0" y="3096705"/>
                  </a:moveTo>
                  <a:lnTo>
                    <a:pt x="294587" y="3099061"/>
                  </a:lnTo>
                  <a:lnTo>
                    <a:pt x="520831" y="3084921"/>
                  </a:lnTo>
                  <a:lnTo>
                    <a:pt x="659876" y="3054284"/>
                  </a:lnTo>
                  <a:lnTo>
                    <a:pt x="742360" y="3021290"/>
                  </a:lnTo>
                  <a:lnTo>
                    <a:pt x="874336" y="2912882"/>
                  </a:lnTo>
                  <a:lnTo>
                    <a:pt x="1018094" y="2726703"/>
                  </a:lnTo>
                  <a:lnTo>
                    <a:pt x="1166567" y="2363771"/>
                  </a:lnTo>
                  <a:lnTo>
                    <a:pt x="1326822" y="1793449"/>
                  </a:lnTo>
                  <a:lnTo>
                    <a:pt x="1468224" y="1171280"/>
                  </a:lnTo>
                  <a:lnTo>
                    <a:pt x="1597843" y="648092"/>
                  </a:lnTo>
                  <a:lnTo>
                    <a:pt x="1718035" y="254523"/>
                  </a:lnTo>
                  <a:lnTo>
                    <a:pt x="1786379" y="82484"/>
                  </a:lnTo>
                  <a:lnTo>
                    <a:pt x="1840583" y="16496"/>
                  </a:lnTo>
                  <a:lnTo>
                    <a:pt x="1873577" y="2356"/>
                  </a:lnTo>
                  <a:lnTo>
                    <a:pt x="1915998" y="0"/>
                  </a:lnTo>
                  <a:lnTo>
                    <a:pt x="1965488" y="30637"/>
                  </a:lnTo>
                  <a:lnTo>
                    <a:pt x="2007909" y="98981"/>
                  </a:lnTo>
                  <a:lnTo>
                    <a:pt x="2073896" y="252167"/>
                  </a:lnTo>
                  <a:lnTo>
                    <a:pt x="2245936" y="864909"/>
                  </a:lnTo>
                  <a:lnTo>
                    <a:pt x="2443899" y="1743958"/>
                  </a:lnTo>
                  <a:lnTo>
                    <a:pt x="2646575" y="2458039"/>
                  </a:lnTo>
                  <a:lnTo>
                    <a:pt x="2865748" y="2868105"/>
                  </a:lnTo>
                  <a:lnTo>
                    <a:pt x="3056641" y="3018934"/>
                  </a:lnTo>
                  <a:lnTo>
                    <a:pt x="3205113" y="3073138"/>
                  </a:lnTo>
                  <a:lnTo>
                    <a:pt x="3353585" y="3096705"/>
                  </a:lnTo>
                  <a:lnTo>
                    <a:pt x="3593969" y="3094348"/>
                  </a:lnTo>
                  <a:lnTo>
                    <a:pt x="3923907" y="3101418"/>
                  </a:ln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471" name="Straight Connector 470"/>
            <p:cNvCxnSpPr>
              <a:stCxn id="270" idx="0"/>
              <a:endCxn id="36" idx="44"/>
            </p:cNvCxnSpPr>
            <p:nvPr/>
          </p:nvCxnSpPr>
          <p:spPr>
            <a:xfrm>
              <a:off x="141766" y="6692977"/>
              <a:ext cx="7408078" cy="0"/>
            </a:xfrm>
            <a:prstGeom prst="line">
              <a:avLst/>
            </a:prstGeom>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cxnSp>
        <p:nvCxnSpPr>
          <p:cNvPr id="481" name="Straight Connector 480"/>
          <p:cNvCxnSpPr/>
          <p:nvPr/>
        </p:nvCxnSpPr>
        <p:spPr>
          <a:xfrm>
            <a:off x="5623560" y="5639889"/>
            <a:ext cx="0" cy="1035231"/>
          </a:xfrm>
          <a:prstGeom prst="line">
            <a:avLst/>
          </a:prstGeom>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80" name="TextBox 479"/>
          <p:cNvSpPr txBox="1"/>
          <p:nvPr/>
        </p:nvSpPr>
        <p:spPr>
          <a:xfrm>
            <a:off x="5325863" y="6148065"/>
            <a:ext cx="60642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168</a:t>
            </a:r>
          </a:p>
        </p:txBody>
      </p:sp>
      <p:sp>
        <p:nvSpPr>
          <p:cNvPr id="475" name="TextBox 474"/>
          <p:cNvSpPr txBox="1"/>
          <p:nvPr/>
        </p:nvSpPr>
        <p:spPr>
          <a:xfrm>
            <a:off x="61427" y="933197"/>
            <a:ext cx="12044703"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red curve on the left: What is it?</a:t>
            </a:r>
          </a:p>
          <a:p>
            <a:r>
              <a:rPr lang="en-GB" dirty="0">
                <a:latin typeface="Arial" panose="020B0604020202020204" pitchFamily="34" charset="0"/>
                <a:cs typeface="Arial" panose="020B0604020202020204" pitchFamily="34" charset="0"/>
              </a:rPr>
              <a:t>We need some imagination. We ‘convince’ our HWE population to abandon its usual Random Mating and, instead, undergo many generations of Self-Fertilization, until all plants then are </a:t>
            </a:r>
            <a:r>
              <a:rPr lang="en-GB" dirty="0">
                <a:solidFill>
                  <a:srgbClr val="0000FF"/>
                </a:solidFill>
                <a:latin typeface="Arial" panose="020B0604020202020204" pitchFamily="34" charset="0"/>
                <a:cs typeface="Arial" panose="020B0604020202020204" pitchFamily="34" charset="0"/>
              </a:rPr>
              <a:t>homozygous</a:t>
            </a:r>
            <a:r>
              <a:rPr lang="en-GB" dirty="0">
                <a:latin typeface="Arial" panose="020B0604020202020204" pitchFamily="34" charset="0"/>
                <a:cs typeface="Arial" panose="020B0604020202020204" pitchFamily="34" charset="0"/>
              </a:rPr>
              <a:t> (of course, you know, no Selection-Mutation-Drift-Migration). Still, p(A)=60% at each locus, so p(A)=p(B)=p(C)=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If </a:t>
            </a:r>
            <a:r>
              <a:rPr lang="en-GB" dirty="0">
                <a:solidFill>
                  <a:srgbClr val="0000FF"/>
                </a:solidFill>
                <a:latin typeface="Arial" panose="020B0604020202020204" pitchFamily="34" charset="0"/>
                <a:cs typeface="Arial" panose="020B0604020202020204" pitchFamily="34" charset="0"/>
              </a:rPr>
              <a:t>no heterozygosity </a:t>
            </a:r>
            <a:r>
              <a:rPr lang="en-GB" dirty="0">
                <a:latin typeface="Arial" panose="020B0604020202020204" pitchFamily="34" charset="0"/>
                <a:cs typeface="Arial" panose="020B0604020202020204" pitchFamily="34" charset="0"/>
              </a:rPr>
              <a:t>exists any more, then all loci are </a:t>
            </a:r>
            <a:r>
              <a:rPr lang="en-GB" dirty="0">
                <a:solidFill>
                  <a:srgbClr val="0000FF"/>
                </a:solidFill>
                <a:latin typeface="Arial" panose="020B0604020202020204" pitchFamily="34" charset="0"/>
                <a:cs typeface="Arial" panose="020B0604020202020204" pitchFamily="34" charset="0"/>
              </a:rPr>
              <a:t>homozygous</a:t>
            </a:r>
            <a:r>
              <a:rPr lang="en-GB" dirty="0">
                <a:latin typeface="Arial" panose="020B0604020202020204" pitchFamily="34" charset="0"/>
                <a:cs typeface="Arial" panose="020B0604020202020204" pitchFamily="34" charset="0"/>
              </a:rPr>
              <a:t>, either AA or aa (either CC or cc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a:t>
            </a:r>
            <a:endParaRPr lang="en-GB" i="1" dirty="0">
              <a:latin typeface="Arial" panose="020B0604020202020204" pitchFamily="34" charset="0"/>
              <a:cs typeface="Arial" panose="020B0604020202020204" pitchFamily="34" charset="0"/>
            </a:endParaRPr>
          </a:p>
        </p:txBody>
      </p:sp>
      <p:cxnSp>
        <p:nvCxnSpPr>
          <p:cNvPr id="275" name="Straight Connector 274"/>
          <p:cNvCxnSpPr/>
          <p:nvPr/>
        </p:nvCxnSpPr>
        <p:spPr>
          <a:xfrm>
            <a:off x="2649116" y="5617414"/>
            <a:ext cx="0" cy="1035231"/>
          </a:xfrm>
          <a:prstGeom prst="line">
            <a:avLst/>
          </a:prstGeom>
          <a:ln w="38100">
            <a:solidFill>
              <a:srgbClr val="FF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76" name="TextBox 275"/>
          <p:cNvSpPr txBox="1"/>
          <p:nvPr/>
        </p:nvSpPr>
        <p:spPr>
          <a:xfrm>
            <a:off x="2351419" y="6125590"/>
            <a:ext cx="606425"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120</a:t>
            </a:r>
          </a:p>
        </p:txBody>
      </p:sp>
      <p:sp>
        <p:nvSpPr>
          <p:cNvPr id="277" name="TextBox 276"/>
          <p:cNvSpPr txBox="1"/>
          <p:nvPr/>
        </p:nvSpPr>
        <p:spPr>
          <a:xfrm>
            <a:off x="6256816" y="2759736"/>
            <a:ext cx="5842653"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By the way, the difference between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168</a:t>
            </a:r>
            <a:r>
              <a:rPr lang="en-GB" dirty="0">
                <a:latin typeface="Arial" panose="020B0604020202020204" pitchFamily="34" charset="0"/>
                <a:cs typeface="Arial" panose="020B0604020202020204" pitchFamily="34" charset="0"/>
              </a:rPr>
              <a:t> and </a:t>
            </a:r>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120</a:t>
            </a:r>
            <a:r>
              <a:rPr lang="en-GB" dirty="0">
                <a:latin typeface="Arial" panose="020B0604020202020204" pitchFamily="34" charset="0"/>
                <a:cs typeface="Arial" panose="020B0604020202020204" pitchFamily="34" charset="0"/>
              </a:rPr>
              <a:t> is the average of all Heterosis values of all the (non-inbred) members of the HWE population (= </a:t>
            </a:r>
            <a:r>
              <a:rPr lang="en-GB" dirty="0">
                <a:solidFill>
                  <a:srgbClr val="0000FF"/>
                </a:solidFill>
                <a:latin typeface="Arial" panose="020B0604020202020204" pitchFamily="34" charset="0"/>
                <a:cs typeface="Arial" panose="020B0604020202020204" pitchFamily="34" charset="0"/>
              </a:rPr>
              <a:t>mean heterosis </a:t>
            </a:r>
            <a:r>
              <a:rPr lang="en-GB" dirty="0">
                <a:latin typeface="Arial" panose="020B0604020202020204" pitchFamily="34" charset="0"/>
                <a:cs typeface="Arial" panose="020B0604020202020204" pitchFamily="34" charset="0"/>
              </a:rPr>
              <a:t>of all F1 from all </a:t>
            </a:r>
            <a:r>
              <a:rPr lang="en-GB" dirty="0">
                <a:solidFill>
                  <a:srgbClr val="FF0000"/>
                </a:solidFill>
                <a:latin typeface="Arial" panose="020B0604020202020204" pitchFamily="34" charset="0"/>
                <a:cs typeface="Arial" panose="020B0604020202020204" pitchFamily="34" charset="0"/>
              </a:rPr>
              <a:t>homozygous pairs </a:t>
            </a:r>
            <a:r>
              <a:rPr lang="en-GB" dirty="0">
                <a:latin typeface="Arial" panose="020B0604020202020204" pitchFamily="34" charset="0"/>
                <a:cs typeface="Arial" panose="020B0604020202020204" pitchFamily="34" charset="0"/>
              </a:rPr>
              <a:t>that exist in </a:t>
            </a:r>
            <a:r>
              <a:rPr lang="en-GB" dirty="0">
                <a:solidFill>
                  <a:srgbClr val="FF0000"/>
                </a:solidFill>
                <a:latin typeface="Arial" panose="020B0604020202020204" pitchFamily="34" charset="0"/>
                <a:cs typeface="Arial" panose="020B0604020202020204" pitchFamily="34" charset="0"/>
              </a:rPr>
              <a:t>red</a:t>
            </a:r>
            <a:r>
              <a:rPr lang="en-GB" dirty="0">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The average heterosis is, hence 48. </a:t>
            </a:r>
          </a:p>
        </p:txBody>
      </p:sp>
      <p:cxnSp>
        <p:nvCxnSpPr>
          <p:cNvPr id="448" name="Straight Arrow Connector 447"/>
          <p:cNvCxnSpPr/>
          <p:nvPr/>
        </p:nvCxnSpPr>
        <p:spPr>
          <a:xfrm>
            <a:off x="2629378" y="5611292"/>
            <a:ext cx="2988000" cy="1"/>
          </a:xfrm>
          <a:prstGeom prst="straightConnector1">
            <a:avLst/>
          </a:prstGeom>
          <a:ln w="76200">
            <a:solidFill>
              <a:srgbClr val="0000FF"/>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52" name="TextBox 451"/>
          <p:cNvSpPr txBox="1"/>
          <p:nvPr/>
        </p:nvSpPr>
        <p:spPr>
          <a:xfrm>
            <a:off x="3230087" y="5129172"/>
            <a:ext cx="1825771" cy="430887"/>
          </a:xfrm>
          <a:prstGeom prst="rect">
            <a:avLst/>
          </a:prstGeom>
          <a:noFill/>
        </p:spPr>
        <p:txBody>
          <a:bodyPr wrap="square" rtlCol="0">
            <a:spAutoFit/>
          </a:bodyPr>
          <a:lstStyle/>
          <a:p>
            <a:pPr algn="ctr"/>
            <a:r>
              <a:rPr lang="en-GB" sz="2200" dirty="0">
                <a:solidFill>
                  <a:srgbClr val="0000FF"/>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rPr>
              <a:t>Mean heterosis</a:t>
            </a:r>
          </a:p>
        </p:txBody>
      </p:sp>
      <p:sp>
        <p:nvSpPr>
          <p:cNvPr id="3" name="TextBox 2"/>
          <p:cNvSpPr txBox="1"/>
          <p:nvPr/>
        </p:nvSpPr>
        <p:spPr>
          <a:xfrm>
            <a:off x="6257141" y="4337077"/>
            <a:ext cx="5854359"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Seemingly the variation under the </a:t>
            </a:r>
            <a:r>
              <a:rPr lang="en-GB" dirty="0">
                <a:solidFill>
                  <a:srgbClr val="FF0000"/>
                </a:solidFill>
                <a:latin typeface="Arial" panose="020B0604020202020204" pitchFamily="34" charset="0"/>
                <a:cs typeface="Arial" panose="020B0604020202020204" pitchFamily="34" charset="0"/>
              </a:rPr>
              <a:t>homozygous-plants‘ curve</a:t>
            </a:r>
            <a:r>
              <a:rPr lang="en-GB" dirty="0">
                <a:latin typeface="Arial" panose="020B0604020202020204" pitchFamily="34" charset="0"/>
                <a:cs typeface="Arial" panose="020B0604020202020204" pitchFamily="34" charset="0"/>
              </a:rPr>
              <a:t> is wider. It is 200∙0.6∙0.4 (‚σ²=</a:t>
            </a:r>
            <a:r>
              <a:rPr lang="en-GB" dirty="0" err="1">
                <a:latin typeface="Arial" panose="020B0604020202020204" pitchFamily="34" charset="0"/>
                <a:cs typeface="Arial" panose="020B0604020202020204" pitchFamily="34" charset="0"/>
              </a:rPr>
              <a:t>Npq</a:t>
            </a:r>
            <a:r>
              <a:rPr lang="en-GB" dirty="0">
                <a:latin typeface="Arial" panose="020B0604020202020204" pitchFamily="34" charset="0"/>
                <a:cs typeface="Arial" panose="020B0604020202020204" pitchFamily="34" charset="0"/>
              </a:rPr>
              <a:t>‘). This results in σ²=48 </a:t>
            </a:r>
            <a:r>
              <a:rPr lang="en-GB" dirty="0">
                <a:solidFill>
                  <a:srgbClr val="FF0000"/>
                </a:solidFill>
                <a:latin typeface="Arial" panose="020B0604020202020204" pitchFamily="34" charset="0"/>
                <a:cs typeface="Arial" panose="020B0604020202020204" pitchFamily="34" charset="0"/>
              </a:rPr>
              <a:t>and σ=6.928</a:t>
            </a:r>
            <a:r>
              <a:rPr lang="en-GB" dirty="0">
                <a:latin typeface="Arial" panose="020B0604020202020204" pitchFamily="34" charset="0"/>
                <a:cs typeface="Arial" panose="020B0604020202020204" pitchFamily="34" charset="0"/>
              </a:rPr>
              <a:t>. This the additive variance at homozygosity (</a:t>
            </a:r>
            <a:r>
              <a:rPr lang="en-GB" dirty="0">
                <a:solidFill>
                  <a:schemeClr val="tx1">
                    <a:lumMod val="50000"/>
                    <a:lumOff val="50000"/>
                  </a:schemeClr>
                </a:solidFill>
                <a:latin typeface="Arial" panose="020B0604020202020204" pitchFamily="34" charset="0"/>
                <a:cs typeface="Arial" panose="020B0604020202020204" pitchFamily="34" charset="0"/>
              </a:rPr>
              <a:t>it is, btw, </a:t>
            </a:r>
            <a:r>
              <a:rPr lang="en-GB" dirty="0">
                <a:latin typeface="Arial" panose="020B0604020202020204" pitchFamily="34" charset="0"/>
                <a:cs typeface="Arial" panose="020B0604020202020204" pitchFamily="34" charset="0"/>
              </a:rPr>
              <a:t>not</a:t>
            </a:r>
            <a:r>
              <a:rPr lang="en-GB" dirty="0">
                <a:solidFill>
                  <a:schemeClr val="tx1">
                    <a:lumMod val="50000"/>
                    <a:lumOff val="50000"/>
                  </a:schemeClr>
                </a:solidFill>
                <a:latin typeface="Arial" panose="020B0604020202020204" pitchFamily="34" charset="0"/>
                <a:cs typeface="Arial" panose="020B0604020202020204" pitchFamily="34" charset="0"/>
              </a:rPr>
              <a:t> the additive variance we saw in the last page in HWE (having been </a:t>
            </a:r>
            <a:r>
              <a:rPr lang="en-GB" dirty="0">
                <a:solidFill>
                  <a:srgbClr val="C00000"/>
                </a:solidFill>
                <a:latin typeface="Arial" panose="020B0604020202020204" pitchFamily="34" charset="0"/>
                <a:cs typeface="Arial" panose="020B0604020202020204" pitchFamily="34" charset="0"/>
              </a:rPr>
              <a:t>σ²</a:t>
            </a:r>
            <a:r>
              <a:rPr lang="en-GB" baseline="-25000" dirty="0">
                <a:solidFill>
                  <a:srgbClr val="C00000"/>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a:t>
            </a:r>
            <a:r>
              <a:rPr lang="en-GB" dirty="0">
                <a:solidFill>
                  <a:schemeClr val="tx1">
                    <a:lumMod val="50000"/>
                    <a:lumOff val="50000"/>
                  </a:schemeClr>
                </a:solidFill>
                <a:latin typeface="Arial" panose="020B0604020202020204" pitchFamily="34" charset="0"/>
                <a:cs typeface="Arial" panose="020B0604020202020204" pitchFamily="34" charset="0"/>
              </a:rPr>
              <a:t>15.36</a:t>
            </a:r>
            <a:r>
              <a:rPr lang="en-GB" dirty="0">
                <a:latin typeface="Arial" panose="020B0604020202020204" pitchFamily="34" charset="0"/>
                <a:cs typeface="Arial" panose="020B0604020202020204" pitchFamily="34" charset="0"/>
              </a:rPr>
              <a:t>).  ... </a:t>
            </a:r>
            <a:r>
              <a:rPr lang="en-GB" dirty="0">
                <a:solidFill>
                  <a:schemeClr val="tx1">
                    <a:lumMod val="50000"/>
                    <a:lumOff val="50000"/>
                  </a:schemeClr>
                </a:solidFill>
                <a:latin typeface="Arial" panose="020B0604020202020204" pitchFamily="34" charset="0"/>
                <a:cs typeface="Arial" panose="020B0604020202020204" pitchFamily="34" charset="0"/>
              </a:rPr>
              <a:t>More in </a:t>
            </a:r>
            <a:r>
              <a:rPr lang="de-DE" dirty="0">
                <a:solidFill>
                  <a:schemeClr val="tx1">
                    <a:lumMod val="50000"/>
                    <a:lumOff val="50000"/>
                  </a:schemeClr>
                </a:solidFill>
                <a:latin typeface="Arial" panose="020B0604020202020204" pitchFamily="34" charset="0"/>
                <a:cs typeface="Arial" panose="020B0604020202020204" pitchFamily="34" charset="0"/>
              </a:rPr>
              <a:t>UNPLAB-QuGen_Ch-10[</a:t>
            </a:r>
            <a:r>
              <a:rPr lang="de-DE" dirty="0" err="1">
                <a:solidFill>
                  <a:schemeClr val="tx1">
                    <a:lumMod val="50000"/>
                    <a:lumOff val="50000"/>
                  </a:schemeClr>
                </a:solidFill>
                <a:latin typeface="Arial" panose="020B0604020202020204" pitchFamily="34" charset="0"/>
                <a:cs typeface="Arial" panose="020B0604020202020204" pitchFamily="34" charset="0"/>
              </a:rPr>
              <a:t>GenV</a:t>
            </a:r>
            <a:r>
              <a:rPr lang="de-DE" dirty="0">
                <a:solidFill>
                  <a:schemeClr val="tx1">
                    <a:lumMod val="50000"/>
                    <a:lumOff val="50000"/>
                  </a:schemeClr>
                </a:solidFill>
                <a:latin typeface="Arial" panose="020B0604020202020204" pitchFamily="34" charset="0"/>
                <a:cs typeface="Arial" panose="020B0604020202020204" pitchFamily="34" charset="0"/>
              </a:rPr>
              <a:t> 0_F_1].</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69" name="Right Triangle 4">
            <a:extLst>
              <a:ext uri="{FF2B5EF4-FFF2-40B4-BE49-F238E27FC236}">
                <a16:creationId xmlns:a16="http://schemas.microsoft.com/office/drawing/2014/main" id="{007974D5-E638-4511-8109-3D50134D7A8E}"/>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0" name="Textfeld 5">
            <a:extLst>
              <a:ext uri="{FF2B5EF4-FFF2-40B4-BE49-F238E27FC236}">
                <a16:creationId xmlns:a16="http://schemas.microsoft.com/office/drawing/2014/main" id="{9D0F62BD-07F2-4660-B9DE-5F7421B65635}"/>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6123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48"/>
                                        </p:tgtEl>
                                        <p:attrNameLst>
                                          <p:attrName>style.visibility</p:attrName>
                                        </p:attrNameLst>
                                      </p:cBhvr>
                                      <p:to>
                                        <p:strVal val="visible"/>
                                      </p:to>
                                    </p:set>
                                    <p:anim calcmode="lin" valueType="num">
                                      <p:cBhvr>
                                        <p:cTn id="7" dur="500" fill="hold"/>
                                        <p:tgtEl>
                                          <p:spTgt spid="448"/>
                                        </p:tgtEl>
                                        <p:attrNameLst>
                                          <p:attrName>ppt_w</p:attrName>
                                        </p:attrNameLst>
                                      </p:cBhvr>
                                      <p:tavLst>
                                        <p:tav tm="0">
                                          <p:val>
                                            <p:fltVal val="0"/>
                                          </p:val>
                                        </p:tav>
                                        <p:tav tm="100000">
                                          <p:val>
                                            <p:strVal val="#ppt_w"/>
                                          </p:val>
                                        </p:tav>
                                      </p:tavLst>
                                    </p:anim>
                                    <p:anim calcmode="lin" valueType="num">
                                      <p:cBhvr>
                                        <p:cTn id="8" dur="500" fill="hold"/>
                                        <p:tgtEl>
                                          <p:spTgt spid="448"/>
                                        </p:tgtEl>
                                        <p:attrNameLst>
                                          <p:attrName>ppt_h</p:attrName>
                                        </p:attrNameLst>
                                      </p:cBhvr>
                                      <p:tavLst>
                                        <p:tav tm="0">
                                          <p:val>
                                            <p:fltVal val="0"/>
                                          </p:val>
                                        </p:tav>
                                        <p:tav tm="100000">
                                          <p:val>
                                            <p:strVal val="#ppt_h"/>
                                          </p:val>
                                        </p:tav>
                                      </p:tavLst>
                                    </p:anim>
                                    <p:animEffect transition="in" filter="fade">
                                      <p:cBhvr>
                                        <p:cTn id="9" dur="500"/>
                                        <p:tgtEl>
                                          <p:spTgt spid="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427" y="3189407"/>
            <a:ext cx="12044702"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could change this unique-ness of (mother-derived and father-derived) gametes. Instead of mating these two gametes, we could ‚take‘ them and transform them, convert them into two DH-lines. Then we could cross these two DH-lines and re-create the very same hybrid (the very same member of HWE population) – just that we could now pro-</a:t>
            </a:r>
            <a:r>
              <a:rPr lang="en-GB" dirty="0" err="1">
                <a:latin typeface="Arial" panose="020B0604020202020204" pitchFamily="34" charset="0"/>
                <a:cs typeface="Arial" panose="020B0604020202020204" pitchFamily="34" charset="0"/>
              </a:rPr>
              <a:t>duce</a:t>
            </a:r>
            <a:r>
              <a:rPr lang="en-GB" dirty="0">
                <a:latin typeface="Arial" panose="020B0604020202020204" pitchFamily="34" charset="0"/>
                <a:cs typeface="Arial" panose="020B0604020202020204" pitchFamily="34" charset="0"/>
              </a:rPr>
              <a:t> a rather unlimited number of individuals of that same hybrid </a:t>
            </a:r>
            <a:r>
              <a:rPr lang="en-GB" dirty="0">
                <a:solidFill>
                  <a:srgbClr val="0000FF"/>
                </a:solidFill>
                <a:latin typeface="Arial" panose="020B0604020202020204" pitchFamily="34" charset="0"/>
                <a:cs typeface="Arial" panose="020B0604020202020204" pitchFamily="34" charset="0"/>
              </a:rPr>
              <a:t>genotype</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would have, instead of an annual, mortal, unique member of HWE, now a reproducible hence </a:t>
            </a:r>
            <a:r>
              <a:rPr lang="en-GB" dirty="0" err="1">
                <a:solidFill>
                  <a:srgbClr val="0000FF"/>
                </a:solidFill>
                <a:latin typeface="Arial" panose="020B0604020202020204" pitchFamily="34" charset="0"/>
                <a:cs typeface="Arial" panose="020B0604020202020204" pitchFamily="34" charset="0"/>
              </a:rPr>
              <a:t>immor-tal</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member of HWE (since the parents, being homozygous lines, can be seen as </a:t>
            </a:r>
            <a:r>
              <a:rPr lang="en-GB" dirty="0">
                <a:solidFill>
                  <a:srgbClr val="0000FF"/>
                </a:solidFill>
                <a:latin typeface="Arial" panose="020B0604020202020204" pitchFamily="34" charset="0"/>
                <a:cs typeface="Arial" panose="020B0604020202020204" pitchFamily="34" charset="0"/>
              </a:rPr>
              <a:t>immortal </a:t>
            </a:r>
            <a:r>
              <a:rPr lang="en-GB" dirty="0">
                <a:latin typeface="Arial" panose="020B0604020202020204" pitchFamily="34" charset="0"/>
                <a:cs typeface="Arial" panose="020B0604020202020204" pitchFamily="34" charset="0"/>
              </a:rPr>
              <a:t>genotypes and as </a:t>
            </a:r>
            <a:r>
              <a:rPr lang="en-GB" dirty="0">
                <a:solidFill>
                  <a:srgbClr val="0000FF"/>
                </a:solidFill>
                <a:latin typeface="Arial" panose="020B0604020202020204" pitchFamily="34" charset="0"/>
                <a:cs typeface="Arial" panose="020B0604020202020204" pitchFamily="34" charset="0"/>
              </a:rPr>
              <a:t>immortal</a:t>
            </a:r>
            <a:r>
              <a:rPr lang="en-GB" dirty="0">
                <a:latin typeface="Arial" panose="020B0604020202020204" pitchFamily="34" charset="0"/>
                <a:cs typeface="Arial" panose="020B0604020202020204" pitchFamily="34" charset="0"/>
              </a:rPr>
              <a:t> producers of identical gametes). </a:t>
            </a:r>
          </a:p>
        </p:txBody>
      </p:sp>
      <p:sp>
        <p:nvSpPr>
          <p:cNvPr id="474" name="TextBox 473"/>
          <p:cNvSpPr txBox="1"/>
          <p:nvPr/>
        </p:nvSpPr>
        <p:spPr>
          <a:xfrm>
            <a:off x="70002" y="57530"/>
            <a:ext cx="120447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What is my (I mean, our) reason to study this here? </a:t>
            </a:r>
          </a:p>
        </p:txBody>
      </p:sp>
      <p:sp>
        <p:nvSpPr>
          <p:cNvPr id="6" name="Line 409"/>
          <p:cNvSpPr>
            <a:spLocks noChangeShapeType="1"/>
          </p:cNvSpPr>
          <p:nvPr/>
        </p:nvSpPr>
        <p:spPr bwMode="auto">
          <a:xfrm>
            <a:off x="65362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Line 410"/>
          <p:cNvSpPr>
            <a:spLocks noChangeShapeType="1"/>
          </p:cNvSpPr>
          <p:nvPr/>
        </p:nvSpPr>
        <p:spPr bwMode="auto">
          <a:xfrm>
            <a:off x="65711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Line 411"/>
          <p:cNvSpPr>
            <a:spLocks noChangeShapeType="1"/>
          </p:cNvSpPr>
          <p:nvPr/>
        </p:nvSpPr>
        <p:spPr bwMode="auto">
          <a:xfrm>
            <a:off x="66060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Line 412"/>
          <p:cNvSpPr>
            <a:spLocks noChangeShapeType="1"/>
          </p:cNvSpPr>
          <p:nvPr/>
        </p:nvSpPr>
        <p:spPr bwMode="auto">
          <a:xfrm>
            <a:off x="66425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Line 413"/>
          <p:cNvSpPr>
            <a:spLocks noChangeShapeType="1"/>
          </p:cNvSpPr>
          <p:nvPr/>
        </p:nvSpPr>
        <p:spPr bwMode="auto">
          <a:xfrm>
            <a:off x="667750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Line 414"/>
          <p:cNvSpPr>
            <a:spLocks noChangeShapeType="1"/>
          </p:cNvSpPr>
          <p:nvPr/>
        </p:nvSpPr>
        <p:spPr bwMode="auto">
          <a:xfrm>
            <a:off x="67124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 name="Line 415"/>
          <p:cNvSpPr>
            <a:spLocks noChangeShapeType="1"/>
          </p:cNvSpPr>
          <p:nvPr/>
        </p:nvSpPr>
        <p:spPr bwMode="auto">
          <a:xfrm>
            <a:off x="6748941"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Line 416"/>
          <p:cNvSpPr>
            <a:spLocks noChangeShapeType="1"/>
          </p:cNvSpPr>
          <p:nvPr/>
        </p:nvSpPr>
        <p:spPr bwMode="auto">
          <a:xfrm>
            <a:off x="67838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Line 417"/>
          <p:cNvSpPr>
            <a:spLocks noChangeShapeType="1"/>
          </p:cNvSpPr>
          <p:nvPr/>
        </p:nvSpPr>
        <p:spPr bwMode="auto">
          <a:xfrm>
            <a:off x="681879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Line 418"/>
          <p:cNvSpPr>
            <a:spLocks noChangeShapeType="1"/>
          </p:cNvSpPr>
          <p:nvPr/>
        </p:nvSpPr>
        <p:spPr bwMode="auto">
          <a:xfrm>
            <a:off x="68537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Line 419"/>
          <p:cNvSpPr>
            <a:spLocks noChangeShapeType="1"/>
          </p:cNvSpPr>
          <p:nvPr/>
        </p:nvSpPr>
        <p:spPr bwMode="auto">
          <a:xfrm>
            <a:off x="6890228"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Line 420"/>
          <p:cNvSpPr>
            <a:spLocks noChangeShapeType="1"/>
          </p:cNvSpPr>
          <p:nvPr/>
        </p:nvSpPr>
        <p:spPr bwMode="auto">
          <a:xfrm>
            <a:off x="69251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 name="Line 421"/>
          <p:cNvSpPr>
            <a:spLocks noChangeShapeType="1"/>
          </p:cNvSpPr>
          <p:nvPr/>
        </p:nvSpPr>
        <p:spPr bwMode="auto">
          <a:xfrm>
            <a:off x="69600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Line 422"/>
          <p:cNvSpPr>
            <a:spLocks noChangeShapeType="1"/>
          </p:cNvSpPr>
          <p:nvPr/>
        </p:nvSpPr>
        <p:spPr bwMode="auto">
          <a:xfrm>
            <a:off x="699500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Line 423"/>
          <p:cNvSpPr>
            <a:spLocks noChangeShapeType="1"/>
          </p:cNvSpPr>
          <p:nvPr/>
        </p:nvSpPr>
        <p:spPr bwMode="auto">
          <a:xfrm>
            <a:off x="7031516"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 name="Line 424"/>
          <p:cNvSpPr>
            <a:spLocks noChangeShapeType="1"/>
          </p:cNvSpPr>
          <p:nvPr/>
        </p:nvSpPr>
        <p:spPr bwMode="auto">
          <a:xfrm>
            <a:off x="70664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 name="Line 425"/>
          <p:cNvSpPr>
            <a:spLocks noChangeShapeType="1"/>
          </p:cNvSpPr>
          <p:nvPr/>
        </p:nvSpPr>
        <p:spPr bwMode="auto">
          <a:xfrm>
            <a:off x="71013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Line 426"/>
          <p:cNvSpPr>
            <a:spLocks noChangeShapeType="1"/>
          </p:cNvSpPr>
          <p:nvPr/>
        </p:nvSpPr>
        <p:spPr bwMode="auto">
          <a:xfrm>
            <a:off x="713629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 name="Line 427"/>
          <p:cNvSpPr>
            <a:spLocks noChangeShapeType="1"/>
          </p:cNvSpPr>
          <p:nvPr/>
        </p:nvSpPr>
        <p:spPr bwMode="auto">
          <a:xfrm>
            <a:off x="7172803"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Line 428"/>
          <p:cNvSpPr>
            <a:spLocks noChangeShapeType="1"/>
          </p:cNvSpPr>
          <p:nvPr/>
        </p:nvSpPr>
        <p:spPr bwMode="auto">
          <a:xfrm>
            <a:off x="72077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Line 429"/>
          <p:cNvSpPr>
            <a:spLocks noChangeShapeType="1"/>
          </p:cNvSpPr>
          <p:nvPr/>
        </p:nvSpPr>
        <p:spPr bwMode="auto">
          <a:xfrm>
            <a:off x="72426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Line 430"/>
          <p:cNvSpPr>
            <a:spLocks noChangeShapeType="1"/>
          </p:cNvSpPr>
          <p:nvPr/>
        </p:nvSpPr>
        <p:spPr bwMode="auto">
          <a:xfrm>
            <a:off x="72775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Line 431"/>
          <p:cNvSpPr>
            <a:spLocks noChangeShapeType="1"/>
          </p:cNvSpPr>
          <p:nvPr/>
        </p:nvSpPr>
        <p:spPr bwMode="auto">
          <a:xfrm>
            <a:off x="7314091"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Line 432"/>
          <p:cNvSpPr>
            <a:spLocks noChangeShapeType="1"/>
          </p:cNvSpPr>
          <p:nvPr/>
        </p:nvSpPr>
        <p:spPr bwMode="auto">
          <a:xfrm>
            <a:off x="73490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Line 433"/>
          <p:cNvSpPr>
            <a:spLocks noChangeShapeType="1"/>
          </p:cNvSpPr>
          <p:nvPr/>
        </p:nvSpPr>
        <p:spPr bwMode="auto">
          <a:xfrm>
            <a:off x="73839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Line 434"/>
          <p:cNvSpPr>
            <a:spLocks noChangeShapeType="1"/>
          </p:cNvSpPr>
          <p:nvPr/>
        </p:nvSpPr>
        <p:spPr bwMode="auto">
          <a:xfrm>
            <a:off x="74188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 name="Line 435"/>
          <p:cNvSpPr>
            <a:spLocks noChangeShapeType="1"/>
          </p:cNvSpPr>
          <p:nvPr/>
        </p:nvSpPr>
        <p:spPr bwMode="auto">
          <a:xfrm>
            <a:off x="7455378"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 name="Line 436"/>
          <p:cNvSpPr>
            <a:spLocks noChangeShapeType="1"/>
          </p:cNvSpPr>
          <p:nvPr/>
        </p:nvSpPr>
        <p:spPr bwMode="auto">
          <a:xfrm>
            <a:off x="74871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 name="Line 437"/>
          <p:cNvSpPr>
            <a:spLocks noChangeShapeType="1"/>
          </p:cNvSpPr>
          <p:nvPr/>
        </p:nvSpPr>
        <p:spPr bwMode="auto">
          <a:xfrm>
            <a:off x="75220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 name="Line 440"/>
          <p:cNvSpPr>
            <a:spLocks noChangeShapeType="1"/>
          </p:cNvSpPr>
          <p:nvPr/>
        </p:nvSpPr>
        <p:spPr bwMode="auto">
          <a:xfrm>
            <a:off x="5620228" y="2533727"/>
            <a:ext cx="0" cy="41576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cxnSp>
        <p:nvCxnSpPr>
          <p:cNvPr id="471" name="Straight Connector 470"/>
          <p:cNvCxnSpPr>
            <a:cxnSpLocks/>
            <a:endCxn id="36" idx="44"/>
          </p:cNvCxnSpPr>
          <p:nvPr/>
        </p:nvCxnSpPr>
        <p:spPr>
          <a:xfrm>
            <a:off x="141766" y="6692977"/>
            <a:ext cx="7408078" cy="0"/>
          </a:xfrm>
          <a:prstGeom prst="line">
            <a:avLst/>
          </a:prstGeom>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81" name="Straight Connector 480"/>
          <p:cNvCxnSpPr/>
          <p:nvPr/>
        </p:nvCxnSpPr>
        <p:spPr>
          <a:xfrm>
            <a:off x="5623560" y="5639889"/>
            <a:ext cx="0" cy="1035231"/>
          </a:xfrm>
          <a:prstGeom prst="line">
            <a:avLst/>
          </a:prstGeom>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80" name="TextBox 479"/>
          <p:cNvSpPr txBox="1"/>
          <p:nvPr/>
        </p:nvSpPr>
        <p:spPr>
          <a:xfrm>
            <a:off x="5325863" y="6148065"/>
            <a:ext cx="60642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168</a:t>
            </a:r>
          </a:p>
        </p:txBody>
      </p:sp>
      <p:sp>
        <p:nvSpPr>
          <p:cNvPr id="475" name="TextBox 474"/>
          <p:cNvSpPr txBox="1"/>
          <p:nvPr/>
        </p:nvSpPr>
        <p:spPr>
          <a:xfrm>
            <a:off x="61427" y="569834"/>
            <a:ext cx="1204470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black curve shows the genetic diversity in HWE four our trait. All plants were created from the mating of two </a:t>
            </a:r>
            <a:r>
              <a:rPr lang="en-GB" dirty="0" err="1">
                <a:latin typeface="Arial" panose="020B0604020202020204" pitchFamily="34" charset="0"/>
                <a:cs typeface="Arial" panose="020B0604020202020204" pitchFamily="34" charset="0"/>
              </a:rPr>
              <a:t>ge-netically</a:t>
            </a:r>
            <a:r>
              <a:rPr lang="en-GB" dirty="0">
                <a:latin typeface="Arial" panose="020B0604020202020204" pitchFamily="34" charset="0"/>
                <a:cs typeface="Arial" panose="020B0604020202020204" pitchFamily="34" charset="0"/>
              </a:rPr>
              <a:t> unrelated gametes (egg-cell, pollen grain). </a:t>
            </a:r>
            <a:r>
              <a:rPr lang="en-GB" dirty="0">
                <a:solidFill>
                  <a:srgbClr val="0000FF"/>
                </a:solidFill>
                <a:latin typeface="Arial" panose="020B0604020202020204" pitchFamily="34" charset="0"/>
                <a:cs typeface="Arial" panose="020B0604020202020204" pitchFamily="34" charset="0"/>
              </a:rPr>
              <a:t>Each member in HWE is a hybrid</a:t>
            </a:r>
            <a:r>
              <a:rPr lang="en-GB" dirty="0">
                <a:latin typeface="Arial" panose="020B0604020202020204" pitchFamily="34" charset="0"/>
                <a:cs typeface="Arial" panose="020B0604020202020204" pitchFamily="34" charset="0"/>
              </a:rPr>
              <a:t>, just being unique (instead of being one of many members of a uniform, non-segregating Mendelian F1-generation). Why unique? Because the egg-cell was unique, because the pollen grain was unique (cf. UNPLAB-PopGen_Ch-2[HWE II] pages 16, 17).</a:t>
            </a:r>
          </a:p>
        </p:txBody>
      </p:sp>
      <p:sp>
        <p:nvSpPr>
          <p:cNvPr id="44" name="Right Triangle 4">
            <a:extLst>
              <a:ext uri="{FF2B5EF4-FFF2-40B4-BE49-F238E27FC236}">
                <a16:creationId xmlns:a16="http://schemas.microsoft.com/office/drawing/2014/main" id="{2C6BC1BC-5226-4256-B7A6-51F2F802E750}"/>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439"/>
          <p:cNvSpPr>
            <a:spLocks/>
          </p:cNvSpPr>
          <p:nvPr/>
        </p:nvSpPr>
        <p:spPr bwMode="auto">
          <a:xfrm>
            <a:off x="2010253" y="2535314"/>
            <a:ext cx="5602288" cy="4157663"/>
          </a:xfrm>
          <a:custGeom>
            <a:avLst/>
            <a:gdLst>
              <a:gd name="T0" fmla="*/ 78 w 7059"/>
              <a:gd name="T1" fmla="*/ 5238 h 5238"/>
              <a:gd name="T2" fmla="*/ 234 w 7059"/>
              <a:gd name="T3" fmla="*/ 5238 h 5238"/>
              <a:gd name="T4" fmla="*/ 391 w 7059"/>
              <a:gd name="T5" fmla="*/ 5238 h 5238"/>
              <a:gd name="T6" fmla="*/ 548 w 7059"/>
              <a:gd name="T7" fmla="*/ 5238 h 5238"/>
              <a:gd name="T8" fmla="*/ 705 w 7059"/>
              <a:gd name="T9" fmla="*/ 5238 h 5238"/>
              <a:gd name="T10" fmla="*/ 861 w 7059"/>
              <a:gd name="T11" fmla="*/ 5238 h 5238"/>
              <a:gd name="T12" fmla="*/ 1018 w 7059"/>
              <a:gd name="T13" fmla="*/ 5238 h 5238"/>
              <a:gd name="T14" fmla="*/ 1177 w 7059"/>
              <a:gd name="T15" fmla="*/ 5238 h 5238"/>
              <a:gd name="T16" fmla="*/ 1334 w 7059"/>
              <a:gd name="T17" fmla="*/ 5238 h 5238"/>
              <a:gd name="T18" fmla="*/ 1490 w 7059"/>
              <a:gd name="T19" fmla="*/ 5238 h 5238"/>
              <a:gd name="T20" fmla="*/ 1647 w 7059"/>
              <a:gd name="T21" fmla="*/ 5238 h 5238"/>
              <a:gd name="T22" fmla="*/ 1804 w 7059"/>
              <a:gd name="T23" fmla="*/ 5238 h 5238"/>
              <a:gd name="T24" fmla="*/ 1960 w 7059"/>
              <a:gd name="T25" fmla="*/ 5238 h 5238"/>
              <a:gd name="T26" fmla="*/ 2117 w 7059"/>
              <a:gd name="T27" fmla="*/ 5238 h 5238"/>
              <a:gd name="T28" fmla="*/ 2274 w 7059"/>
              <a:gd name="T29" fmla="*/ 5238 h 5238"/>
              <a:gd name="T30" fmla="*/ 2431 w 7059"/>
              <a:gd name="T31" fmla="*/ 5238 h 5238"/>
              <a:gd name="T32" fmla="*/ 2587 w 7059"/>
              <a:gd name="T33" fmla="*/ 5238 h 5238"/>
              <a:gd name="T34" fmla="*/ 2744 w 7059"/>
              <a:gd name="T35" fmla="*/ 5238 h 5238"/>
              <a:gd name="T36" fmla="*/ 2901 w 7059"/>
              <a:gd name="T37" fmla="*/ 5238 h 5238"/>
              <a:gd name="T38" fmla="*/ 3058 w 7059"/>
              <a:gd name="T39" fmla="*/ 5233 h 5238"/>
              <a:gd name="T40" fmla="*/ 3214 w 7059"/>
              <a:gd name="T41" fmla="*/ 5218 h 5238"/>
              <a:gd name="T42" fmla="*/ 3371 w 7059"/>
              <a:gd name="T43" fmla="*/ 5169 h 5238"/>
              <a:gd name="T44" fmla="*/ 3530 w 7059"/>
              <a:gd name="T45" fmla="*/ 5037 h 5238"/>
              <a:gd name="T46" fmla="*/ 3687 w 7059"/>
              <a:gd name="T47" fmla="*/ 4735 h 5238"/>
              <a:gd name="T48" fmla="*/ 3843 w 7059"/>
              <a:gd name="T49" fmla="*/ 4158 h 5238"/>
              <a:gd name="T50" fmla="*/ 4000 w 7059"/>
              <a:gd name="T51" fmla="*/ 3242 h 5238"/>
              <a:gd name="T52" fmla="*/ 4157 w 7059"/>
              <a:gd name="T53" fmla="*/ 2063 h 5238"/>
              <a:gd name="T54" fmla="*/ 4314 w 7059"/>
              <a:gd name="T55" fmla="*/ 895 h 5238"/>
              <a:gd name="T56" fmla="*/ 4470 w 7059"/>
              <a:gd name="T57" fmla="*/ 128 h 5238"/>
              <a:gd name="T58" fmla="*/ 4627 w 7059"/>
              <a:gd name="T59" fmla="*/ 67 h 5238"/>
              <a:gd name="T60" fmla="*/ 4784 w 7059"/>
              <a:gd name="T61" fmla="*/ 736 h 5238"/>
              <a:gd name="T62" fmla="*/ 4941 w 7059"/>
              <a:gd name="T63" fmla="*/ 1866 h 5238"/>
              <a:gd name="T64" fmla="*/ 5097 w 7059"/>
              <a:gd name="T65" fmla="*/ 3066 h 5238"/>
              <a:gd name="T66" fmla="*/ 5254 w 7059"/>
              <a:gd name="T67" fmla="*/ 4035 h 5238"/>
              <a:gd name="T68" fmla="*/ 5411 w 7059"/>
              <a:gd name="T69" fmla="*/ 4663 h 5238"/>
              <a:gd name="T70" fmla="*/ 5568 w 7059"/>
              <a:gd name="T71" fmla="*/ 5002 h 5238"/>
              <a:gd name="T72" fmla="*/ 5724 w 7059"/>
              <a:gd name="T73" fmla="*/ 5155 h 5238"/>
              <a:gd name="T74" fmla="*/ 5883 w 7059"/>
              <a:gd name="T75" fmla="*/ 5213 h 5238"/>
              <a:gd name="T76" fmla="*/ 6040 w 7059"/>
              <a:gd name="T77" fmla="*/ 5231 h 5238"/>
              <a:gd name="T78" fmla="*/ 6196 w 7059"/>
              <a:gd name="T79" fmla="*/ 5236 h 5238"/>
              <a:gd name="T80" fmla="*/ 6353 w 7059"/>
              <a:gd name="T81" fmla="*/ 5238 h 5238"/>
              <a:gd name="T82" fmla="*/ 6510 w 7059"/>
              <a:gd name="T83" fmla="*/ 5238 h 5238"/>
              <a:gd name="T84" fmla="*/ 6667 w 7059"/>
              <a:gd name="T85" fmla="*/ 5238 h 5238"/>
              <a:gd name="T86" fmla="*/ 6823 w 7059"/>
              <a:gd name="T87" fmla="*/ 5238 h 5238"/>
              <a:gd name="T88" fmla="*/ 6980 w 7059"/>
              <a:gd name="T89" fmla="*/ 5238 h 5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059" h="5238">
                <a:moveTo>
                  <a:pt x="0" y="5238"/>
                </a:moveTo>
                <a:lnTo>
                  <a:pt x="78" y="5238"/>
                </a:lnTo>
                <a:lnTo>
                  <a:pt x="157" y="5238"/>
                </a:lnTo>
                <a:lnTo>
                  <a:pt x="234" y="5238"/>
                </a:lnTo>
                <a:lnTo>
                  <a:pt x="314" y="5238"/>
                </a:lnTo>
                <a:lnTo>
                  <a:pt x="391" y="5238"/>
                </a:lnTo>
                <a:lnTo>
                  <a:pt x="470" y="5238"/>
                </a:lnTo>
                <a:lnTo>
                  <a:pt x="548" y="5238"/>
                </a:lnTo>
                <a:lnTo>
                  <a:pt x="627" y="5238"/>
                </a:lnTo>
                <a:lnTo>
                  <a:pt x="705" y="5238"/>
                </a:lnTo>
                <a:lnTo>
                  <a:pt x="784" y="5238"/>
                </a:lnTo>
                <a:lnTo>
                  <a:pt x="861" y="5238"/>
                </a:lnTo>
                <a:lnTo>
                  <a:pt x="941" y="5238"/>
                </a:lnTo>
                <a:lnTo>
                  <a:pt x="1018" y="5238"/>
                </a:lnTo>
                <a:lnTo>
                  <a:pt x="1097" y="5238"/>
                </a:lnTo>
                <a:lnTo>
                  <a:pt x="1177" y="5238"/>
                </a:lnTo>
                <a:lnTo>
                  <a:pt x="1254" y="5238"/>
                </a:lnTo>
                <a:lnTo>
                  <a:pt x="1334" y="5238"/>
                </a:lnTo>
                <a:lnTo>
                  <a:pt x="1411" y="5238"/>
                </a:lnTo>
                <a:lnTo>
                  <a:pt x="1490" y="5238"/>
                </a:lnTo>
                <a:lnTo>
                  <a:pt x="1568" y="5238"/>
                </a:lnTo>
                <a:lnTo>
                  <a:pt x="1647" y="5238"/>
                </a:lnTo>
                <a:lnTo>
                  <a:pt x="1724" y="5238"/>
                </a:lnTo>
                <a:lnTo>
                  <a:pt x="1804" y="5238"/>
                </a:lnTo>
                <a:lnTo>
                  <a:pt x="1881" y="5238"/>
                </a:lnTo>
                <a:lnTo>
                  <a:pt x="1960" y="5238"/>
                </a:lnTo>
                <a:lnTo>
                  <a:pt x="2038" y="5238"/>
                </a:lnTo>
                <a:lnTo>
                  <a:pt x="2117" y="5238"/>
                </a:lnTo>
                <a:lnTo>
                  <a:pt x="2195" y="5238"/>
                </a:lnTo>
                <a:lnTo>
                  <a:pt x="2274" y="5238"/>
                </a:lnTo>
                <a:lnTo>
                  <a:pt x="2353" y="5238"/>
                </a:lnTo>
                <a:lnTo>
                  <a:pt x="2431" y="5238"/>
                </a:lnTo>
                <a:lnTo>
                  <a:pt x="2510" y="5238"/>
                </a:lnTo>
                <a:lnTo>
                  <a:pt x="2587" y="5238"/>
                </a:lnTo>
                <a:lnTo>
                  <a:pt x="2667" y="5238"/>
                </a:lnTo>
                <a:lnTo>
                  <a:pt x="2744" y="5238"/>
                </a:lnTo>
                <a:lnTo>
                  <a:pt x="2824" y="5238"/>
                </a:lnTo>
                <a:lnTo>
                  <a:pt x="2901" y="5238"/>
                </a:lnTo>
                <a:lnTo>
                  <a:pt x="2980" y="5236"/>
                </a:lnTo>
                <a:lnTo>
                  <a:pt x="3058" y="5233"/>
                </a:lnTo>
                <a:lnTo>
                  <a:pt x="3137" y="5227"/>
                </a:lnTo>
                <a:lnTo>
                  <a:pt x="3214" y="5218"/>
                </a:lnTo>
                <a:lnTo>
                  <a:pt x="3294" y="5200"/>
                </a:lnTo>
                <a:lnTo>
                  <a:pt x="3371" y="5169"/>
                </a:lnTo>
                <a:lnTo>
                  <a:pt x="3451" y="5118"/>
                </a:lnTo>
                <a:lnTo>
                  <a:pt x="3530" y="5037"/>
                </a:lnTo>
                <a:lnTo>
                  <a:pt x="3607" y="4914"/>
                </a:lnTo>
                <a:lnTo>
                  <a:pt x="3687" y="4735"/>
                </a:lnTo>
                <a:lnTo>
                  <a:pt x="3764" y="4487"/>
                </a:lnTo>
                <a:lnTo>
                  <a:pt x="3843" y="4158"/>
                </a:lnTo>
                <a:lnTo>
                  <a:pt x="3921" y="3741"/>
                </a:lnTo>
                <a:lnTo>
                  <a:pt x="4000" y="3242"/>
                </a:lnTo>
                <a:lnTo>
                  <a:pt x="4077" y="2672"/>
                </a:lnTo>
                <a:lnTo>
                  <a:pt x="4157" y="2063"/>
                </a:lnTo>
                <a:lnTo>
                  <a:pt x="4234" y="1454"/>
                </a:lnTo>
                <a:lnTo>
                  <a:pt x="4314" y="895"/>
                </a:lnTo>
                <a:lnTo>
                  <a:pt x="4391" y="438"/>
                </a:lnTo>
                <a:lnTo>
                  <a:pt x="4470" y="128"/>
                </a:lnTo>
                <a:lnTo>
                  <a:pt x="4548" y="0"/>
                </a:lnTo>
                <a:lnTo>
                  <a:pt x="4627" y="67"/>
                </a:lnTo>
                <a:lnTo>
                  <a:pt x="4706" y="321"/>
                </a:lnTo>
                <a:lnTo>
                  <a:pt x="4784" y="736"/>
                </a:lnTo>
                <a:lnTo>
                  <a:pt x="4863" y="1267"/>
                </a:lnTo>
                <a:lnTo>
                  <a:pt x="4941" y="1866"/>
                </a:lnTo>
                <a:lnTo>
                  <a:pt x="5020" y="2479"/>
                </a:lnTo>
                <a:lnTo>
                  <a:pt x="5097" y="3066"/>
                </a:lnTo>
                <a:lnTo>
                  <a:pt x="5177" y="3590"/>
                </a:lnTo>
                <a:lnTo>
                  <a:pt x="5254" y="4035"/>
                </a:lnTo>
                <a:lnTo>
                  <a:pt x="5333" y="4392"/>
                </a:lnTo>
                <a:lnTo>
                  <a:pt x="5411" y="4663"/>
                </a:lnTo>
                <a:lnTo>
                  <a:pt x="5490" y="4864"/>
                </a:lnTo>
                <a:lnTo>
                  <a:pt x="5568" y="5002"/>
                </a:lnTo>
                <a:lnTo>
                  <a:pt x="5647" y="5096"/>
                </a:lnTo>
                <a:lnTo>
                  <a:pt x="5724" y="5155"/>
                </a:lnTo>
                <a:lnTo>
                  <a:pt x="5804" y="5192"/>
                </a:lnTo>
                <a:lnTo>
                  <a:pt x="5883" y="5213"/>
                </a:lnTo>
                <a:lnTo>
                  <a:pt x="5960" y="5225"/>
                </a:lnTo>
                <a:lnTo>
                  <a:pt x="6040" y="5231"/>
                </a:lnTo>
                <a:lnTo>
                  <a:pt x="6117" y="5234"/>
                </a:lnTo>
                <a:lnTo>
                  <a:pt x="6196" y="5236"/>
                </a:lnTo>
                <a:lnTo>
                  <a:pt x="6274" y="5238"/>
                </a:lnTo>
                <a:lnTo>
                  <a:pt x="6353" y="5238"/>
                </a:lnTo>
                <a:lnTo>
                  <a:pt x="6431" y="5238"/>
                </a:lnTo>
                <a:lnTo>
                  <a:pt x="6510" y="5238"/>
                </a:lnTo>
                <a:lnTo>
                  <a:pt x="6587" y="5238"/>
                </a:lnTo>
                <a:lnTo>
                  <a:pt x="6667" y="5238"/>
                </a:lnTo>
                <a:lnTo>
                  <a:pt x="6744" y="5238"/>
                </a:lnTo>
                <a:lnTo>
                  <a:pt x="6823" y="5238"/>
                </a:lnTo>
                <a:lnTo>
                  <a:pt x="6901" y="5238"/>
                </a:lnTo>
                <a:lnTo>
                  <a:pt x="6980" y="5238"/>
                </a:lnTo>
                <a:lnTo>
                  <a:pt x="7059" y="5238"/>
                </a:lnTo>
              </a:path>
            </a:pathLst>
          </a:custGeom>
          <a:noFill/>
          <a:ln w="254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 name="Textfeld 5">
            <a:extLst>
              <a:ext uri="{FF2B5EF4-FFF2-40B4-BE49-F238E27FC236}">
                <a16:creationId xmlns:a16="http://schemas.microsoft.com/office/drawing/2014/main" id="{CEEA8B83-CE62-4D59-AECA-147BBFFA7DA6}"/>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8</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385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F0F551DC-A9D7-4CD0-8E26-B3FFD6EEE7BF}"/>
              </a:ext>
            </a:extLst>
          </p:cNvPr>
          <p:cNvPicPr>
            <a:picLocks noChangeAspect="1"/>
          </p:cNvPicPr>
          <p:nvPr/>
        </p:nvPicPr>
        <p:blipFill>
          <a:blip r:embed="rId2"/>
          <a:stretch>
            <a:fillRect/>
          </a:stretch>
        </p:blipFill>
        <p:spPr>
          <a:xfrm>
            <a:off x="7636943" y="1422460"/>
            <a:ext cx="3076995" cy="2836528"/>
          </a:xfrm>
          <a:prstGeom prst="rect">
            <a:avLst/>
          </a:prstGeom>
          <a:effectLst>
            <a:outerShdw blurRad="50800" dist="38100" dir="2700000" algn="tl" rotWithShape="0">
              <a:prstClr val="black">
                <a:alpha val="40000"/>
              </a:prstClr>
            </a:outerShdw>
          </a:effectLst>
        </p:spPr>
      </p:pic>
      <p:sp>
        <p:nvSpPr>
          <p:cNvPr id="2" name="TextBox 1"/>
          <p:cNvSpPr txBox="1"/>
          <p:nvPr/>
        </p:nvSpPr>
        <p:spPr>
          <a:xfrm>
            <a:off x="70002" y="1369074"/>
            <a:ext cx="6022630"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could: If the trait is with little or no Inbreeding </a:t>
            </a:r>
            <a:r>
              <a:rPr lang="en-GB" dirty="0" err="1">
                <a:latin typeface="Arial" panose="020B0604020202020204" pitchFamily="34" charset="0"/>
                <a:cs typeface="Arial" panose="020B0604020202020204" pitchFamily="34" charset="0"/>
              </a:rPr>
              <a:t>Depres-sion</a:t>
            </a:r>
            <a:r>
              <a:rPr lang="en-GB" dirty="0">
                <a:latin typeface="Arial" panose="020B0604020202020204" pitchFamily="34" charset="0"/>
                <a:cs typeface="Arial" panose="020B0604020202020204" pitchFamily="34" charset="0"/>
              </a:rPr>
              <a:t> (little or no Heterosis); if the trait was like oil quality in sunflower. We may find many cases in breeding </a:t>
            </a:r>
            <a:r>
              <a:rPr lang="en-GB" dirty="0" err="1">
                <a:latin typeface="Arial" panose="020B0604020202020204" pitchFamily="34" charset="0"/>
                <a:cs typeface="Arial" panose="020B0604020202020204" pitchFamily="34" charset="0"/>
              </a:rPr>
              <a:t>orna</a:t>
            </a:r>
            <a:r>
              <a:rPr lang="en-GB" dirty="0">
                <a:latin typeface="Arial" panose="020B0604020202020204" pitchFamily="34" charset="0"/>
                <a:cs typeface="Arial" panose="020B0604020202020204" pitchFamily="34" charset="0"/>
              </a:rPr>
              <a:t>-mental plants, where ‘beauty’ might be non-heterotic. </a:t>
            </a:r>
          </a:p>
          <a:p>
            <a:r>
              <a:rPr lang="en-GB" dirty="0">
                <a:latin typeface="Arial" panose="020B0604020202020204" pitchFamily="34" charset="0"/>
                <a:cs typeface="Arial" panose="020B0604020202020204" pitchFamily="34" charset="0"/>
              </a:rPr>
              <a:t>But if it is yield, then there will be Inbreeding Depression and  … well, what-then, </a:t>
            </a:r>
            <a:r>
              <a:rPr lang="en-GB" dirty="0">
                <a:solidFill>
                  <a:srgbClr val="7030A0"/>
                </a:solidFill>
                <a:latin typeface="Arial" panose="020B0604020202020204" pitchFamily="34" charset="0"/>
                <a:cs typeface="Arial" panose="020B0604020202020204" pitchFamily="34" charset="0"/>
              </a:rPr>
              <a:t>after the selfing</a:t>
            </a:r>
            <a:r>
              <a:rPr lang="en-GB" dirty="0">
                <a:latin typeface="Arial" panose="020B0604020202020204" pitchFamily="34" charset="0"/>
                <a:cs typeface="Arial" panose="020B0604020202020204" pitchFamily="34" charset="0"/>
              </a:rPr>
              <a:t>?</a:t>
            </a:r>
          </a:p>
        </p:txBody>
      </p:sp>
      <p:sp>
        <p:nvSpPr>
          <p:cNvPr id="474" name="TextBox 473"/>
          <p:cNvSpPr txBox="1"/>
          <p:nvPr/>
        </p:nvSpPr>
        <p:spPr>
          <a:xfrm>
            <a:off x="70002" y="57530"/>
            <a:ext cx="120447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What is the reason to study this here? </a:t>
            </a:r>
          </a:p>
        </p:txBody>
      </p:sp>
      <p:sp>
        <p:nvSpPr>
          <p:cNvPr id="6" name="Line 409"/>
          <p:cNvSpPr>
            <a:spLocks noChangeShapeType="1"/>
          </p:cNvSpPr>
          <p:nvPr/>
        </p:nvSpPr>
        <p:spPr bwMode="auto">
          <a:xfrm>
            <a:off x="65362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Line 410"/>
          <p:cNvSpPr>
            <a:spLocks noChangeShapeType="1"/>
          </p:cNvSpPr>
          <p:nvPr/>
        </p:nvSpPr>
        <p:spPr bwMode="auto">
          <a:xfrm>
            <a:off x="65711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Line 411"/>
          <p:cNvSpPr>
            <a:spLocks noChangeShapeType="1"/>
          </p:cNvSpPr>
          <p:nvPr/>
        </p:nvSpPr>
        <p:spPr bwMode="auto">
          <a:xfrm>
            <a:off x="66060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Line 412"/>
          <p:cNvSpPr>
            <a:spLocks noChangeShapeType="1"/>
          </p:cNvSpPr>
          <p:nvPr/>
        </p:nvSpPr>
        <p:spPr bwMode="auto">
          <a:xfrm>
            <a:off x="66425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Line 413"/>
          <p:cNvSpPr>
            <a:spLocks noChangeShapeType="1"/>
          </p:cNvSpPr>
          <p:nvPr/>
        </p:nvSpPr>
        <p:spPr bwMode="auto">
          <a:xfrm>
            <a:off x="667750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Line 414"/>
          <p:cNvSpPr>
            <a:spLocks noChangeShapeType="1"/>
          </p:cNvSpPr>
          <p:nvPr/>
        </p:nvSpPr>
        <p:spPr bwMode="auto">
          <a:xfrm>
            <a:off x="67124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 name="Line 415"/>
          <p:cNvSpPr>
            <a:spLocks noChangeShapeType="1"/>
          </p:cNvSpPr>
          <p:nvPr/>
        </p:nvSpPr>
        <p:spPr bwMode="auto">
          <a:xfrm>
            <a:off x="6748941"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Line 416"/>
          <p:cNvSpPr>
            <a:spLocks noChangeShapeType="1"/>
          </p:cNvSpPr>
          <p:nvPr/>
        </p:nvSpPr>
        <p:spPr bwMode="auto">
          <a:xfrm>
            <a:off x="67838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Line 417"/>
          <p:cNvSpPr>
            <a:spLocks noChangeShapeType="1"/>
          </p:cNvSpPr>
          <p:nvPr/>
        </p:nvSpPr>
        <p:spPr bwMode="auto">
          <a:xfrm>
            <a:off x="681879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Line 418"/>
          <p:cNvSpPr>
            <a:spLocks noChangeShapeType="1"/>
          </p:cNvSpPr>
          <p:nvPr/>
        </p:nvSpPr>
        <p:spPr bwMode="auto">
          <a:xfrm>
            <a:off x="68537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Line 419"/>
          <p:cNvSpPr>
            <a:spLocks noChangeShapeType="1"/>
          </p:cNvSpPr>
          <p:nvPr/>
        </p:nvSpPr>
        <p:spPr bwMode="auto">
          <a:xfrm>
            <a:off x="6890228"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Line 420"/>
          <p:cNvSpPr>
            <a:spLocks noChangeShapeType="1"/>
          </p:cNvSpPr>
          <p:nvPr/>
        </p:nvSpPr>
        <p:spPr bwMode="auto">
          <a:xfrm>
            <a:off x="69251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 name="Line 421"/>
          <p:cNvSpPr>
            <a:spLocks noChangeShapeType="1"/>
          </p:cNvSpPr>
          <p:nvPr/>
        </p:nvSpPr>
        <p:spPr bwMode="auto">
          <a:xfrm>
            <a:off x="69600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Line 422"/>
          <p:cNvSpPr>
            <a:spLocks noChangeShapeType="1"/>
          </p:cNvSpPr>
          <p:nvPr/>
        </p:nvSpPr>
        <p:spPr bwMode="auto">
          <a:xfrm>
            <a:off x="699500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Line 423"/>
          <p:cNvSpPr>
            <a:spLocks noChangeShapeType="1"/>
          </p:cNvSpPr>
          <p:nvPr/>
        </p:nvSpPr>
        <p:spPr bwMode="auto">
          <a:xfrm>
            <a:off x="7031516"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 name="Line 424"/>
          <p:cNvSpPr>
            <a:spLocks noChangeShapeType="1"/>
          </p:cNvSpPr>
          <p:nvPr/>
        </p:nvSpPr>
        <p:spPr bwMode="auto">
          <a:xfrm>
            <a:off x="70664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 name="Line 425"/>
          <p:cNvSpPr>
            <a:spLocks noChangeShapeType="1"/>
          </p:cNvSpPr>
          <p:nvPr/>
        </p:nvSpPr>
        <p:spPr bwMode="auto">
          <a:xfrm>
            <a:off x="71013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Line 426"/>
          <p:cNvSpPr>
            <a:spLocks noChangeShapeType="1"/>
          </p:cNvSpPr>
          <p:nvPr/>
        </p:nvSpPr>
        <p:spPr bwMode="auto">
          <a:xfrm>
            <a:off x="713629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 name="Line 427"/>
          <p:cNvSpPr>
            <a:spLocks noChangeShapeType="1"/>
          </p:cNvSpPr>
          <p:nvPr/>
        </p:nvSpPr>
        <p:spPr bwMode="auto">
          <a:xfrm>
            <a:off x="7172803"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Line 428"/>
          <p:cNvSpPr>
            <a:spLocks noChangeShapeType="1"/>
          </p:cNvSpPr>
          <p:nvPr/>
        </p:nvSpPr>
        <p:spPr bwMode="auto">
          <a:xfrm>
            <a:off x="72077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Line 429"/>
          <p:cNvSpPr>
            <a:spLocks noChangeShapeType="1"/>
          </p:cNvSpPr>
          <p:nvPr/>
        </p:nvSpPr>
        <p:spPr bwMode="auto">
          <a:xfrm>
            <a:off x="72426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Line 430"/>
          <p:cNvSpPr>
            <a:spLocks noChangeShapeType="1"/>
          </p:cNvSpPr>
          <p:nvPr/>
        </p:nvSpPr>
        <p:spPr bwMode="auto">
          <a:xfrm>
            <a:off x="727757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Line 431"/>
          <p:cNvSpPr>
            <a:spLocks noChangeShapeType="1"/>
          </p:cNvSpPr>
          <p:nvPr/>
        </p:nvSpPr>
        <p:spPr bwMode="auto">
          <a:xfrm>
            <a:off x="7314091"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Line 432"/>
          <p:cNvSpPr>
            <a:spLocks noChangeShapeType="1"/>
          </p:cNvSpPr>
          <p:nvPr/>
        </p:nvSpPr>
        <p:spPr bwMode="auto">
          <a:xfrm>
            <a:off x="734901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Line 433"/>
          <p:cNvSpPr>
            <a:spLocks noChangeShapeType="1"/>
          </p:cNvSpPr>
          <p:nvPr/>
        </p:nvSpPr>
        <p:spPr bwMode="auto">
          <a:xfrm>
            <a:off x="7383941"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Line 434"/>
          <p:cNvSpPr>
            <a:spLocks noChangeShapeType="1"/>
          </p:cNvSpPr>
          <p:nvPr/>
        </p:nvSpPr>
        <p:spPr bwMode="auto">
          <a:xfrm>
            <a:off x="7418866"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 name="Line 435"/>
          <p:cNvSpPr>
            <a:spLocks noChangeShapeType="1"/>
          </p:cNvSpPr>
          <p:nvPr/>
        </p:nvSpPr>
        <p:spPr bwMode="auto">
          <a:xfrm>
            <a:off x="7455378" y="6692977"/>
            <a:ext cx="4763"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 name="Line 436"/>
          <p:cNvSpPr>
            <a:spLocks noChangeShapeType="1"/>
          </p:cNvSpPr>
          <p:nvPr/>
        </p:nvSpPr>
        <p:spPr bwMode="auto">
          <a:xfrm>
            <a:off x="7487128"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 name="Line 437"/>
          <p:cNvSpPr>
            <a:spLocks noChangeShapeType="1"/>
          </p:cNvSpPr>
          <p:nvPr/>
        </p:nvSpPr>
        <p:spPr bwMode="auto">
          <a:xfrm>
            <a:off x="7522053" y="6692977"/>
            <a:ext cx="6350" cy="0"/>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 name="Line 440"/>
          <p:cNvSpPr>
            <a:spLocks noChangeShapeType="1"/>
          </p:cNvSpPr>
          <p:nvPr/>
        </p:nvSpPr>
        <p:spPr bwMode="auto">
          <a:xfrm>
            <a:off x="5620228" y="2533727"/>
            <a:ext cx="0" cy="41576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cxnSp>
        <p:nvCxnSpPr>
          <p:cNvPr id="471" name="Straight Connector 470"/>
          <p:cNvCxnSpPr>
            <a:cxnSpLocks/>
            <a:endCxn id="36" idx="44"/>
          </p:cNvCxnSpPr>
          <p:nvPr/>
        </p:nvCxnSpPr>
        <p:spPr>
          <a:xfrm>
            <a:off x="141766" y="6692977"/>
            <a:ext cx="7408078" cy="0"/>
          </a:xfrm>
          <a:prstGeom prst="line">
            <a:avLst/>
          </a:prstGeom>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81" name="Straight Connector 480"/>
          <p:cNvCxnSpPr/>
          <p:nvPr/>
        </p:nvCxnSpPr>
        <p:spPr>
          <a:xfrm>
            <a:off x="5623560" y="5639889"/>
            <a:ext cx="0" cy="1035231"/>
          </a:xfrm>
          <a:prstGeom prst="line">
            <a:avLst/>
          </a:prstGeom>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80" name="TextBox 479"/>
          <p:cNvSpPr txBox="1"/>
          <p:nvPr/>
        </p:nvSpPr>
        <p:spPr>
          <a:xfrm>
            <a:off x="5325863" y="6148065"/>
            <a:ext cx="60642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168</a:t>
            </a:r>
          </a:p>
        </p:txBody>
      </p:sp>
      <p:sp>
        <p:nvSpPr>
          <p:cNvPr id="475" name="TextBox 474"/>
          <p:cNvSpPr txBox="1"/>
          <p:nvPr/>
        </p:nvSpPr>
        <p:spPr>
          <a:xfrm>
            <a:off x="61427" y="569834"/>
            <a:ext cx="1204470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Could we, in case we identify the best or, say, a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very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good</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individual </a:t>
            </a:r>
            <a:r>
              <a:rPr lang="en-GB" dirty="0">
                <a:latin typeface="Arial" panose="020B0604020202020204" pitchFamily="34" charset="0"/>
                <a:cs typeface="Arial" panose="020B0604020202020204" pitchFamily="34" charset="0"/>
              </a:rPr>
              <a:t>in a population: could we not ‚just‘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take it and multiply it </a:t>
            </a:r>
            <a:r>
              <a:rPr lang="en-GB" i="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via</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selfing</a:t>
            </a:r>
            <a:r>
              <a:rPr lang="en-GB" dirty="0">
                <a:latin typeface="Arial" panose="020B0604020202020204" pitchFamily="34" charset="0"/>
                <a:cs typeface="Arial" panose="020B0604020202020204" pitchFamily="34" charset="0"/>
              </a:rPr>
              <a:t> and thus produce an outstanding cultivar?</a:t>
            </a:r>
          </a:p>
        </p:txBody>
      </p:sp>
      <p:sp>
        <p:nvSpPr>
          <p:cNvPr id="44" name="TextBox 43"/>
          <p:cNvSpPr txBox="1"/>
          <p:nvPr/>
        </p:nvSpPr>
        <p:spPr>
          <a:xfrm>
            <a:off x="76199" y="3464414"/>
            <a:ext cx="2580167"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end up with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S1-lines</a:t>
            </a:r>
            <a:r>
              <a:rPr lang="en-GB" dirty="0">
                <a:latin typeface="Arial" panose="020B0604020202020204" pitchFamily="34" charset="0"/>
                <a:cs typeface="Arial" panose="020B0604020202020204" pitchFamily="34" charset="0"/>
              </a:rPr>
              <a:t> (i.e.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F2-families</a:t>
            </a:r>
            <a:r>
              <a:rPr lang="en-GB" dirty="0">
                <a:latin typeface="Arial" panose="020B0604020202020204" pitchFamily="34" charset="0"/>
                <a:cs typeface="Arial" panose="020B0604020202020204" pitchFamily="34" charset="0"/>
              </a:rPr>
              <a:t>) from HWE members). Doing so with all HWE individuals, we sacrifice half of their heterosis.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mean of all-these F2 families would be 168-(48/2) = </a:t>
            </a:r>
            <a:r>
              <a:rPr lang="en-GB" dirty="0">
                <a:solidFill>
                  <a:srgbClr val="7030A0"/>
                </a:solidFill>
                <a:latin typeface="Arial" panose="020B0604020202020204" pitchFamily="34" charset="0"/>
                <a:cs typeface="Arial" panose="020B0604020202020204" pitchFamily="34" charset="0"/>
              </a:rPr>
              <a:t>144*</a:t>
            </a:r>
            <a:r>
              <a:rPr lang="en-GB" dirty="0">
                <a:latin typeface="Arial" panose="020B0604020202020204" pitchFamily="34" charset="0"/>
                <a:cs typeface="Arial" panose="020B0604020202020204" pitchFamily="34" charset="0"/>
              </a:rPr>
              <a:t>.</a:t>
            </a:r>
            <a:br>
              <a:rPr lang="en-GB" dirty="0">
                <a:latin typeface="Arial" panose="020B0604020202020204" pitchFamily="34" charset="0"/>
                <a:cs typeface="Arial" panose="020B0604020202020204" pitchFamily="34" charset="0"/>
              </a:rPr>
            </a:br>
            <a:r>
              <a:rPr lang="en-GB" dirty="0">
                <a:solidFill>
                  <a:srgbClr val="7030A0"/>
                </a:solidFill>
                <a:latin typeface="Arial" panose="020B0604020202020204" pitchFamily="34" charset="0"/>
                <a:cs typeface="Arial" panose="020B0604020202020204" pitchFamily="34" charset="0"/>
              </a:rPr>
              <a:t>*</a:t>
            </a:r>
            <a:r>
              <a:rPr lang="en-GB" sz="1500" dirty="0">
                <a:solidFill>
                  <a:srgbClr val="7030A0"/>
                </a:solidFill>
                <a:latin typeface="Arial Narrow" panose="020B0606020202030204" pitchFamily="34" charset="0"/>
                <a:cs typeface="Arial" panose="020B0604020202020204" pitchFamily="34" charset="0"/>
              </a:rPr>
              <a:t>’Simple’ genetics assumed!</a:t>
            </a:r>
            <a:r>
              <a:rPr lang="en-GB" dirty="0">
                <a:solidFill>
                  <a:srgbClr val="7030A0"/>
                </a:solidFill>
                <a:latin typeface="Arial" panose="020B0604020202020204" pitchFamily="34" charset="0"/>
                <a:cs typeface="Arial" panose="020B0604020202020204" pitchFamily="34" charset="0"/>
              </a:rPr>
              <a:t> </a:t>
            </a:r>
          </a:p>
        </p:txBody>
      </p:sp>
      <p:sp>
        <p:nvSpPr>
          <p:cNvPr id="45" name="Freeform 44"/>
          <p:cNvSpPr/>
          <p:nvPr/>
        </p:nvSpPr>
        <p:spPr>
          <a:xfrm>
            <a:off x="763019" y="3593620"/>
            <a:ext cx="3923907" cy="3101418"/>
          </a:xfrm>
          <a:custGeom>
            <a:avLst/>
            <a:gdLst>
              <a:gd name="connsiteX0" fmla="*/ 0 w 3923907"/>
              <a:gd name="connsiteY0" fmla="*/ 3096705 h 3101418"/>
              <a:gd name="connsiteX1" fmla="*/ 294587 w 3923907"/>
              <a:gd name="connsiteY1" fmla="*/ 3099061 h 3101418"/>
              <a:gd name="connsiteX2" fmla="*/ 520831 w 3923907"/>
              <a:gd name="connsiteY2" fmla="*/ 3084921 h 3101418"/>
              <a:gd name="connsiteX3" fmla="*/ 659876 w 3923907"/>
              <a:gd name="connsiteY3" fmla="*/ 3054284 h 3101418"/>
              <a:gd name="connsiteX4" fmla="*/ 742360 w 3923907"/>
              <a:gd name="connsiteY4" fmla="*/ 3021290 h 3101418"/>
              <a:gd name="connsiteX5" fmla="*/ 874336 w 3923907"/>
              <a:gd name="connsiteY5" fmla="*/ 2912882 h 3101418"/>
              <a:gd name="connsiteX6" fmla="*/ 1018094 w 3923907"/>
              <a:gd name="connsiteY6" fmla="*/ 2726703 h 3101418"/>
              <a:gd name="connsiteX7" fmla="*/ 1166567 w 3923907"/>
              <a:gd name="connsiteY7" fmla="*/ 2363771 h 3101418"/>
              <a:gd name="connsiteX8" fmla="*/ 1326822 w 3923907"/>
              <a:gd name="connsiteY8" fmla="*/ 1793449 h 3101418"/>
              <a:gd name="connsiteX9" fmla="*/ 1468224 w 3923907"/>
              <a:gd name="connsiteY9" fmla="*/ 1171280 h 3101418"/>
              <a:gd name="connsiteX10" fmla="*/ 1597843 w 3923907"/>
              <a:gd name="connsiteY10" fmla="*/ 648092 h 3101418"/>
              <a:gd name="connsiteX11" fmla="*/ 1718035 w 3923907"/>
              <a:gd name="connsiteY11" fmla="*/ 254523 h 3101418"/>
              <a:gd name="connsiteX12" fmla="*/ 1786379 w 3923907"/>
              <a:gd name="connsiteY12" fmla="*/ 82484 h 3101418"/>
              <a:gd name="connsiteX13" fmla="*/ 1840583 w 3923907"/>
              <a:gd name="connsiteY13" fmla="*/ 16496 h 3101418"/>
              <a:gd name="connsiteX14" fmla="*/ 1873577 w 3923907"/>
              <a:gd name="connsiteY14" fmla="*/ 2356 h 3101418"/>
              <a:gd name="connsiteX15" fmla="*/ 1915998 w 3923907"/>
              <a:gd name="connsiteY15" fmla="*/ 0 h 3101418"/>
              <a:gd name="connsiteX16" fmla="*/ 1965488 w 3923907"/>
              <a:gd name="connsiteY16" fmla="*/ 30637 h 3101418"/>
              <a:gd name="connsiteX17" fmla="*/ 2007909 w 3923907"/>
              <a:gd name="connsiteY17" fmla="*/ 98981 h 3101418"/>
              <a:gd name="connsiteX18" fmla="*/ 2073896 w 3923907"/>
              <a:gd name="connsiteY18" fmla="*/ 252167 h 3101418"/>
              <a:gd name="connsiteX19" fmla="*/ 2245936 w 3923907"/>
              <a:gd name="connsiteY19" fmla="*/ 864909 h 3101418"/>
              <a:gd name="connsiteX20" fmla="*/ 2443899 w 3923907"/>
              <a:gd name="connsiteY20" fmla="*/ 1743958 h 3101418"/>
              <a:gd name="connsiteX21" fmla="*/ 2646575 w 3923907"/>
              <a:gd name="connsiteY21" fmla="*/ 2458039 h 3101418"/>
              <a:gd name="connsiteX22" fmla="*/ 2865748 w 3923907"/>
              <a:gd name="connsiteY22" fmla="*/ 2868105 h 3101418"/>
              <a:gd name="connsiteX23" fmla="*/ 3056641 w 3923907"/>
              <a:gd name="connsiteY23" fmla="*/ 3018934 h 3101418"/>
              <a:gd name="connsiteX24" fmla="*/ 3205113 w 3923907"/>
              <a:gd name="connsiteY24" fmla="*/ 3073138 h 3101418"/>
              <a:gd name="connsiteX25" fmla="*/ 3353585 w 3923907"/>
              <a:gd name="connsiteY25" fmla="*/ 3096705 h 3101418"/>
              <a:gd name="connsiteX26" fmla="*/ 3593969 w 3923907"/>
              <a:gd name="connsiteY26" fmla="*/ 3094348 h 3101418"/>
              <a:gd name="connsiteX27" fmla="*/ 3923907 w 3923907"/>
              <a:gd name="connsiteY27" fmla="*/ 3101418 h 310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3907" h="3101418">
                <a:moveTo>
                  <a:pt x="0" y="3096705"/>
                </a:moveTo>
                <a:lnTo>
                  <a:pt x="294587" y="3099061"/>
                </a:lnTo>
                <a:lnTo>
                  <a:pt x="520831" y="3084921"/>
                </a:lnTo>
                <a:lnTo>
                  <a:pt x="659876" y="3054284"/>
                </a:lnTo>
                <a:lnTo>
                  <a:pt x="742360" y="3021290"/>
                </a:lnTo>
                <a:lnTo>
                  <a:pt x="874336" y="2912882"/>
                </a:lnTo>
                <a:lnTo>
                  <a:pt x="1018094" y="2726703"/>
                </a:lnTo>
                <a:lnTo>
                  <a:pt x="1166567" y="2363771"/>
                </a:lnTo>
                <a:lnTo>
                  <a:pt x="1326822" y="1793449"/>
                </a:lnTo>
                <a:lnTo>
                  <a:pt x="1468224" y="1171280"/>
                </a:lnTo>
                <a:lnTo>
                  <a:pt x="1597843" y="648092"/>
                </a:lnTo>
                <a:lnTo>
                  <a:pt x="1718035" y="254523"/>
                </a:lnTo>
                <a:lnTo>
                  <a:pt x="1786379" y="82484"/>
                </a:lnTo>
                <a:lnTo>
                  <a:pt x="1840583" y="16496"/>
                </a:lnTo>
                <a:lnTo>
                  <a:pt x="1873577" y="2356"/>
                </a:lnTo>
                <a:lnTo>
                  <a:pt x="1915998" y="0"/>
                </a:lnTo>
                <a:lnTo>
                  <a:pt x="1965488" y="30637"/>
                </a:lnTo>
                <a:lnTo>
                  <a:pt x="2007909" y="98981"/>
                </a:lnTo>
                <a:lnTo>
                  <a:pt x="2073896" y="252167"/>
                </a:lnTo>
                <a:lnTo>
                  <a:pt x="2245936" y="864909"/>
                </a:lnTo>
                <a:lnTo>
                  <a:pt x="2443899" y="1743958"/>
                </a:lnTo>
                <a:lnTo>
                  <a:pt x="2646575" y="2458039"/>
                </a:lnTo>
                <a:lnTo>
                  <a:pt x="2865748" y="2868105"/>
                </a:lnTo>
                <a:lnTo>
                  <a:pt x="3056641" y="3018934"/>
                </a:lnTo>
                <a:lnTo>
                  <a:pt x="3205113" y="3073138"/>
                </a:lnTo>
                <a:lnTo>
                  <a:pt x="3353585" y="3096705"/>
                </a:lnTo>
                <a:lnTo>
                  <a:pt x="3593969" y="3094348"/>
                </a:lnTo>
                <a:lnTo>
                  <a:pt x="3923907" y="3101418"/>
                </a:ln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Line 441"/>
          <p:cNvSpPr>
            <a:spLocks noChangeShapeType="1"/>
          </p:cNvSpPr>
          <p:nvPr/>
        </p:nvSpPr>
        <p:spPr bwMode="auto">
          <a:xfrm flipH="1">
            <a:off x="2656366" y="3595765"/>
            <a:ext cx="3174" cy="308806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 name="Line 441"/>
          <p:cNvSpPr>
            <a:spLocks noChangeShapeType="1"/>
          </p:cNvSpPr>
          <p:nvPr/>
        </p:nvSpPr>
        <p:spPr bwMode="auto">
          <a:xfrm>
            <a:off x="4067654" y="3064932"/>
            <a:ext cx="8263" cy="36243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 name="Freeform 49"/>
          <p:cNvSpPr/>
          <p:nvPr/>
        </p:nvSpPr>
        <p:spPr>
          <a:xfrm>
            <a:off x="2251140" y="3073640"/>
            <a:ext cx="3776133" cy="3601480"/>
          </a:xfrm>
          <a:custGeom>
            <a:avLst/>
            <a:gdLst>
              <a:gd name="connsiteX0" fmla="*/ 0 w 3923907"/>
              <a:gd name="connsiteY0" fmla="*/ 3096705 h 3101418"/>
              <a:gd name="connsiteX1" fmla="*/ 294587 w 3923907"/>
              <a:gd name="connsiteY1" fmla="*/ 3099061 h 3101418"/>
              <a:gd name="connsiteX2" fmla="*/ 520831 w 3923907"/>
              <a:gd name="connsiteY2" fmla="*/ 3084921 h 3101418"/>
              <a:gd name="connsiteX3" fmla="*/ 659876 w 3923907"/>
              <a:gd name="connsiteY3" fmla="*/ 3054284 h 3101418"/>
              <a:gd name="connsiteX4" fmla="*/ 742360 w 3923907"/>
              <a:gd name="connsiteY4" fmla="*/ 3021290 h 3101418"/>
              <a:gd name="connsiteX5" fmla="*/ 874336 w 3923907"/>
              <a:gd name="connsiteY5" fmla="*/ 2912882 h 3101418"/>
              <a:gd name="connsiteX6" fmla="*/ 1018094 w 3923907"/>
              <a:gd name="connsiteY6" fmla="*/ 2726703 h 3101418"/>
              <a:gd name="connsiteX7" fmla="*/ 1166567 w 3923907"/>
              <a:gd name="connsiteY7" fmla="*/ 2363771 h 3101418"/>
              <a:gd name="connsiteX8" fmla="*/ 1326822 w 3923907"/>
              <a:gd name="connsiteY8" fmla="*/ 1793449 h 3101418"/>
              <a:gd name="connsiteX9" fmla="*/ 1468224 w 3923907"/>
              <a:gd name="connsiteY9" fmla="*/ 1171280 h 3101418"/>
              <a:gd name="connsiteX10" fmla="*/ 1597843 w 3923907"/>
              <a:gd name="connsiteY10" fmla="*/ 648092 h 3101418"/>
              <a:gd name="connsiteX11" fmla="*/ 1718035 w 3923907"/>
              <a:gd name="connsiteY11" fmla="*/ 254523 h 3101418"/>
              <a:gd name="connsiteX12" fmla="*/ 1786379 w 3923907"/>
              <a:gd name="connsiteY12" fmla="*/ 82484 h 3101418"/>
              <a:gd name="connsiteX13" fmla="*/ 1840583 w 3923907"/>
              <a:gd name="connsiteY13" fmla="*/ 16496 h 3101418"/>
              <a:gd name="connsiteX14" fmla="*/ 1873577 w 3923907"/>
              <a:gd name="connsiteY14" fmla="*/ 2356 h 3101418"/>
              <a:gd name="connsiteX15" fmla="*/ 1915998 w 3923907"/>
              <a:gd name="connsiteY15" fmla="*/ 0 h 3101418"/>
              <a:gd name="connsiteX16" fmla="*/ 1965488 w 3923907"/>
              <a:gd name="connsiteY16" fmla="*/ 30637 h 3101418"/>
              <a:gd name="connsiteX17" fmla="*/ 2007909 w 3923907"/>
              <a:gd name="connsiteY17" fmla="*/ 98981 h 3101418"/>
              <a:gd name="connsiteX18" fmla="*/ 2073896 w 3923907"/>
              <a:gd name="connsiteY18" fmla="*/ 252167 h 3101418"/>
              <a:gd name="connsiteX19" fmla="*/ 2245936 w 3923907"/>
              <a:gd name="connsiteY19" fmla="*/ 864909 h 3101418"/>
              <a:gd name="connsiteX20" fmla="*/ 2443899 w 3923907"/>
              <a:gd name="connsiteY20" fmla="*/ 1743958 h 3101418"/>
              <a:gd name="connsiteX21" fmla="*/ 2646575 w 3923907"/>
              <a:gd name="connsiteY21" fmla="*/ 2458039 h 3101418"/>
              <a:gd name="connsiteX22" fmla="*/ 2865748 w 3923907"/>
              <a:gd name="connsiteY22" fmla="*/ 2868105 h 3101418"/>
              <a:gd name="connsiteX23" fmla="*/ 3056641 w 3923907"/>
              <a:gd name="connsiteY23" fmla="*/ 3018934 h 3101418"/>
              <a:gd name="connsiteX24" fmla="*/ 3205113 w 3923907"/>
              <a:gd name="connsiteY24" fmla="*/ 3073138 h 3101418"/>
              <a:gd name="connsiteX25" fmla="*/ 3353585 w 3923907"/>
              <a:gd name="connsiteY25" fmla="*/ 3096705 h 3101418"/>
              <a:gd name="connsiteX26" fmla="*/ 3593969 w 3923907"/>
              <a:gd name="connsiteY26" fmla="*/ 3094348 h 3101418"/>
              <a:gd name="connsiteX27" fmla="*/ 3923907 w 3923907"/>
              <a:gd name="connsiteY27" fmla="*/ 3101418 h 310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3907" h="3101418">
                <a:moveTo>
                  <a:pt x="0" y="3096705"/>
                </a:moveTo>
                <a:lnTo>
                  <a:pt x="294587" y="3099061"/>
                </a:lnTo>
                <a:lnTo>
                  <a:pt x="520831" y="3084921"/>
                </a:lnTo>
                <a:lnTo>
                  <a:pt x="659876" y="3054284"/>
                </a:lnTo>
                <a:lnTo>
                  <a:pt x="742360" y="3021290"/>
                </a:lnTo>
                <a:lnTo>
                  <a:pt x="874336" y="2912882"/>
                </a:lnTo>
                <a:lnTo>
                  <a:pt x="1018094" y="2726703"/>
                </a:lnTo>
                <a:lnTo>
                  <a:pt x="1166567" y="2363771"/>
                </a:lnTo>
                <a:lnTo>
                  <a:pt x="1326822" y="1793449"/>
                </a:lnTo>
                <a:lnTo>
                  <a:pt x="1468224" y="1171280"/>
                </a:lnTo>
                <a:lnTo>
                  <a:pt x="1597843" y="648092"/>
                </a:lnTo>
                <a:lnTo>
                  <a:pt x="1718035" y="254523"/>
                </a:lnTo>
                <a:lnTo>
                  <a:pt x="1786379" y="82484"/>
                </a:lnTo>
                <a:lnTo>
                  <a:pt x="1840583" y="16496"/>
                </a:lnTo>
                <a:lnTo>
                  <a:pt x="1873577" y="2356"/>
                </a:lnTo>
                <a:lnTo>
                  <a:pt x="1915998" y="0"/>
                </a:lnTo>
                <a:lnTo>
                  <a:pt x="1965488" y="30637"/>
                </a:lnTo>
                <a:lnTo>
                  <a:pt x="2007909" y="98981"/>
                </a:lnTo>
                <a:lnTo>
                  <a:pt x="2073896" y="252167"/>
                </a:lnTo>
                <a:lnTo>
                  <a:pt x="2245936" y="864909"/>
                </a:lnTo>
                <a:lnTo>
                  <a:pt x="2443899" y="1743958"/>
                </a:lnTo>
                <a:lnTo>
                  <a:pt x="2646575" y="2458039"/>
                </a:lnTo>
                <a:lnTo>
                  <a:pt x="2865748" y="2868105"/>
                </a:lnTo>
                <a:lnTo>
                  <a:pt x="3056641" y="3018934"/>
                </a:lnTo>
                <a:lnTo>
                  <a:pt x="3205113" y="3073138"/>
                </a:lnTo>
                <a:lnTo>
                  <a:pt x="3353585" y="3096705"/>
                </a:lnTo>
                <a:lnTo>
                  <a:pt x="3593969" y="3094348"/>
                </a:lnTo>
                <a:lnTo>
                  <a:pt x="3923907" y="3101418"/>
                </a:lnTo>
              </a:path>
            </a:pathLst>
          </a:custGeom>
          <a:noFill/>
          <a:ln w="19050">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51" name="Straight Connector 50"/>
          <p:cNvCxnSpPr/>
          <p:nvPr/>
        </p:nvCxnSpPr>
        <p:spPr>
          <a:xfrm>
            <a:off x="4073377" y="5639888"/>
            <a:ext cx="0" cy="1035231"/>
          </a:xfrm>
          <a:prstGeom prst="line">
            <a:avLst/>
          </a:prstGeom>
          <a:ln w="38100">
            <a:solidFill>
              <a:srgbClr val="7030A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3785079" y="6142070"/>
            <a:ext cx="60642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144</a:t>
            </a:r>
          </a:p>
        </p:txBody>
      </p:sp>
      <p:sp>
        <p:nvSpPr>
          <p:cNvPr id="449" name="TextBox 448"/>
          <p:cNvSpPr txBox="1"/>
          <p:nvPr/>
        </p:nvSpPr>
        <p:spPr>
          <a:xfrm>
            <a:off x="6251599" y="4315129"/>
            <a:ext cx="5870514"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Even the most superior members of this half-inbred population of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S1-lines (F2-families)</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will never make it as ‚improved‘ population. They barely reach a value up to 168 in our example and certainly not beyond. Alas. </a:t>
            </a:r>
          </a:p>
          <a:p>
            <a:pPr algn="r"/>
            <a:r>
              <a:rPr lang="en-GB" dirty="0">
                <a:solidFill>
                  <a:schemeClr val="tx1">
                    <a:lumMod val="50000"/>
                    <a:lumOff val="50000"/>
                  </a:schemeClr>
                </a:solidFill>
                <a:latin typeface="Arial" panose="020B0604020202020204" pitchFamily="34" charset="0"/>
                <a:cs typeface="Arial" panose="020B0604020202020204" pitchFamily="34" charset="0"/>
              </a:rPr>
              <a:t>We are reminded of the - in the case of population varieties – indissoluble, inextricable connection between genetic breadth in</a:t>
            </a:r>
            <a:r>
              <a:rPr lang="en-GB" dirty="0">
                <a:latin typeface="Arial" panose="020B0604020202020204" pitchFamily="34" charset="0"/>
                <a:cs typeface="Arial" panose="020B0604020202020204" pitchFamily="34" charset="0"/>
              </a:rPr>
              <a:t> this</a:t>
            </a:r>
            <a:r>
              <a:rPr lang="en-GB" dirty="0">
                <a:solidFill>
                  <a:schemeClr val="tx1">
                    <a:lumMod val="50000"/>
                    <a:lumOff val="50000"/>
                  </a:schemeClr>
                </a:solidFill>
                <a:latin typeface="Arial" panose="020B0604020202020204" pitchFamily="34" charset="0"/>
                <a:cs typeface="Arial" panose="020B0604020202020204" pitchFamily="34" charset="0"/>
              </a:rPr>
              <a:t> generation and the inbreeding in the</a:t>
            </a:r>
            <a:r>
              <a:rPr lang="en-GB" dirty="0">
                <a:latin typeface="Arial" panose="020B0604020202020204" pitchFamily="34" charset="0"/>
                <a:cs typeface="Arial" panose="020B0604020202020204" pitchFamily="34" charset="0"/>
              </a:rPr>
              <a:t> next</a:t>
            </a:r>
            <a:r>
              <a:rPr lang="en-GB" dirty="0">
                <a:solidFill>
                  <a:schemeClr val="tx1">
                    <a:lumMod val="50000"/>
                    <a:lumOff val="50000"/>
                  </a:schemeClr>
                </a:solidFill>
                <a:latin typeface="Arial" panose="020B0604020202020204" pitchFamily="34" charset="0"/>
                <a:cs typeface="Arial" panose="020B0604020202020204" pitchFamily="34" charset="0"/>
              </a:rPr>
              <a:t> generation</a:t>
            </a:r>
            <a:r>
              <a:rPr lang="en-GB" dirty="0">
                <a:latin typeface="Arial" panose="020B0604020202020204" pitchFamily="34" charset="0"/>
                <a:cs typeface="Arial" panose="020B0604020202020204" pitchFamily="34" charset="0"/>
              </a:rPr>
              <a:t>. </a:t>
            </a:r>
            <a:endParaRPr lang="en-GB" dirty="0"/>
          </a:p>
        </p:txBody>
      </p:sp>
      <p:sp>
        <p:nvSpPr>
          <p:cNvPr id="36" name="Freeform 439"/>
          <p:cNvSpPr>
            <a:spLocks/>
          </p:cNvSpPr>
          <p:nvPr/>
        </p:nvSpPr>
        <p:spPr bwMode="auto">
          <a:xfrm>
            <a:off x="2010253" y="2535314"/>
            <a:ext cx="5602288" cy="4157663"/>
          </a:xfrm>
          <a:custGeom>
            <a:avLst/>
            <a:gdLst>
              <a:gd name="T0" fmla="*/ 78 w 7059"/>
              <a:gd name="T1" fmla="*/ 5238 h 5238"/>
              <a:gd name="T2" fmla="*/ 234 w 7059"/>
              <a:gd name="T3" fmla="*/ 5238 h 5238"/>
              <a:gd name="T4" fmla="*/ 391 w 7059"/>
              <a:gd name="T5" fmla="*/ 5238 h 5238"/>
              <a:gd name="T6" fmla="*/ 548 w 7059"/>
              <a:gd name="T7" fmla="*/ 5238 h 5238"/>
              <a:gd name="T8" fmla="*/ 705 w 7059"/>
              <a:gd name="T9" fmla="*/ 5238 h 5238"/>
              <a:gd name="T10" fmla="*/ 861 w 7059"/>
              <a:gd name="T11" fmla="*/ 5238 h 5238"/>
              <a:gd name="T12" fmla="*/ 1018 w 7059"/>
              <a:gd name="T13" fmla="*/ 5238 h 5238"/>
              <a:gd name="T14" fmla="*/ 1177 w 7059"/>
              <a:gd name="T15" fmla="*/ 5238 h 5238"/>
              <a:gd name="T16" fmla="*/ 1334 w 7059"/>
              <a:gd name="T17" fmla="*/ 5238 h 5238"/>
              <a:gd name="T18" fmla="*/ 1490 w 7059"/>
              <a:gd name="T19" fmla="*/ 5238 h 5238"/>
              <a:gd name="T20" fmla="*/ 1647 w 7059"/>
              <a:gd name="T21" fmla="*/ 5238 h 5238"/>
              <a:gd name="T22" fmla="*/ 1804 w 7059"/>
              <a:gd name="T23" fmla="*/ 5238 h 5238"/>
              <a:gd name="T24" fmla="*/ 1960 w 7059"/>
              <a:gd name="T25" fmla="*/ 5238 h 5238"/>
              <a:gd name="T26" fmla="*/ 2117 w 7059"/>
              <a:gd name="T27" fmla="*/ 5238 h 5238"/>
              <a:gd name="T28" fmla="*/ 2274 w 7059"/>
              <a:gd name="T29" fmla="*/ 5238 h 5238"/>
              <a:gd name="T30" fmla="*/ 2431 w 7059"/>
              <a:gd name="T31" fmla="*/ 5238 h 5238"/>
              <a:gd name="T32" fmla="*/ 2587 w 7059"/>
              <a:gd name="T33" fmla="*/ 5238 h 5238"/>
              <a:gd name="T34" fmla="*/ 2744 w 7059"/>
              <a:gd name="T35" fmla="*/ 5238 h 5238"/>
              <a:gd name="T36" fmla="*/ 2901 w 7059"/>
              <a:gd name="T37" fmla="*/ 5238 h 5238"/>
              <a:gd name="T38" fmla="*/ 3058 w 7059"/>
              <a:gd name="T39" fmla="*/ 5233 h 5238"/>
              <a:gd name="T40" fmla="*/ 3214 w 7059"/>
              <a:gd name="T41" fmla="*/ 5218 h 5238"/>
              <a:gd name="T42" fmla="*/ 3371 w 7059"/>
              <a:gd name="T43" fmla="*/ 5169 h 5238"/>
              <a:gd name="T44" fmla="*/ 3530 w 7059"/>
              <a:gd name="T45" fmla="*/ 5037 h 5238"/>
              <a:gd name="T46" fmla="*/ 3687 w 7059"/>
              <a:gd name="T47" fmla="*/ 4735 h 5238"/>
              <a:gd name="T48" fmla="*/ 3843 w 7059"/>
              <a:gd name="T49" fmla="*/ 4158 h 5238"/>
              <a:gd name="T50" fmla="*/ 4000 w 7059"/>
              <a:gd name="T51" fmla="*/ 3242 h 5238"/>
              <a:gd name="T52" fmla="*/ 4157 w 7059"/>
              <a:gd name="T53" fmla="*/ 2063 h 5238"/>
              <a:gd name="T54" fmla="*/ 4314 w 7059"/>
              <a:gd name="T55" fmla="*/ 895 h 5238"/>
              <a:gd name="T56" fmla="*/ 4470 w 7059"/>
              <a:gd name="T57" fmla="*/ 128 h 5238"/>
              <a:gd name="T58" fmla="*/ 4627 w 7059"/>
              <a:gd name="T59" fmla="*/ 67 h 5238"/>
              <a:gd name="T60" fmla="*/ 4784 w 7059"/>
              <a:gd name="T61" fmla="*/ 736 h 5238"/>
              <a:gd name="T62" fmla="*/ 4941 w 7059"/>
              <a:gd name="T63" fmla="*/ 1866 h 5238"/>
              <a:gd name="T64" fmla="*/ 5097 w 7059"/>
              <a:gd name="T65" fmla="*/ 3066 h 5238"/>
              <a:gd name="T66" fmla="*/ 5254 w 7059"/>
              <a:gd name="T67" fmla="*/ 4035 h 5238"/>
              <a:gd name="T68" fmla="*/ 5411 w 7059"/>
              <a:gd name="T69" fmla="*/ 4663 h 5238"/>
              <a:gd name="T70" fmla="*/ 5568 w 7059"/>
              <a:gd name="T71" fmla="*/ 5002 h 5238"/>
              <a:gd name="T72" fmla="*/ 5724 w 7059"/>
              <a:gd name="T73" fmla="*/ 5155 h 5238"/>
              <a:gd name="T74" fmla="*/ 5883 w 7059"/>
              <a:gd name="T75" fmla="*/ 5213 h 5238"/>
              <a:gd name="T76" fmla="*/ 6040 w 7059"/>
              <a:gd name="T77" fmla="*/ 5231 h 5238"/>
              <a:gd name="T78" fmla="*/ 6196 w 7059"/>
              <a:gd name="T79" fmla="*/ 5236 h 5238"/>
              <a:gd name="T80" fmla="*/ 6353 w 7059"/>
              <a:gd name="T81" fmla="*/ 5238 h 5238"/>
              <a:gd name="T82" fmla="*/ 6510 w 7059"/>
              <a:gd name="T83" fmla="*/ 5238 h 5238"/>
              <a:gd name="T84" fmla="*/ 6667 w 7059"/>
              <a:gd name="T85" fmla="*/ 5238 h 5238"/>
              <a:gd name="T86" fmla="*/ 6823 w 7059"/>
              <a:gd name="T87" fmla="*/ 5238 h 5238"/>
              <a:gd name="T88" fmla="*/ 6980 w 7059"/>
              <a:gd name="T89" fmla="*/ 5238 h 5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059" h="5238">
                <a:moveTo>
                  <a:pt x="0" y="5238"/>
                </a:moveTo>
                <a:lnTo>
                  <a:pt x="78" y="5238"/>
                </a:lnTo>
                <a:lnTo>
                  <a:pt x="157" y="5238"/>
                </a:lnTo>
                <a:lnTo>
                  <a:pt x="234" y="5238"/>
                </a:lnTo>
                <a:lnTo>
                  <a:pt x="314" y="5238"/>
                </a:lnTo>
                <a:lnTo>
                  <a:pt x="391" y="5238"/>
                </a:lnTo>
                <a:lnTo>
                  <a:pt x="470" y="5238"/>
                </a:lnTo>
                <a:lnTo>
                  <a:pt x="548" y="5238"/>
                </a:lnTo>
                <a:lnTo>
                  <a:pt x="627" y="5238"/>
                </a:lnTo>
                <a:lnTo>
                  <a:pt x="705" y="5238"/>
                </a:lnTo>
                <a:lnTo>
                  <a:pt x="784" y="5238"/>
                </a:lnTo>
                <a:lnTo>
                  <a:pt x="861" y="5238"/>
                </a:lnTo>
                <a:lnTo>
                  <a:pt x="941" y="5238"/>
                </a:lnTo>
                <a:lnTo>
                  <a:pt x="1018" y="5238"/>
                </a:lnTo>
                <a:lnTo>
                  <a:pt x="1097" y="5238"/>
                </a:lnTo>
                <a:lnTo>
                  <a:pt x="1177" y="5238"/>
                </a:lnTo>
                <a:lnTo>
                  <a:pt x="1254" y="5238"/>
                </a:lnTo>
                <a:lnTo>
                  <a:pt x="1334" y="5238"/>
                </a:lnTo>
                <a:lnTo>
                  <a:pt x="1411" y="5238"/>
                </a:lnTo>
                <a:lnTo>
                  <a:pt x="1490" y="5238"/>
                </a:lnTo>
                <a:lnTo>
                  <a:pt x="1568" y="5238"/>
                </a:lnTo>
                <a:lnTo>
                  <a:pt x="1647" y="5238"/>
                </a:lnTo>
                <a:lnTo>
                  <a:pt x="1724" y="5238"/>
                </a:lnTo>
                <a:lnTo>
                  <a:pt x="1804" y="5238"/>
                </a:lnTo>
                <a:lnTo>
                  <a:pt x="1881" y="5238"/>
                </a:lnTo>
                <a:lnTo>
                  <a:pt x="1960" y="5238"/>
                </a:lnTo>
                <a:lnTo>
                  <a:pt x="2038" y="5238"/>
                </a:lnTo>
                <a:lnTo>
                  <a:pt x="2117" y="5238"/>
                </a:lnTo>
                <a:lnTo>
                  <a:pt x="2195" y="5238"/>
                </a:lnTo>
                <a:lnTo>
                  <a:pt x="2274" y="5238"/>
                </a:lnTo>
                <a:lnTo>
                  <a:pt x="2353" y="5238"/>
                </a:lnTo>
                <a:lnTo>
                  <a:pt x="2431" y="5238"/>
                </a:lnTo>
                <a:lnTo>
                  <a:pt x="2510" y="5238"/>
                </a:lnTo>
                <a:lnTo>
                  <a:pt x="2587" y="5238"/>
                </a:lnTo>
                <a:lnTo>
                  <a:pt x="2667" y="5238"/>
                </a:lnTo>
                <a:lnTo>
                  <a:pt x="2744" y="5238"/>
                </a:lnTo>
                <a:lnTo>
                  <a:pt x="2824" y="5238"/>
                </a:lnTo>
                <a:lnTo>
                  <a:pt x="2901" y="5238"/>
                </a:lnTo>
                <a:lnTo>
                  <a:pt x="2980" y="5236"/>
                </a:lnTo>
                <a:lnTo>
                  <a:pt x="3058" y="5233"/>
                </a:lnTo>
                <a:lnTo>
                  <a:pt x="3137" y="5227"/>
                </a:lnTo>
                <a:lnTo>
                  <a:pt x="3214" y="5218"/>
                </a:lnTo>
                <a:lnTo>
                  <a:pt x="3294" y="5200"/>
                </a:lnTo>
                <a:lnTo>
                  <a:pt x="3371" y="5169"/>
                </a:lnTo>
                <a:lnTo>
                  <a:pt x="3451" y="5118"/>
                </a:lnTo>
                <a:lnTo>
                  <a:pt x="3530" y="5037"/>
                </a:lnTo>
                <a:lnTo>
                  <a:pt x="3607" y="4914"/>
                </a:lnTo>
                <a:lnTo>
                  <a:pt x="3687" y="4735"/>
                </a:lnTo>
                <a:lnTo>
                  <a:pt x="3764" y="4487"/>
                </a:lnTo>
                <a:lnTo>
                  <a:pt x="3843" y="4158"/>
                </a:lnTo>
                <a:lnTo>
                  <a:pt x="3921" y="3741"/>
                </a:lnTo>
                <a:lnTo>
                  <a:pt x="4000" y="3242"/>
                </a:lnTo>
                <a:lnTo>
                  <a:pt x="4077" y="2672"/>
                </a:lnTo>
                <a:lnTo>
                  <a:pt x="4157" y="2063"/>
                </a:lnTo>
                <a:lnTo>
                  <a:pt x="4234" y="1454"/>
                </a:lnTo>
                <a:lnTo>
                  <a:pt x="4314" y="895"/>
                </a:lnTo>
                <a:lnTo>
                  <a:pt x="4391" y="438"/>
                </a:lnTo>
                <a:lnTo>
                  <a:pt x="4470" y="128"/>
                </a:lnTo>
                <a:lnTo>
                  <a:pt x="4548" y="0"/>
                </a:lnTo>
                <a:lnTo>
                  <a:pt x="4627" y="67"/>
                </a:lnTo>
                <a:lnTo>
                  <a:pt x="4706" y="321"/>
                </a:lnTo>
                <a:lnTo>
                  <a:pt x="4784" y="736"/>
                </a:lnTo>
                <a:lnTo>
                  <a:pt x="4863" y="1267"/>
                </a:lnTo>
                <a:lnTo>
                  <a:pt x="4941" y="1866"/>
                </a:lnTo>
                <a:lnTo>
                  <a:pt x="5020" y="2479"/>
                </a:lnTo>
                <a:lnTo>
                  <a:pt x="5097" y="3066"/>
                </a:lnTo>
                <a:lnTo>
                  <a:pt x="5177" y="3590"/>
                </a:lnTo>
                <a:lnTo>
                  <a:pt x="5254" y="4035"/>
                </a:lnTo>
                <a:lnTo>
                  <a:pt x="5333" y="4392"/>
                </a:lnTo>
                <a:lnTo>
                  <a:pt x="5411" y="4663"/>
                </a:lnTo>
                <a:lnTo>
                  <a:pt x="5490" y="4864"/>
                </a:lnTo>
                <a:lnTo>
                  <a:pt x="5568" y="5002"/>
                </a:lnTo>
                <a:lnTo>
                  <a:pt x="5647" y="5096"/>
                </a:lnTo>
                <a:lnTo>
                  <a:pt x="5724" y="5155"/>
                </a:lnTo>
                <a:lnTo>
                  <a:pt x="5804" y="5192"/>
                </a:lnTo>
                <a:lnTo>
                  <a:pt x="5883" y="5213"/>
                </a:lnTo>
                <a:lnTo>
                  <a:pt x="5960" y="5225"/>
                </a:lnTo>
                <a:lnTo>
                  <a:pt x="6040" y="5231"/>
                </a:lnTo>
                <a:lnTo>
                  <a:pt x="6117" y="5234"/>
                </a:lnTo>
                <a:lnTo>
                  <a:pt x="6196" y="5236"/>
                </a:lnTo>
                <a:lnTo>
                  <a:pt x="6274" y="5238"/>
                </a:lnTo>
                <a:lnTo>
                  <a:pt x="6353" y="5238"/>
                </a:lnTo>
                <a:lnTo>
                  <a:pt x="6431" y="5238"/>
                </a:lnTo>
                <a:lnTo>
                  <a:pt x="6510" y="5238"/>
                </a:lnTo>
                <a:lnTo>
                  <a:pt x="6587" y="5238"/>
                </a:lnTo>
                <a:lnTo>
                  <a:pt x="6667" y="5238"/>
                </a:lnTo>
                <a:lnTo>
                  <a:pt x="6744" y="5238"/>
                </a:lnTo>
                <a:lnTo>
                  <a:pt x="6823" y="5238"/>
                </a:lnTo>
                <a:lnTo>
                  <a:pt x="6901" y="5238"/>
                </a:lnTo>
                <a:lnTo>
                  <a:pt x="6980" y="5238"/>
                </a:lnTo>
                <a:lnTo>
                  <a:pt x="7059" y="5238"/>
                </a:lnTo>
              </a:path>
            </a:pathLst>
          </a:custGeom>
          <a:noFill/>
          <a:ln w="254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cxnSp>
        <p:nvCxnSpPr>
          <p:cNvPr id="54" name="Straight Connector 53"/>
          <p:cNvCxnSpPr/>
          <p:nvPr/>
        </p:nvCxnSpPr>
        <p:spPr>
          <a:xfrm>
            <a:off x="2649116" y="5617414"/>
            <a:ext cx="0" cy="1035231"/>
          </a:xfrm>
          <a:prstGeom prst="line">
            <a:avLst/>
          </a:prstGeom>
          <a:ln w="38100">
            <a:solidFill>
              <a:srgbClr val="FF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351419" y="6125590"/>
            <a:ext cx="606425"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120</a:t>
            </a:r>
          </a:p>
        </p:txBody>
      </p:sp>
      <p:sp>
        <p:nvSpPr>
          <p:cNvPr id="450" name="TextBox 449"/>
          <p:cNvSpPr txBox="1"/>
          <p:nvPr/>
        </p:nvSpPr>
        <p:spPr>
          <a:xfrm>
            <a:off x="4664617" y="3450608"/>
            <a:ext cx="195001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HWE, non-inbred</a:t>
            </a:r>
          </a:p>
        </p:txBody>
      </p:sp>
      <p:sp>
        <p:nvSpPr>
          <p:cNvPr id="57" name="TextBox 56"/>
          <p:cNvSpPr txBox="1"/>
          <p:nvPr/>
        </p:nvSpPr>
        <p:spPr>
          <a:xfrm>
            <a:off x="3442503" y="3837797"/>
            <a:ext cx="141533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7030A0"/>
                </a:solidFill>
                <a:latin typeface="Arial" panose="020B0604020202020204" pitchFamily="34" charset="0"/>
                <a:cs typeface="Arial" panose="020B0604020202020204" pitchFamily="34" charset="0"/>
              </a:rPr>
              <a:t>Half-inbred</a:t>
            </a:r>
          </a:p>
        </p:txBody>
      </p:sp>
      <p:sp>
        <p:nvSpPr>
          <p:cNvPr id="58" name="TextBox 57"/>
          <p:cNvSpPr txBox="1"/>
          <p:nvPr/>
        </p:nvSpPr>
        <p:spPr>
          <a:xfrm>
            <a:off x="2645362" y="4586751"/>
            <a:ext cx="83359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FF0000"/>
                </a:solidFill>
                <a:latin typeface="Arial" panose="020B0604020202020204" pitchFamily="34" charset="0"/>
                <a:cs typeface="Arial" panose="020B0604020202020204" pitchFamily="34" charset="0"/>
              </a:rPr>
              <a:t>Inbred</a:t>
            </a:r>
          </a:p>
        </p:txBody>
      </p:sp>
      <p:cxnSp>
        <p:nvCxnSpPr>
          <p:cNvPr id="448" name="Straight Arrow Connector 447"/>
          <p:cNvCxnSpPr>
            <a:cxnSpLocks/>
          </p:cNvCxnSpPr>
          <p:nvPr/>
        </p:nvCxnSpPr>
        <p:spPr>
          <a:xfrm>
            <a:off x="6027273" y="863600"/>
            <a:ext cx="3551733" cy="1626586"/>
          </a:xfrm>
          <a:prstGeom prst="straightConnector1">
            <a:avLst/>
          </a:prstGeom>
          <a:ln w="38100">
            <a:solidFill>
              <a:srgbClr val="7030A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9037711" y="1299177"/>
            <a:ext cx="167622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A population </a:t>
            </a:r>
          </a:p>
        </p:txBody>
      </p:sp>
      <p:sp>
        <p:nvSpPr>
          <p:cNvPr id="59" name="Right Triangle 4">
            <a:extLst>
              <a:ext uri="{FF2B5EF4-FFF2-40B4-BE49-F238E27FC236}">
                <a16:creationId xmlns:a16="http://schemas.microsoft.com/office/drawing/2014/main" id="{0F50874C-C02E-43E9-8C1E-4903120B5C32}"/>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feld 5">
            <a:extLst>
              <a:ext uri="{FF2B5EF4-FFF2-40B4-BE49-F238E27FC236}">
                <a16:creationId xmlns:a16="http://schemas.microsoft.com/office/drawing/2014/main" id="{C07CCDE1-03BB-43DD-B23F-D19FBC4A78D0}"/>
              </a:ext>
            </a:extLst>
          </p:cNvPr>
          <p:cNvSpPr txBox="1"/>
          <p:nvPr/>
        </p:nvSpPr>
        <p:spPr>
          <a:xfrm>
            <a:off x="11238614" y="3692552"/>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9</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1383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0"/>
                                  </p:stCondLst>
                                  <p:childTnLst>
                                    <p:set>
                                      <p:cBhvr>
                                        <p:cTn id="6" dur="1" fill="hold">
                                          <p:stCondLst>
                                            <p:cond delay="0"/>
                                          </p:stCondLst>
                                        </p:cTn>
                                        <p:tgtEl>
                                          <p:spTgt spid="448"/>
                                        </p:tgtEl>
                                        <p:attrNameLst>
                                          <p:attrName>style.visibility</p:attrName>
                                        </p:attrNameLst>
                                      </p:cBhvr>
                                      <p:to>
                                        <p:strVal val="visible"/>
                                      </p:to>
                                    </p:set>
                                    <p:animEffect transition="in" filter="wipe(up)">
                                      <p:cBhvr>
                                        <p:cTn id="7" dur="500"/>
                                        <p:tgtEl>
                                          <p:spTgt spid="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8387</Words>
  <Application>Microsoft Office PowerPoint</Application>
  <PresentationFormat>Widescreen</PresentationFormat>
  <Paragraphs>464</Paragraphs>
  <Slides>39</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Links</vt:lpstr>
      </vt:variant>
      <vt:variant>
        <vt:i4>14</vt:i4>
      </vt:variant>
      <vt:variant>
        <vt:lpstr>Slide Titles</vt:lpstr>
      </vt:variant>
      <vt:variant>
        <vt:i4>39</vt:i4>
      </vt:variant>
    </vt:vector>
  </HeadingPairs>
  <TitlesOfParts>
    <vt:vector size="61" baseType="lpstr">
      <vt:lpstr>Arial</vt:lpstr>
      <vt:lpstr>Arial Narrow</vt:lpstr>
      <vt:lpstr>Calibri</vt:lpstr>
      <vt:lpstr>Calibri Light</vt:lpstr>
      <vt:lpstr>Cambria Math</vt:lpstr>
      <vt:lpstr>Georgia</vt:lpstr>
      <vt:lpstr>Times New Roman</vt:lpstr>
      <vt:lpstr>Office Theme</vt:lpstr>
      <vt:lpstr>file:///C:\Göttingen\W.Link\Daten%20(D)\pdf-Dateien\Für%20Lehre\ab%20Februar%202022\heterosiszugewinn%20ohne%20leistungszugewinn%20(1).docx</vt:lpstr>
      <vt:lpstr>file:///C:\Göttingen\W.Link\Daten%20(D)\pdf-Dateien\Für%20Lehre\ab%20Februar%202022\heterosiszugewinn%20ohne%20leistungszugewinn%20(1).docx</vt:lpstr>
      <vt:lpstr>file:///C:\Göttingen\W.Link\Daten%20(D)\pdf-Dateien\Für%20Lehre\ab%20Februar%202022\heterosiszugewinn%20ohne%20leistungszugewinn%20(VAr2).docx</vt:lpstr>
      <vt:lpstr>file:///C:\Göttingen\W.Link\Daten%20(D)\pdf-Dateien\Für%20Lehre\ab%20Februar%202022\die%20Chapter%20Zuchtmethodik\2%20F1%20gibt%201%204way.docx</vt:lpstr>
      <vt:lpstr>file:///C:\Göttingen\W.Link\Daten%20(D)\pdf-Dateien\Für%20Lehre\ab%20Februar%202022\die%20Chapter%20Zuchtmethodik\2%20F1%20gibt%201%204way(B).docx</vt:lpstr>
      <vt:lpstr>file:///C:\Göttingen\W.Link\Daten%20(D)\pdf-Dateien\Für%20Lehre\ab%20Februar%202022\die%20Chapter%20Zuchtmethodik\2%20F1%20gibt%201%204way.docx</vt:lpstr>
      <vt:lpstr>file:///C:\Göttingen\W.Link\Daten%20(D)\pdf-Dateien\Für%20Lehre\ab%20Februar%202022\die%20Chapter%20Zuchtmethodik\2%20F1%20gibt%201%204way(B).docx</vt:lpstr>
      <vt:lpstr>file:///C:\Göttingen\W.Link\Daten%20(D)\pdf-Dateien\Für%20Lehre\ab%20Februar%202022\die%20Chapter%20Zuchtmethodik\wricke%20weber%20tab%209.5%20two%20way%20four%20way.docx</vt:lpstr>
      <vt:lpstr>file:///C:\Göttingen\W.Link\Daten%20(D)\pdf-Dateien\Für%20Lehre\ab%20Februar%202022\die%20Chapter%20Zuchtmethodik\wricke%20weber%20tab%209.5%20two%20way%20four%20way.docx</vt:lpstr>
      <vt:lpstr>file:///D:\MODULE\Modul%20PBMGR\Sommer%202012\wricke+weber%20single%20corss%20yields.doc</vt:lpstr>
      <vt:lpstr>file:///C:\Göttingen\W.Link\Daten%20(D)\pdf-Dateien\Für%20Lehre\ab%20Februar%202022\die%20Chapter%20Zuchtmethodik\zwei%20Loci%204%2016.docx</vt:lpstr>
      <vt:lpstr>file:///C:\Göttingen\W.Link\Daten%20(D)\pdf-Dateien\Für%20Lehre\ab%20Februar%202022\die%20Chapter%20Zuchtmethodik\Inbred%20lineQ1.docx</vt:lpstr>
      <vt:lpstr>file:///C:\Göttingen\W.Link\Daten%20(D)\pdf-Dateien\Für%20Lehre\ab%20Februar%202022\die%20Chapter%20Zuchtmethodik\wricke%20weber%20tab%209.5%20modif%20für%203-way.docx</vt:lpstr>
      <vt:lpstr>file:///C:\Göttingen\W.Link\Daten%20(D)\MODULE\Modul%20PBMGR\Sommer%202018+2019+2020+2021+2022!\2021+2022+2023+2024\sol%20assignment%205%20old%20wegen%20Fehr%20Walter.docx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223</cp:revision>
  <dcterms:created xsi:type="dcterms:W3CDTF">2025-03-26T11:13:03Z</dcterms:created>
  <dcterms:modified xsi:type="dcterms:W3CDTF">2026-07-29T13:11:25Z</dcterms:modified>
</cp:coreProperties>
</file>